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03"/>
  </p:notesMasterIdLst>
  <p:handoutMasterIdLst>
    <p:handoutMasterId r:id="rId104"/>
  </p:handoutMasterIdLst>
  <p:sldIdLst>
    <p:sldId id="256" r:id="rId2"/>
    <p:sldId id="501" r:id="rId3"/>
    <p:sldId id="575" r:id="rId4"/>
    <p:sldId id="502" r:id="rId5"/>
    <p:sldId id="505" r:id="rId6"/>
    <p:sldId id="504" r:id="rId7"/>
    <p:sldId id="555" r:id="rId8"/>
    <p:sldId id="556" r:id="rId9"/>
    <p:sldId id="576" r:id="rId10"/>
    <p:sldId id="503" r:id="rId11"/>
    <p:sldId id="293" r:id="rId12"/>
    <p:sldId id="297" r:id="rId13"/>
    <p:sldId id="299" r:id="rId14"/>
    <p:sldId id="300" r:id="rId15"/>
    <p:sldId id="298" r:id="rId16"/>
    <p:sldId id="581" r:id="rId17"/>
    <p:sldId id="582" r:id="rId18"/>
    <p:sldId id="295" r:id="rId19"/>
    <p:sldId id="302" r:id="rId20"/>
    <p:sldId id="303" r:id="rId21"/>
    <p:sldId id="557" r:id="rId22"/>
    <p:sldId id="558" r:id="rId23"/>
    <p:sldId id="577" r:id="rId24"/>
    <p:sldId id="559" r:id="rId25"/>
    <p:sldId id="562" r:id="rId26"/>
    <p:sldId id="307" r:id="rId27"/>
    <p:sldId id="309" r:id="rId28"/>
    <p:sldId id="310" r:id="rId29"/>
    <p:sldId id="311" r:id="rId30"/>
    <p:sldId id="312" r:id="rId31"/>
    <p:sldId id="313" r:id="rId32"/>
    <p:sldId id="455" r:id="rId33"/>
    <p:sldId id="456" r:id="rId34"/>
    <p:sldId id="461" r:id="rId35"/>
    <p:sldId id="462" r:id="rId36"/>
    <p:sldId id="463" r:id="rId37"/>
    <p:sldId id="464" r:id="rId38"/>
    <p:sldId id="465" r:id="rId39"/>
    <p:sldId id="466" r:id="rId40"/>
    <p:sldId id="457" r:id="rId41"/>
    <p:sldId id="458" r:id="rId42"/>
    <p:sldId id="494" r:id="rId43"/>
    <p:sldId id="560" r:id="rId44"/>
    <p:sldId id="561" r:id="rId45"/>
    <p:sldId id="578" r:id="rId46"/>
    <p:sldId id="563" r:id="rId47"/>
    <p:sldId id="564" r:id="rId48"/>
    <p:sldId id="470" r:id="rId49"/>
    <p:sldId id="471" r:id="rId50"/>
    <p:sldId id="473" r:id="rId51"/>
    <p:sldId id="472" r:id="rId52"/>
    <p:sldId id="474" r:id="rId53"/>
    <p:sldId id="475" r:id="rId54"/>
    <p:sldId id="476" r:id="rId55"/>
    <p:sldId id="477" r:id="rId56"/>
    <p:sldId id="478" r:id="rId57"/>
    <p:sldId id="565" r:id="rId58"/>
    <p:sldId id="566" r:id="rId59"/>
    <p:sldId id="579" r:id="rId60"/>
    <p:sldId id="567" r:id="rId61"/>
    <p:sldId id="568" r:id="rId62"/>
    <p:sldId id="480" r:id="rId63"/>
    <p:sldId id="318" r:id="rId64"/>
    <p:sldId id="319" r:id="rId65"/>
    <p:sldId id="320" r:id="rId66"/>
    <p:sldId id="321" r:id="rId67"/>
    <p:sldId id="324" r:id="rId68"/>
    <p:sldId id="325" r:id="rId69"/>
    <p:sldId id="326" r:id="rId70"/>
    <p:sldId id="327" r:id="rId71"/>
    <p:sldId id="328" r:id="rId72"/>
    <p:sldId id="329" r:id="rId73"/>
    <p:sldId id="493" r:id="rId74"/>
    <p:sldId id="483" r:id="rId75"/>
    <p:sldId id="485" r:id="rId76"/>
    <p:sldId id="336" r:id="rId77"/>
    <p:sldId id="495" r:id="rId78"/>
    <p:sldId id="498" r:id="rId79"/>
    <p:sldId id="499" r:id="rId80"/>
    <p:sldId id="332" r:id="rId81"/>
    <p:sldId id="481" r:id="rId82"/>
    <p:sldId id="486" r:id="rId83"/>
    <p:sldId id="333" r:id="rId84"/>
    <p:sldId id="334" r:id="rId85"/>
    <p:sldId id="335" r:id="rId86"/>
    <p:sldId id="337" r:id="rId87"/>
    <p:sldId id="491" r:id="rId88"/>
    <p:sldId id="492" r:id="rId89"/>
    <p:sldId id="489" r:id="rId90"/>
    <p:sldId id="487" r:id="rId91"/>
    <p:sldId id="482" r:id="rId92"/>
    <p:sldId id="500" r:id="rId93"/>
    <p:sldId id="496" r:id="rId94"/>
    <p:sldId id="569" r:id="rId95"/>
    <p:sldId id="570" r:id="rId96"/>
    <p:sldId id="580" r:id="rId97"/>
    <p:sldId id="572" r:id="rId98"/>
    <p:sldId id="571" r:id="rId99"/>
    <p:sldId id="573" r:id="rId100"/>
    <p:sldId id="574" r:id="rId101"/>
    <p:sldId id="331" r:id="rId102"/>
  </p:sldIdLst>
  <p:sldSz cx="9144000" cy="6858000" type="screen4x3"/>
  <p:notesSz cx="9144000" cy="6858000"/>
  <p:defaultTextStyle>
    <a:defPPr>
      <a:defRPr lang="en-US"/>
    </a:defPPr>
    <a:lvl1pPr algn="l" rtl="0" fontAlgn="base">
      <a:spcBef>
        <a:spcPct val="0"/>
      </a:spcBef>
      <a:spcAft>
        <a:spcPct val="0"/>
      </a:spcAft>
      <a:defRPr kern="1200">
        <a:solidFill>
          <a:schemeClr val="tx1"/>
        </a:solidFill>
        <a:latin typeface="Arial" pitchFamily="-109" charset="0"/>
        <a:ea typeface="+mn-ea"/>
        <a:cs typeface="+mn-cs"/>
      </a:defRPr>
    </a:lvl1pPr>
    <a:lvl2pPr marL="457200" algn="l" rtl="0" fontAlgn="base">
      <a:spcBef>
        <a:spcPct val="0"/>
      </a:spcBef>
      <a:spcAft>
        <a:spcPct val="0"/>
      </a:spcAft>
      <a:defRPr kern="1200">
        <a:solidFill>
          <a:schemeClr val="tx1"/>
        </a:solidFill>
        <a:latin typeface="Arial" pitchFamily="-109" charset="0"/>
        <a:ea typeface="+mn-ea"/>
        <a:cs typeface="+mn-cs"/>
      </a:defRPr>
    </a:lvl2pPr>
    <a:lvl3pPr marL="914400" algn="l" rtl="0" fontAlgn="base">
      <a:spcBef>
        <a:spcPct val="0"/>
      </a:spcBef>
      <a:spcAft>
        <a:spcPct val="0"/>
      </a:spcAft>
      <a:defRPr kern="1200">
        <a:solidFill>
          <a:schemeClr val="tx1"/>
        </a:solidFill>
        <a:latin typeface="Arial" pitchFamily="-109" charset="0"/>
        <a:ea typeface="+mn-ea"/>
        <a:cs typeface="+mn-cs"/>
      </a:defRPr>
    </a:lvl3pPr>
    <a:lvl4pPr marL="1371600" algn="l" rtl="0" fontAlgn="base">
      <a:spcBef>
        <a:spcPct val="0"/>
      </a:spcBef>
      <a:spcAft>
        <a:spcPct val="0"/>
      </a:spcAft>
      <a:defRPr kern="1200">
        <a:solidFill>
          <a:schemeClr val="tx1"/>
        </a:solidFill>
        <a:latin typeface="Arial" pitchFamily="-109" charset="0"/>
        <a:ea typeface="+mn-ea"/>
        <a:cs typeface="+mn-cs"/>
      </a:defRPr>
    </a:lvl4pPr>
    <a:lvl5pPr marL="1828800" algn="l" rtl="0" fontAlgn="base">
      <a:spcBef>
        <a:spcPct val="0"/>
      </a:spcBef>
      <a:spcAft>
        <a:spcPct val="0"/>
      </a:spcAft>
      <a:defRPr kern="1200">
        <a:solidFill>
          <a:schemeClr val="tx1"/>
        </a:solidFill>
        <a:latin typeface="Arial" pitchFamily="-109" charset="0"/>
        <a:ea typeface="+mn-ea"/>
        <a:cs typeface="+mn-cs"/>
      </a:defRPr>
    </a:lvl5pPr>
    <a:lvl6pPr marL="2286000" algn="l" defTabSz="457200" rtl="0" eaLnBrk="1" latinLnBrk="0" hangingPunct="1">
      <a:defRPr kern="1200">
        <a:solidFill>
          <a:schemeClr val="tx1"/>
        </a:solidFill>
        <a:latin typeface="Arial" pitchFamily="-109" charset="0"/>
        <a:ea typeface="+mn-ea"/>
        <a:cs typeface="+mn-cs"/>
      </a:defRPr>
    </a:lvl6pPr>
    <a:lvl7pPr marL="2743200" algn="l" defTabSz="457200" rtl="0" eaLnBrk="1" latinLnBrk="0" hangingPunct="1">
      <a:defRPr kern="1200">
        <a:solidFill>
          <a:schemeClr val="tx1"/>
        </a:solidFill>
        <a:latin typeface="Arial" pitchFamily="-109" charset="0"/>
        <a:ea typeface="+mn-ea"/>
        <a:cs typeface="+mn-cs"/>
      </a:defRPr>
    </a:lvl7pPr>
    <a:lvl8pPr marL="3200400" algn="l" defTabSz="457200" rtl="0" eaLnBrk="1" latinLnBrk="0" hangingPunct="1">
      <a:defRPr kern="1200">
        <a:solidFill>
          <a:schemeClr val="tx1"/>
        </a:solidFill>
        <a:latin typeface="Arial" pitchFamily="-109" charset="0"/>
        <a:ea typeface="+mn-ea"/>
        <a:cs typeface="+mn-cs"/>
      </a:defRPr>
    </a:lvl8pPr>
    <a:lvl9pPr marL="3657600" algn="l" defTabSz="457200" rtl="0" eaLnBrk="1" latinLnBrk="0" hangingPunct="1">
      <a:defRPr kern="1200">
        <a:solidFill>
          <a:schemeClr val="tx1"/>
        </a:solidFill>
        <a:latin typeface="Arial" pitchFamily="-109"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Office [8] [3] [2] [2] [5] [2] [11] [2] [5]" lastIdx="1" clrIdx="0"/>
</p:cmAuthorLst>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57" autoAdjust="0"/>
    <p:restoredTop sz="92441" autoAdjust="0"/>
  </p:normalViewPr>
  <p:slideViewPr>
    <p:cSldViewPr snapToGrid="0">
      <p:cViewPr>
        <p:scale>
          <a:sx n="113" d="100"/>
          <a:sy n="113" d="100"/>
        </p:scale>
        <p:origin x="1208" y="-312"/>
      </p:cViewPr>
      <p:guideLst>
        <p:guide orient="horz" pos="2160"/>
        <p:guide pos="2880"/>
      </p:guideLst>
    </p:cSldViewPr>
  </p:slideViewPr>
  <p:notesTextViewPr>
    <p:cViewPr>
      <p:scale>
        <a:sx n="90" d="100"/>
        <a:sy n="90" d="100"/>
      </p:scale>
      <p:origin x="0" y="0"/>
    </p:cViewPr>
  </p:notesTextViewPr>
  <p:sorterViewPr>
    <p:cViewPr>
      <p:scale>
        <a:sx n="66" d="100"/>
        <a:sy n="66" d="100"/>
      </p:scale>
      <p:origin x="0" y="256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viewProps" Target="viewProps.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notesMaster" Target="notesMasters/notesMaster1.xml"/><Relationship Id="rId108" Type="http://schemas.openxmlformats.org/officeDocument/2006/relationships/theme" Target="theme/theme1.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tableStyles" Target="tableStyle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42" name="Rectangle 2"/>
          <p:cNvSpPr>
            <a:spLocks noGrp="1" noChangeArrowheads="1"/>
          </p:cNvSpPr>
          <p:nvPr>
            <p:ph type="hdr" sz="quarter"/>
          </p:nvPr>
        </p:nvSpPr>
        <p:spPr bwMode="auto">
          <a:xfrm>
            <a:off x="0" y="0"/>
            <a:ext cx="3962400" cy="342900"/>
          </a:xfrm>
          <a:prstGeom prst="rect">
            <a:avLst/>
          </a:prstGeom>
          <a:noFill/>
          <a:ln w="9525">
            <a:noFill/>
            <a:miter lim="800000"/>
            <a:headEnd/>
            <a:tailEnd/>
          </a:ln>
          <a:effectLst/>
        </p:spPr>
        <p:txBody>
          <a:bodyPr vert="horz" wrap="square" lIns="91367" tIns="45683" rIns="91367" bIns="45683" numCol="1" anchor="t" anchorCtr="0" compatLnSpc="1">
            <a:prstTxWarp prst="textNoShape">
              <a:avLst/>
            </a:prstTxWarp>
          </a:bodyPr>
          <a:lstStyle>
            <a:lvl1pPr>
              <a:defRPr sz="1200">
                <a:latin typeface="Arial" charset="0"/>
              </a:defRPr>
            </a:lvl1pPr>
          </a:lstStyle>
          <a:p>
            <a:pPr>
              <a:defRPr/>
            </a:pPr>
            <a:endParaRPr lang="en-US"/>
          </a:p>
        </p:txBody>
      </p:sp>
      <p:sp>
        <p:nvSpPr>
          <p:cNvPr id="61443" name="Rectangle 3"/>
          <p:cNvSpPr>
            <a:spLocks noGrp="1" noChangeArrowheads="1"/>
          </p:cNvSpPr>
          <p:nvPr>
            <p:ph type="dt" sz="quarter" idx="1"/>
          </p:nvPr>
        </p:nvSpPr>
        <p:spPr bwMode="auto">
          <a:xfrm>
            <a:off x="5179484" y="0"/>
            <a:ext cx="3962400" cy="342900"/>
          </a:xfrm>
          <a:prstGeom prst="rect">
            <a:avLst/>
          </a:prstGeom>
          <a:noFill/>
          <a:ln w="9525">
            <a:noFill/>
            <a:miter lim="800000"/>
            <a:headEnd/>
            <a:tailEnd/>
          </a:ln>
          <a:effectLst/>
        </p:spPr>
        <p:txBody>
          <a:bodyPr vert="horz" wrap="square" lIns="91367" tIns="45683" rIns="91367" bIns="45683" numCol="1" anchor="t" anchorCtr="0" compatLnSpc="1">
            <a:prstTxWarp prst="textNoShape">
              <a:avLst/>
            </a:prstTxWarp>
          </a:bodyPr>
          <a:lstStyle>
            <a:lvl1pPr algn="r">
              <a:defRPr sz="1200">
                <a:latin typeface="Arial" charset="0"/>
              </a:defRPr>
            </a:lvl1pPr>
          </a:lstStyle>
          <a:p>
            <a:pPr>
              <a:defRPr/>
            </a:pPr>
            <a:endParaRPr lang="en-US"/>
          </a:p>
        </p:txBody>
      </p:sp>
      <p:sp>
        <p:nvSpPr>
          <p:cNvPr id="61444" name="Rectangle 4"/>
          <p:cNvSpPr>
            <a:spLocks noGrp="1" noChangeArrowheads="1"/>
          </p:cNvSpPr>
          <p:nvPr>
            <p:ph type="ftr" sz="quarter" idx="2"/>
          </p:nvPr>
        </p:nvSpPr>
        <p:spPr bwMode="auto">
          <a:xfrm>
            <a:off x="0" y="6513910"/>
            <a:ext cx="3962400" cy="342900"/>
          </a:xfrm>
          <a:prstGeom prst="rect">
            <a:avLst/>
          </a:prstGeom>
          <a:noFill/>
          <a:ln w="9525">
            <a:noFill/>
            <a:miter lim="800000"/>
            <a:headEnd/>
            <a:tailEnd/>
          </a:ln>
          <a:effectLst/>
        </p:spPr>
        <p:txBody>
          <a:bodyPr vert="horz" wrap="square" lIns="91367" tIns="45683" rIns="91367" bIns="45683" numCol="1" anchor="b" anchorCtr="0" compatLnSpc="1">
            <a:prstTxWarp prst="textNoShape">
              <a:avLst/>
            </a:prstTxWarp>
          </a:bodyPr>
          <a:lstStyle>
            <a:lvl1pPr>
              <a:defRPr sz="1200">
                <a:latin typeface="Arial" charset="0"/>
              </a:defRPr>
            </a:lvl1pPr>
          </a:lstStyle>
          <a:p>
            <a:pPr>
              <a:defRPr/>
            </a:pPr>
            <a:endParaRPr lang="en-US"/>
          </a:p>
        </p:txBody>
      </p:sp>
      <p:sp>
        <p:nvSpPr>
          <p:cNvPr id="61445" name="Rectangle 5"/>
          <p:cNvSpPr>
            <a:spLocks noGrp="1" noChangeArrowheads="1"/>
          </p:cNvSpPr>
          <p:nvPr>
            <p:ph type="sldNum" sz="quarter" idx="3"/>
          </p:nvPr>
        </p:nvSpPr>
        <p:spPr bwMode="auto">
          <a:xfrm>
            <a:off x="5179484" y="6513910"/>
            <a:ext cx="3962400" cy="342900"/>
          </a:xfrm>
          <a:prstGeom prst="rect">
            <a:avLst/>
          </a:prstGeom>
          <a:noFill/>
          <a:ln w="9525">
            <a:noFill/>
            <a:miter lim="800000"/>
            <a:headEnd/>
            <a:tailEnd/>
          </a:ln>
          <a:effectLst/>
        </p:spPr>
        <p:txBody>
          <a:bodyPr vert="horz" wrap="square" lIns="91367" tIns="45683" rIns="91367" bIns="45683" numCol="1" anchor="b" anchorCtr="0" compatLnSpc="1">
            <a:prstTxWarp prst="textNoShape">
              <a:avLst/>
            </a:prstTxWarp>
          </a:bodyPr>
          <a:lstStyle>
            <a:lvl1pPr algn="r">
              <a:defRPr sz="1200">
                <a:latin typeface="Arial" charset="0"/>
              </a:defRPr>
            </a:lvl1pPr>
          </a:lstStyle>
          <a:p>
            <a:pPr>
              <a:defRPr/>
            </a:pPr>
            <a:fld id="{4D6144D4-DB38-A94A-B4D3-111C6070766F}" type="slidenum">
              <a:rPr lang="en-US"/>
              <a:pPr>
                <a:defRPr/>
              </a:pPr>
              <a:t>‹#›</a:t>
            </a:fld>
            <a:endParaRPr lang="en-US"/>
          </a:p>
        </p:txBody>
      </p:sp>
    </p:spTree>
    <p:extLst>
      <p:ext uri="{BB962C8B-B14F-4D97-AF65-F5344CB8AC3E}">
        <p14:creationId xmlns:p14="http://schemas.microsoft.com/office/powerpoint/2010/main" val="92669847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0" y="0"/>
            <a:ext cx="3962400" cy="342900"/>
          </a:xfrm>
          <a:prstGeom prst="rect">
            <a:avLst/>
          </a:prstGeom>
          <a:noFill/>
          <a:ln w="9525">
            <a:noFill/>
            <a:miter lim="800000"/>
            <a:headEnd/>
            <a:tailEnd/>
          </a:ln>
          <a:effectLst/>
        </p:spPr>
        <p:txBody>
          <a:bodyPr vert="horz" wrap="square" lIns="91431" tIns="45715" rIns="91431" bIns="45715" numCol="1" anchor="t" anchorCtr="0" compatLnSpc="1">
            <a:prstTxWarp prst="textNoShape">
              <a:avLst/>
            </a:prstTxWarp>
          </a:bodyPr>
          <a:lstStyle>
            <a:lvl1pPr>
              <a:defRPr sz="1200">
                <a:latin typeface="Arial" charset="0"/>
              </a:defRPr>
            </a:lvl1pPr>
          </a:lstStyle>
          <a:p>
            <a:pPr>
              <a:defRPr/>
            </a:pPr>
            <a:endParaRPr lang="en-US"/>
          </a:p>
        </p:txBody>
      </p:sp>
      <p:sp>
        <p:nvSpPr>
          <p:cNvPr id="38915" name="Rectangle 3"/>
          <p:cNvSpPr>
            <a:spLocks noGrp="1" noChangeArrowheads="1"/>
          </p:cNvSpPr>
          <p:nvPr>
            <p:ph type="dt" idx="1"/>
          </p:nvPr>
        </p:nvSpPr>
        <p:spPr bwMode="auto">
          <a:xfrm>
            <a:off x="5179484" y="0"/>
            <a:ext cx="3962400" cy="342900"/>
          </a:xfrm>
          <a:prstGeom prst="rect">
            <a:avLst/>
          </a:prstGeom>
          <a:noFill/>
          <a:ln w="9525">
            <a:noFill/>
            <a:miter lim="800000"/>
            <a:headEnd/>
            <a:tailEnd/>
          </a:ln>
          <a:effectLst/>
        </p:spPr>
        <p:txBody>
          <a:bodyPr vert="horz" wrap="square" lIns="91431" tIns="45715" rIns="91431" bIns="45715" numCol="1" anchor="t" anchorCtr="0" compatLnSpc="1">
            <a:prstTxWarp prst="textNoShape">
              <a:avLst/>
            </a:prstTxWarp>
          </a:bodyPr>
          <a:lstStyle>
            <a:lvl1pPr algn="r">
              <a:defRPr sz="1200">
                <a:latin typeface="Arial" charset="0"/>
              </a:defRPr>
            </a:lvl1pPr>
          </a:lstStyle>
          <a:p>
            <a:pPr>
              <a:defRPr/>
            </a:pPr>
            <a:endParaRPr lang="en-US"/>
          </a:p>
        </p:txBody>
      </p:sp>
      <p:sp>
        <p:nvSpPr>
          <p:cNvPr id="15364" name="Rectangle 4"/>
          <p:cNvSpPr>
            <a:spLocks noGrp="1" noRot="1" noChangeAspect="1" noChangeArrowheads="1" noTextEdit="1"/>
          </p:cNvSpPr>
          <p:nvPr>
            <p:ph type="sldImg" idx="2"/>
          </p:nvPr>
        </p:nvSpPr>
        <p:spPr bwMode="auto">
          <a:xfrm>
            <a:off x="2857500" y="514350"/>
            <a:ext cx="3429000" cy="2571750"/>
          </a:xfrm>
          <a:prstGeom prst="rect">
            <a:avLst/>
          </a:prstGeom>
          <a:noFill/>
          <a:ln w="9525">
            <a:solidFill>
              <a:srgbClr val="000000"/>
            </a:solidFill>
            <a:miter lim="800000"/>
            <a:headEnd/>
            <a:tailEnd/>
          </a:ln>
        </p:spPr>
      </p:sp>
      <p:sp>
        <p:nvSpPr>
          <p:cNvPr id="38917" name="Rectangle 5"/>
          <p:cNvSpPr>
            <a:spLocks noGrp="1" noChangeArrowheads="1"/>
          </p:cNvSpPr>
          <p:nvPr>
            <p:ph type="body" sz="quarter" idx="3"/>
          </p:nvPr>
        </p:nvSpPr>
        <p:spPr bwMode="auto">
          <a:xfrm>
            <a:off x="914400" y="3257550"/>
            <a:ext cx="7315200" cy="3086100"/>
          </a:xfrm>
          <a:prstGeom prst="rect">
            <a:avLst/>
          </a:prstGeom>
          <a:noFill/>
          <a:ln w="9525">
            <a:noFill/>
            <a:miter lim="800000"/>
            <a:headEnd/>
            <a:tailEnd/>
          </a:ln>
          <a:effectLst/>
        </p:spPr>
        <p:txBody>
          <a:bodyPr vert="horz" wrap="square" lIns="91431" tIns="45715" rIns="91431" bIns="4571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8918" name="Rectangle 6"/>
          <p:cNvSpPr>
            <a:spLocks noGrp="1" noChangeArrowheads="1"/>
          </p:cNvSpPr>
          <p:nvPr>
            <p:ph type="ftr" sz="quarter" idx="4"/>
          </p:nvPr>
        </p:nvSpPr>
        <p:spPr bwMode="auto">
          <a:xfrm>
            <a:off x="0" y="6513910"/>
            <a:ext cx="3962400" cy="342900"/>
          </a:xfrm>
          <a:prstGeom prst="rect">
            <a:avLst/>
          </a:prstGeom>
          <a:noFill/>
          <a:ln w="9525">
            <a:noFill/>
            <a:miter lim="800000"/>
            <a:headEnd/>
            <a:tailEnd/>
          </a:ln>
          <a:effectLst/>
        </p:spPr>
        <p:txBody>
          <a:bodyPr vert="horz" wrap="square" lIns="91431" tIns="45715" rIns="91431" bIns="45715" numCol="1" anchor="b" anchorCtr="0" compatLnSpc="1">
            <a:prstTxWarp prst="textNoShape">
              <a:avLst/>
            </a:prstTxWarp>
          </a:bodyPr>
          <a:lstStyle>
            <a:lvl1pPr>
              <a:defRPr sz="1200">
                <a:latin typeface="Arial" charset="0"/>
              </a:defRPr>
            </a:lvl1pPr>
          </a:lstStyle>
          <a:p>
            <a:pPr>
              <a:defRPr/>
            </a:pPr>
            <a:endParaRPr lang="en-US"/>
          </a:p>
        </p:txBody>
      </p:sp>
      <p:sp>
        <p:nvSpPr>
          <p:cNvPr id="38919" name="Rectangle 7"/>
          <p:cNvSpPr>
            <a:spLocks noGrp="1" noChangeArrowheads="1"/>
          </p:cNvSpPr>
          <p:nvPr>
            <p:ph type="sldNum" sz="quarter" idx="5"/>
          </p:nvPr>
        </p:nvSpPr>
        <p:spPr bwMode="auto">
          <a:xfrm>
            <a:off x="5179484" y="6513910"/>
            <a:ext cx="3962400" cy="342900"/>
          </a:xfrm>
          <a:prstGeom prst="rect">
            <a:avLst/>
          </a:prstGeom>
          <a:noFill/>
          <a:ln w="9525">
            <a:noFill/>
            <a:miter lim="800000"/>
            <a:headEnd/>
            <a:tailEnd/>
          </a:ln>
          <a:effectLst/>
        </p:spPr>
        <p:txBody>
          <a:bodyPr vert="horz" wrap="square" lIns="91431" tIns="45715" rIns="91431" bIns="45715" numCol="1" anchor="b" anchorCtr="0" compatLnSpc="1">
            <a:prstTxWarp prst="textNoShape">
              <a:avLst/>
            </a:prstTxWarp>
          </a:bodyPr>
          <a:lstStyle>
            <a:lvl1pPr algn="r">
              <a:defRPr sz="1200">
                <a:latin typeface="Arial" charset="0"/>
              </a:defRPr>
            </a:lvl1pPr>
          </a:lstStyle>
          <a:p>
            <a:pPr>
              <a:defRPr/>
            </a:pPr>
            <a:fld id="{D5223F8D-2618-1D4F-991D-3D85D6F73DE8}" type="slidenum">
              <a:rPr lang="en-US"/>
              <a:pPr>
                <a:defRPr/>
              </a:pPr>
              <a:t>‹#›</a:t>
            </a:fld>
            <a:endParaRPr lang="en-US"/>
          </a:p>
        </p:txBody>
      </p:sp>
    </p:spTree>
    <p:extLst>
      <p:ext uri="{BB962C8B-B14F-4D97-AF65-F5344CB8AC3E}">
        <p14:creationId xmlns:p14="http://schemas.microsoft.com/office/powerpoint/2010/main" val="341253308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EC86D2-705E-4E4C-92F1-3F60E1FEA1FD}" type="slidenum">
              <a:rPr lang="en-US" smtClean="0"/>
              <a:pPr/>
              <a:t>27</a:t>
            </a:fld>
            <a:endParaRPr lang="en-US"/>
          </a:p>
        </p:txBody>
      </p:sp>
    </p:spTree>
    <p:extLst>
      <p:ext uri="{BB962C8B-B14F-4D97-AF65-F5344CB8AC3E}">
        <p14:creationId xmlns:p14="http://schemas.microsoft.com/office/powerpoint/2010/main" val="41013652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EC86D2-705E-4E4C-92F1-3F60E1FEA1FD}" type="slidenum">
              <a:rPr lang="en-US" smtClean="0"/>
              <a:pPr/>
              <a:t>29</a:t>
            </a:fld>
            <a:endParaRPr lang="en-US"/>
          </a:p>
        </p:txBody>
      </p:sp>
    </p:spTree>
    <p:extLst>
      <p:ext uri="{BB962C8B-B14F-4D97-AF65-F5344CB8AC3E}">
        <p14:creationId xmlns:p14="http://schemas.microsoft.com/office/powerpoint/2010/main" val="3360441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EC86D2-705E-4E4C-92F1-3F60E1FEA1FD}" type="slidenum">
              <a:rPr lang="en-US" smtClean="0"/>
              <a:pPr/>
              <a:t>31</a:t>
            </a:fld>
            <a:endParaRPr lang="en-US"/>
          </a:p>
        </p:txBody>
      </p:sp>
    </p:spTree>
    <p:extLst>
      <p:ext uri="{BB962C8B-B14F-4D97-AF65-F5344CB8AC3E}">
        <p14:creationId xmlns:p14="http://schemas.microsoft.com/office/powerpoint/2010/main" val="23350497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5223F8D-2618-1D4F-991D-3D85D6F73DE8}" type="slidenum">
              <a:rPr lang="en-US" smtClean="0"/>
              <a:pPr>
                <a:defRPr/>
              </a:pPr>
              <a:t>101</a:t>
            </a:fld>
            <a:endParaRPr lang="en-US"/>
          </a:p>
        </p:txBody>
      </p:sp>
    </p:spTree>
    <p:extLst>
      <p:ext uri="{BB962C8B-B14F-4D97-AF65-F5344CB8AC3E}">
        <p14:creationId xmlns:p14="http://schemas.microsoft.com/office/powerpoint/2010/main" val="13789149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Class 19:  Preferential Trading Arrangements</a:t>
            </a:r>
          </a:p>
        </p:txBody>
      </p:sp>
      <p:sp>
        <p:nvSpPr>
          <p:cNvPr id="6" name="Rectangle 6"/>
          <p:cNvSpPr>
            <a:spLocks noGrp="1" noChangeArrowheads="1"/>
          </p:cNvSpPr>
          <p:nvPr>
            <p:ph type="sldNum" sz="quarter" idx="12"/>
          </p:nvPr>
        </p:nvSpPr>
        <p:spPr>
          <a:ln/>
        </p:spPr>
        <p:txBody>
          <a:bodyPr/>
          <a:lstStyle>
            <a:lvl1pPr>
              <a:defRPr/>
            </a:lvl1pPr>
          </a:lstStyle>
          <a:p>
            <a:pPr>
              <a:defRPr/>
            </a:pPr>
            <a:fld id="{52603A1A-E773-3841-ADFC-BBF99E444C0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Class 19:  Preferential Trading Arrangements</a:t>
            </a:r>
          </a:p>
        </p:txBody>
      </p:sp>
      <p:sp>
        <p:nvSpPr>
          <p:cNvPr id="6" name="Rectangle 6"/>
          <p:cNvSpPr>
            <a:spLocks noGrp="1" noChangeArrowheads="1"/>
          </p:cNvSpPr>
          <p:nvPr>
            <p:ph type="sldNum" sz="quarter" idx="12"/>
          </p:nvPr>
        </p:nvSpPr>
        <p:spPr>
          <a:ln/>
        </p:spPr>
        <p:txBody>
          <a:bodyPr/>
          <a:lstStyle>
            <a:lvl1pPr>
              <a:defRPr/>
            </a:lvl1pPr>
          </a:lstStyle>
          <a:p>
            <a:pPr>
              <a:defRPr/>
            </a:pPr>
            <a:fld id="{D5C1E7D6-0FCC-384A-B3CB-7FD4D256463E}"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Class 19:  Preferential Trading Arrangements</a:t>
            </a:r>
          </a:p>
        </p:txBody>
      </p:sp>
      <p:sp>
        <p:nvSpPr>
          <p:cNvPr id="6" name="Rectangle 6"/>
          <p:cNvSpPr>
            <a:spLocks noGrp="1" noChangeArrowheads="1"/>
          </p:cNvSpPr>
          <p:nvPr>
            <p:ph type="sldNum" sz="quarter" idx="12"/>
          </p:nvPr>
        </p:nvSpPr>
        <p:spPr>
          <a:ln/>
        </p:spPr>
        <p:txBody>
          <a:bodyPr/>
          <a:lstStyle>
            <a:lvl1pPr>
              <a:defRPr/>
            </a:lvl1pPr>
          </a:lstStyle>
          <a:p>
            <a:pPr>
              <a:defRPr/>
            </a:pPr>
            <a:fld id="{3B22A549-A8EC-5E41-AE09-B359ABBC74A9}"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Class 19:  Preferential Trading Arrangements</a:t>
            </a:r>
          </a:p>
        </p:txBody>
      </p:sp>
      <p:sp>
        <p:nvSpPr>
          <p:cNvPr id="6" name="Rectangle 6"/>
          <p:cNvSpPr>
            <a:spLocks noGrp="1" noChangeArrowheads="1"/>
          </p:cNvSpPr>
          <p:nvPr>
            <p:ph type="sldNum" sz="quarter" idx="12"/>
          </p:nvPr>
        </p:nvSpPr>
        <p:spPr>
          <a:ln/>
        </p:spPr>
        <p:txBody>
          <a:bodyPr/>
          <a:lstStyle>
            <a:lvl1pPr>
              <a:defRPr/>
            </a:lvl1pPr>
          </a:lstStyle>
          <a:p>
            <a:pPr>
              <a:defRPr/>
            </a:pPr>
            <a:fld id="{5DB9FEF9-6A94-4C4E-82BC-84DF130E0B44}"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Class 19:  Preferential Trading Arrangements</a:t>
            </a:r>
          </a:p>
        </p:txBody>
      </p:sp>
      <p:sp>
        <p:nvSpPr>
          <p:cNvPr id="6" name="Rectangle 6"/>
          <p:cNvSpPr>
            <a:spLocks noGrp="1" noChangeArrowheads="1"/>
          </p:cNvSpPr>
          <p:nvPr>
            <p:ph type="sldNum" sz="quarter" idx="12"/>
          </p:nvPr>
        </p:nvSpPr>
        <p:spPr>
          <a:ln/>
        </p:spPr>
        <p:txBody>
          <a:bodyPr/>
          <a:lstStyle>
            <a:lvl1pPr>
              <a:defRPr/>
            </a:lvl1pPr>
          </a:lstStyle>
          <a:p>
            <a:pPr>
              <a:defRPr/>
            </a:pPr>
            <a:fld id="{659DFB22-C7E9-9E4B-8431-4E4E88AD005A}"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Class 19:  Preferential Trading Arrangements</a:t>
            </a:r>
          </a:p>
        </p:txBody>
      </p:sp>
      <p:sp>
        <p:nvSpPr>
          <p:cNvPr id="6" name="Rectangle 6"/>
          <p:cNvSpPr>
            <a:spLocks noGrp="1" noChangeArrowheads="1"/>
          </p:cNvSpPr>
          <p:nvPr>
            <p:ph type="sldNum" sz="quarter" idx="12"/>
          </p:nvPr>
        </p:nvSpPr>
        <p:spPr>
          <a:ln/>
        </p:spPr>
        <p:txBody>
          <a:bodyPr/>
          <a:lstStyle>
            <a:lvl1pPr>
              <a:defRPr/>
            </a:lvl1pPr>
          </a:lstStyle>
          <a:p>
            <a:pPr>
              <a:defRPr/>
            </a:pPr>
            <a:fld id="{8A44C07A-C2E5-4246-89C7-DDE8BF5A882E}"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Class 19:  Preferential Trading Arrangements</a:t>
            </a:r>
          </a:p>
        </p:txBody>
      </p:sp>
      <p:sp>
        <p:nvSpPr>
          <p:cNvPr id="7" name="Rectangle 6"/>
          <p:cNvSpPr>
            <a:spLocks noGrp="1" noChangeArrowheads="1"/>
          </p:cNvSpPr>
          <p:nvPr>
            <p:ph type="sldNum" sz="quarter" idx="12"/>
          </p:nvPr>
        </p:nvSpPr>
        <p:spPr>
          <a:ln/>
        </p:spPr>
        <p:txBody>
          <a:bodyPr/>
          <a:lstStyle>
            <a:lvl1pPr>
              <a:defRPr/>
            </a:lvl1pPr>
          </a:lstStyle>
          <a:p>
            <a:pPr>
              <a:defRPr/>
            </a:pPr>
            <a:fld id="{20F3AC2E-915D-0649-8D8C-D175FF52D6A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Class 19:  Preferential Trading Arrangements</a:t>
            </a:r>
          </a:p>
        </p:txBody>
      </p:sp>
      <p:sp>
        <p:nvSpPr>
          <p:cNvPr id="9" name="Rectangle 6"/>
          <p:cNvSpPr>
            <a:spLocks noGrp="1" noChangeArrowheads="1"/>
          </p:cNvSpPr>
          <p:nvPr>
            <p:ph type="sldNum" sz="quarter" idx="12"/>
          </p:nvPr>
        </p:nvSpPr>
        <p:spPr>
          <a:ln/>
        </p:spPr>
        <p:txBody>
          <a:bodyPr/>
          <a:lstStyle>
            <a:lvl1pPr>
              <a:defRPr/>
            </a:lvl1pPr>
          </a:lstStyle>
          <a:p>
            <a:pPr>
              <a:defRPr/>
            </a:pPr>
            <a:fld id="{E3C9F8A2-9406-AB4D-8F2E-4C2286D012C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Class 19:  Preferential Trading Arrangements</a:t>
            </a:r>
          </a:p>
        </p:txBody>
      </p:sp>
      <p:sp>
        <p:nvSpPr>
          <p:cNvPr id="5" name="Rectangle 6"/>
          <p:cNvSpPr>
            <a:spLocks noGrp="1" noChangeArrowheads="1"/>
          </p:cNvSpPr>
          <p:nvPr>
            <p:ph type="sldNum" sz="quarter" idx="12"/>
          </p:nvPr>
        </p:nvSpPr>
        <p:spPr>
          <a:ln/>
        </p:spPr>
        <p:txBody>
          <a:bodyPr/>
          <a:lstStyle>
            <a:lvl1pPr>
              <a:defRPr/>
            </a:lvl1pPr>
          </a:lstStyle>
          <a:p>
            <a:pPr>
              <a:defRPr/>
            </a:pPr>
            <a:fld id="{1AC5BEF1-0CF0-D64B-8500-E8C28A928FC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Class 19:  Preferential Trading Arrangements</a:t>
            </a:r>
          </a:p>
        </p:txBody>
      </p:sp>
      <p:sp>
        <p:nvSpPr>
          <p:cNvPr id="4" name="Rectangle 6"/>
          <p:cNvSpPr>
            <a:spLocks noGrp="1" noChangeArrowheads="1"/>
          </p:cNvSpPr>
          <p:nvPr>
            <p:ph type="sldNum" sz="quarter" idx="12"/>
          </p:nvPr>
        </p:nvSpPr>
        <p:spPr>
          <a:ln/>
        </p:spPr>
        <p:txBody>
          <a:bodyPr/>
          <a:lstStyle>
            <a:lvl1pPr>
              <a:defRPr/>
            </a:lvl1pPr>
          </a:lstStyle>
          <a:p>
            <a:pPr>
              <a:defRPr/>
            </a:pPr>
            <a:fld id="{A81FF836-5028-4F40-B892-777B2D023567}"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Class 19:  Preferential Trading Arrangements</a:t>
            </a:r>
          </a:p>
        </p:txBody>
      </p:sp>
      <p:sp>
        <p:nvSpPr>
          <p:cNvPr id="7" name="Rectangle 6"/>
          <p:cNvSpPr>
            <a:spLocks noGrp="1" noChangeArrowheads="1"/>
          </p:cNvSpPr>
          <p:nvPr>
            <p:ph type="sldNum" sz="quarter" idx="12"/>
          </p:nvPr>
        </p:nvSpPr>
        <p:spPr>
          <a:ln/>
        </p:spPr>
        <p:txBody>
          <a:bodyPr/>
          <a:lstStyle>
            <a:lvl1pPr>
              <a:defRPr/>
            </a:lvl1pPr>
          </a:lstStyle>
          <a:p>
            <a:pPr>
              <a:defRPr/>
            </a:pPr>
            <a:fld id="{2AA5C378-E859-C447-B1DC-01D447895802}"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Class 19:  Preferential Trading Arrangements</a:t>
            </a:r>
          </a:p>
        </p:txBody>
      </p:sp>
      <p:sp>
        <p:nvSpPr>
          <p:cNvPr id="7" name="Rectangle 6"/>
          <p:cNvSpPr>
            <a:spLocks noGrp="1" noChangeArrowheads="1"/>
          </p:cNvSpPr>
          <p:nvPr>
            <p:ph type="sldNum" sz="quarter" idx="12"/>
          </p:nvPr>
        </p:nvSpPr>
        <p:spPr>
          <a:ln/>
        </p:spPr>
        <p:txBody>
          <a:bodyPr/>
          <a:lstStyle>
            <a:lvl1pPr>
              <a:defRPr/>
            </a:lvl1pPr>
          </a:lstStyle>
          <a:p>
            <a:pPr>
              <a:defRPr/>
            </a:pPr>
            <a:fld id="{DB5EF9EC-3A0F-274E-9559-CA32AB3C4708}"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r>
              <a:rPr lang="en-US"/>
              <a:t>Class 19:  Preferential Trading Arrangements</a:t>
            </a: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57587ACD-9E44-A142-A97F-0C26FC1357E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dt="0"/>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slide" Target="slide68.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2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6.png"/><Relationship Id="rId7" Type="http://schemas.openxmlformats.org/officeDocument/2006/relationships/image" Target="../media/image19.png"/><Relationship Id="rId12"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8.png"/><Relationship Id="rId11" Type="http://schemas.openxmlformats.org/officeDocument/2006/relationships/image" Target="../media/image20.png"/><Relationship Id="rId5" Type="http://schemas.openxmlformats.org/officeDocument/2006/relationships/image" Target="../media/image17.png"/><Relationship Id="rId10"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5.png"/></Relationships>
</file>

<file path=ppt/slides/_rels/slide28.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28.png"/><Relationship Id="rId3" Type="http://schemas.openxmlformats.org/officeDocument/2006/relationships/image" Target="../media/image17.png"/><Relationship Id="rId7" Type="http://schemas.openxmlformats.org/officeDocument/2006/relationships/image" Target="../media/image25.png"/><Relationship Id="rId12"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24.png"/><Relationship Id="rId11" Type="http://schemas.openxmlformats.org/officeDocument/2006/relationships/image" Target="../media/image27.png"/><Relationship Id="rId5" Type="http://schemas.openxmlformats.org/officeDocument/2006/relationships/image" Target="../media/image23.png"/><Relationship Id="rId15" Type="http://schemas.openxmlformats.org/officeDocument/2006/relationships/image" Target="../media/image16.png"/><Relationship Id="rId10" Type="http://schemas.openxmlformats.org/officeDocument/2006/relationships/image" Target="../media/image15.png"/><Relationship Id="rId4" Type="http://schemas.openxmlformats.org/officeDocument/2006/relationships/image" Target="../media/image22.png"/><Relationship Id="rId9" Type="http://schemas.openxmlformats.org/officeDocument/2006/relationships/image" Target="../media/image11.png"/><Relationship Id="rId14" Type="http://schemas.openxmlformats.org/officeDocument/2006/relationships/image" Target="../media/image29.png"/></Relationships>
</file>

<file path=ppt/slides/_rels/slide29.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32.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31.png"/><Relationship Id="rId2" Type="http://schemas.openxmlformats.org/officeDocument/2006/relationships/notesSlide" Target="../notesSlides/notesSlide2.xml"/><Relationship Id="rId16"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30.png"/><Relationship Id="rId5" Type="http://schemas.openxmlformats.org/officeDocument/2006/relationships/image" Target="../media/image5.png"/><Relationship Id="rId15" Type="http://schemas.openxmlformats.org/officeDocument/2006/relationships/image" Target="../media/image34.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3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3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32.png"/><Relationship Id="rId17" Type="http://schemas.openxmlformats.org/officeDocument/2006/relationships/image" Target="../media/image37.png"/><Relationship Id="rId2" Type="http://schemas.openxmlformats.org/officeDocument/2006/relationships/image" Target="../media/image36.png"/><Relationship Id="rId16"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31.png"/><Relationship Id="rId5" Type="http://schemas.openxmlformats.org/officeDocument/2006/relationships/image" Target="../media/image5.png"/><Relationship Id="rId15" Type="http://schemas.openxmlformats.org/officeDocument/2006/relationships/image" Target="../media/image35.png"/><Relationship Id="rId10" Type="http://schemas.openxmlformats.org/officeDocument/2006/relationships/image" Target="../media/image30.png"/><Relationship Id="rId4" Type="http://schemas.openxmlformats.org/officeDocument/2006/relationships/image" Target="../media/image4.png"/><Relationship Id="rId9" Type="http://schemas.openxmlformats.org/officeDocument/2006/relationships/image" Target="../media/image10.png"/><Relationship Id="rId14" Type="http://schemas.openxmlformats.org/officeDocument/2006/relationships/image" Target="../media/image34.png"/></Relationships>
</file>

<file path=ppt/slides/_rels/slide31.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39.png"/><Relationship Id="rId18" Type="http://schemas.openxmlformats.org/officeDocument/2006/relationships/image" Target="../media/image37.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38.png"/><Relationship Id="rId17" Type="http://schemas.openxmlformats.org/officeDocument/2006/relationships/image" Target="../media/image3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31.png"/><Relationship Id="rId5" Type="http://schemas.openxmlformats.org/officeDocument/2006/relationships/image" Target="../media/image5.png"/><Relationship Id="rId15" Type="http://schemas.openxmlformats.org/officeDocument/2006/relationships/image" Target="../media/image35.png"/><Relationship Id="rId10" Type="http://schemas.openxmlformats.org/officeDocument/2006/relationships/image" Target="../media/image30.png"/><Relationship Id="rId19" Type="http://schemas.openxmlformats.org/officeDocument/2006/relationships/image" Target="../media/image41.png"/><Relationship Id="rId4" Type="http://schemas.openxmlformats.org/officeDocument/2006/relationships/image" Target="../media/image4.png"/><Relationship Id="rId9" Type="http://schemas.openxmlformats.org/officeDocument/2006/relationships/image" Target="../media/image10.png"/><Relationship Id="rId14" Type="http://schemas.openxmlformats.org/officeDocument/2006/relationships/image" Target="../media/image34.png"/></Relationships>
</file>

<file path=ppt/slides/_rels/slide32.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34.png"/><Relationship Id="rId3" Type="http://schemas.openxmlformats.org/officeDocument/2006/relationships/image" Target="../media/image4.png"/><Relationship Id="rId7" Type="http://schemas.openxmlformats.org/officeDocument/2006/relationships/image" Target="../media/image9.png"/><Relationship Id="rId12" Type="http://schemas.openxmlformats.org/officeDocument/2006/relationships/image" Target="../media/image33.png"/><Relationship Id="rId17" Type="http://schemas.openxmlformats.org/officeDocument/2006/relationships/image" Target="../media/image42.png"/><Relationship Id="rId2" Type="http://schemas.openxmlformats.org/officeDocument/2006/relationships/image" Target="../media/image3.png"/><Relationship Id="rId16"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32.png"/><Relationship Id="rId5" Type="http://schemas.openxmlformats.org/officeDocument/2006/relationships/image" Target="../media/image6.png"/><Relationship Id="rId15" Type="http://schemas.openxmlformats.org/officeDocument/2006/relationships/image" Target="../media/image36.png"/><Relationship Id="rId10" Type="http://schemas.openxmlformats.org/officeDocument/2006/relationships/image" Target="../media/image31.png"/><Relationship Id="rId4" Type="http://schemas.openxmlformats.org/officeDocument/2006/relationships/image" Target="../media/image5.png"/><Relationship Id="rId9" Type="http://schemas.openxmlformats.org/officeDocument/2006/relationships/image" Target="../media/image30.png"/><Relationship Id="rId14" Type="http://schemas.openxmlformats.org/officeDocument/2006/relationships/image" Target="../media/image35.png"/></Relationships>
</file>

<file path=ppt/slides/_rels/slide33.xml.rels><?xml version="1.0" encoding="UTF-8" standalone="yes"?>
<Relationships xmlns="http://schemas.openxmlformats.org/package/2006/relationships"><Relationship Id="rId8" Type="http://schemas.openxmlformats.org/officeDocument/2006/relationships/image" Target="../media/image49.png"/><Relationship Id="rId13" Type="http://schemas.openxmlformats.org/officeDocument/2006/relationships/image" Target="../media/image54.png"/><Relationship Id="rId3" Type="http://schemas.openxmlformats.org/officeDocument/2006/relationships/image" Target="../media/image44.png"/><Relationship Id="rId7" Type="http://schemas.openxmlformats.org/officeDocument/2006/relationships/image" Target="../media/image48.png"/><Relationship Id="rId12" Type="http://schemas.openxmlformats.org/officeDocument/2006/relationships/image" Target="../media/image53.png"/><Relationship Id="rId17" Type="http://schemas.openxmlformats.org/officeDocument/2006/relationships/image" Target="../media/image58.png"/><Relationship Id="rId2" Type="http://schemas.openxmlformats.org/officeDocument/2006/relationships/image" Target="../media/image43.png"/><Relationship Id="rId16" Type="http://schemas.openxmlformats.org/officeDocument/2006/relationships/image" Target="../media/image57.png"/><Relationship Id="rId1" Type="http://schemas.openxmlformats.org/officeDocument/2006/relationships/slideLayout" Target="../slideLayouts/slideLayout2.xml"/><Relationship Id="rId6" Type="http://schemas.openxmlformats.org/officeDocument/2006/relationships/image" Target="../media/image47.png"/><Relationship Id="rId11" Type="http://schemas.openxmlformats.org/officeDocument/2006/relationships/image" Target="../media/image52.png"/><Relationship Id="rId5" Type="http://schemas.openxmlformats.org/officeDocument/2006/relationships/image" Target="../media/image46.png"/><Relationship Id="rId15" Type="http://schemas.openxmlformats.org/officeDocument/2006/relationships/image" Target="../media/image56.png"/><Relationship Id="rId10" Type="http://schemas.openxmlformats.org/officeDocument/2006/relationships/image" Target="../media/image51.png"/><Relationship Id="rId4" Type="http://schemas.openxmlformats.org/officeDocument/2006/relationships/image" Target="../media/image45.png"/><Relationship Id="rId9" Type="http://schemas.openxmlformats.org/officeDocument/2006/relationships/image" Target="../media/image50.png"/><Relationship Id="rId14" Type="http://schemas.openxmlformats.org/officeDocument/2006/relationships/image" Target="../media/image55.png"/></Relationships>
</file>

<file path=ppt/slides/_rels/slide34.xml.rels><?xml version="1.0" encoding="UTF-8" standalone="yes"?>
<Relationships xmlns="http://schemas.openxmlformats.org/package/2006/relationships"><Relationship Id="rId8" Type="http://schemas.openxmlformats.org/officeDocument/2006/relationships/image" Target="../media/image62.png"/><Relationship Id="rId13" Type="http://schemas.openxmlformats.org/officeDocument/2006/relationships/image" Target="../media/image67.png"/><Relationship Id="rId3" Type="http://schemas.openxmlformats.org/officeDocument/2006/relationships/image" Target="../media/image2.png"/><Relationship Id="rId7" Type="http://schemas.openxmlformats.org/officeDocument/2006/relationships/image" Target="../media/image61.png"/><Relationship Id="rId12" Type="http://schemas.openxmlformats.org/officeDocument/2006/relationships/image" Target="../media/image66.png"/><Relationship Id="rId17" Type="http://schemas.openxmlformats.org/officeDocument/2006/relationships/image" Target="../media/image71.png"/><Relationship Id="rId2" Type="http://schemas.openxmlformats.org/officeDocument/2006/relationships/image" Target="../media/image1.png"/><Relationship Id="rId16" Type="http://schemas.openxmlformats.org/officeDocument/2006/relationships/image" Target="../media/image70.png"/><Relationship Id="rId1" Type="http://schemas.openxmlformats.org/officeDocument/2006/relationships/slideLayout" Target="../slideLayouts/slideLayout2.xml"/><Relationship Id="rId6" Type="http://schemas.openxmlformats.org/officeDocument/2006/relationships/image" Target="../media/image60.png"/><Relationship Id="rId11" Type="http://schemas.openxmlformats.org/officeDocument/2006/relationships/image" Target="../media/image65.png"/><Relationship Id="rId5" Type="http://schemas.openxmlformats.org/officeDocument/2006/relationships/image" Target="../media/image59.png"/><Relationship Id="rId15" Type="http://schemas.openxmlformats.org/officeDocument/2006/relationships/image" Target="../media/image69.png"/><Relationship Id="rId10" Type="http://schemas.openxmlformats.org/officeDocument/2006/relationships/image" Target="../media/image64.png"/><Relationship Id="rId4" Type="http://schemas.openxmlformats.org/officeDocument/2006/relationships/image" Target="../media/image40.png"/><Relationship Id="rId9" Type="http://schemas.openxmlformats.org/officeDocument/2006/relationships/image" Target="../media/image63.png"/><Relationship Id="rId14" Type="http://schemas.openxmlformats.org/officeDocument/2006/relationships/image" Target="../media/image68.png"/></Relationships>
</file>

<file path=ppt/slides/_rels/slide35.xml.rels><?xml version="1.0" encoding="UTF-8" standalone="yes"?>
<Relationships xmlns="http://schemas.openxmlformats.org/package/2006/relationships"><Relationship Id="rId8" Type="http://schemas.openxmlformats.org/officeDocument/2006/relationships/image" Target="../media/image49.png"/><Relationship Id="rId13" Type="http://schemas.openxmlformats.org/officeDocument/2006/relationships/image" Target="../media/image54.png"/><Relationship Id="rId3" Type="http://schemas.openxmlformats.org/officeDocument/2006/relationships/image" Target="../media/image44.png"/><Relationship Id="rId7" Type="http://schemas.openxmlformats.org/officeDocument/2006/relationships/image" Target="../media/image48.png"/><Relationship Id="rId12" Type="http://schemas.openxmlformats.org/officeDocument/2006/relationships/image" Target="../media/image53.png"/><Relationship Id="rId17" Type="http://schemas.openxmlformats.org/officeDocument/2006/relationships/image" Target="../media/image58.png"/><Relationship Id="rId2" Type="http://schemas.openxmlformats.org/officeDocument/2006/relationships/image" Target="../media/image43.png"/><Relationship Id="rId16" Type="http://schemas.openxmlformats.org/officeDocument/2006/relationships/image" Target="../media/image57.png"/><Relationship Id="rId1" Type="http://schemas.openxmlformats.org/officeDocument/2006/relationships/slideLayout" Target="../slideLayouts/slideLayout2.xml"/><Relationship Id="rId6" Type="http://schemas.openxmlformats.org/officeDocument/2006/relationships/image" Target="../media/image47.png"/><Relationship Id="rId11" Type="http://schemas.openxmlformats.org/officeDocument/2006/relationships/image" Target="../media/image52.png"/><Relationship Id="rId5" Type="http://schemas.openxmlformats.org/officeDocument/2006/relationships/image" Target="../media/image46.png"/><Relationship Id="rId15" Type="http://schemas.openxmlformats.org/officeDocument/2006/relationships/image" Target="../media/image56.png"/><Relationship Id="rId10" Type="http://schemas.openxmlformats.org/officeDocument/2006/relationships/image" Target="../media/image51.png"/><Relationship Id="rId4" Type="http://schemas.openxmlformats.org/officeDocument/2006/relationships/image" Target="../media/image45.png"/><Relationship Id="rId9" Type="http://schemas.openxmlformats.org/officeDocument/2006/relationships/image" Target="../media/image50.png"/><Relationship Id="rId14" Type="http://schemas.openxmlformats.org/officeDocument/2006/relationships/image" Target="../media/image55.png"/></Relationships>
</file>

<file path=ppt/slides/_rels/slide36.xml.rels><?xml version="1.0" encoding="UTF-8" standalone="yes"?>
<Relationships xmlns="http://schemas.openxmlformats.org/package/2006/relationships"><Relationship Id="rId8" Type="http://schemas.openxmlformats.org/officeDocument/2006/relationships/image" Target="../media/image49.png"/><Relationship Id="rId13" Type="http://schemas.openxmlformats.org/officeDocument/2006/relationships/image" Target="../media/image54.png"/><Relationship Id="rId3" Type="http://schemas.openxmlformats.org/officeDocument/2006/relationships/image" Target="../media/image44.png"/><Relationship Id="rId7" Type="http://schemas.openxmlformats.org/officeDocument/2006/relationships/image" Target="../media/image48.png"/><Relationship Id="rId12" Type="http://schemas.openxmlformats.org/officeDocument/2006/relationships/image" Target="../media/image53.png"/><Relationship Id="rId17" Type="http://schemas.openxmlformats.org/officeDocument/2006/relationships/image" Target="../media/image58.png"/><Relationship Id="rId2" Type="http://schemas.openxmlformats.org/officeDocument/2006/relationships/image" Target="../media/image43.png"/><Relationship Id="rId16" Type="http://schemas.openxmlformats.org/officeDocument/2006/relationships/image" Target="../media/image57.png"/><Relationship Id="rId1" Type="http://schemas.openxmlformats.org/officeDocument/2006/relationships/slideLayout" Target="../slideLayouts/slideLayout2.xml"/><Relationship Id="rId6" Type="http://schemas.openxmlformats.org/officeDocument/2006/relationships/image" Target="../media/image47.png"/><Relationship Id="rId11" Type="http://schemas.openxmlformats.org/officeDocument/2006/relationships/image" Target="../media/image52.png"/><Relationship Id="rId5" Type="http://schemas.openxmlformats.org/officeDocument/2006/relationships/image" Target="../media/image46.png"/><Relationship Id="rId15" Type="http://schemas.openxmlformats.org/officeDocument/2006/relationships/image" Target="../media/image56.png"/><Relationship Id="rId10" Type="http://schemas.openxmlformats.org/officeDocument/2006/relationships/image" Target="../media/image51.png"/><Relationship Id="rId4" Type="http://schemas.openxmlformats.org/officeDocument/2006/relationships/image" Target="../media/image45.png"/><Relationship Id="rId9" Type="http://schemas.openxmlformats.org/officeDocument/2006/relationships/image" Target="../media/image50.png"/><Relationship Id="rId14" Type="http://schemas.openxmlformats.org/officeDocument/2006/relationships/image" Target="../media/image55.png"/></Relationships>
</file>

<file path=ppt/slides/_rels/slide37.xml.rels><?xml version="1.0" encoding="UTF-8" standalone="yes"?>
<Relationships xmlns="http://schemas.openxmlformats.org/package/2006/relationships"><Relationship Id="rId8" Type="http://schemas.openxmlformats.org/officeDocument/2006/relationships/image" Target="../media/image49.png"/><Relationship Id="rId13" Type="http://schemas.openxmlformats.org/officeDocument/2006/relationships/image" Target="../media/image54.png"/><Relationship Id="rId3" Type="http://schemas.openxmlformats.org/officeDocument/2006/relationships/image" Target="../media/image44.png"/><Relationship Id="rId7" Type="http://schemas.openxmlformats.org/officeDocument/2006/relationships/image" Target="../media/image48.png"/><Relationship Id="rId12" Type="http://schemas.openxmlformats.org/officeDocument/2006/relationships/image" Target="../media/image53.png"/><Relationship Id="rId17" Type="http://schemas.openxmlformats.org/officeDocument/2006/relationships/image" Target="../media/image58.png"/><Relationship Id="rId2" Type="http://schemas.openxmlformats.org/officeDocument/2006/relationships/image" Target="../media/image43.png"/><Relationship Id="rId16" Type="http://schemas.openxmlformats.org/officeDocument/2006/relationships/image" Target="../media/image57.png"/><Relationship Id="rId1" Type="http://schemas.openxmlformats.org/officeDocument/2006/relationships/slideLayout" Target="../slideLayouts/slideLayout2.xml"/><Relationship Id="rId6" Type="http://schemas.openxmlformats.org/officeDocument/2006/relationships/image" Target="../media/image47.png"/><Relationship Id="rId11" Type="http://schemas.openxmlformats.org/officeDocument/2006/relationships/image" Target="../media/image52.png"/><Relationship Id="rId5" Type="http://schemas.openxmlformats.org/officeDocument/2006/relationships/image" Target="../media/image46.png"/><Relationship Id="rId15" Type="http://schemas.openxmlformats.org/officeDocument/2006/relationships/image" Target="../media/image56.png"/><Relationship Id="rId10" Type="http://schemas.openxmlformats.org/officeDocument/2006/relationships/image" Target="../media/image51.png"/><Relationship Id="rId4" Type="http://schemas.openxmlformats.org/officeDocument/2006/relationships/image" Target="../media/image45.png"/><Relationship Id="rId9" Type="http://schemas.openxmlformats.org/officeDocument/2006/relationships/image" Target="../media/image50.png"/><Relationship Id="rId14" Type="http://schemas.openxmlformats.org/officeDocument/2006/relationships/image" Target="../media/image55.png"/></Relationships>
</file>

<file path=ppt/slides/_rels/slide38.xml.rels><?xml version="1.0" encoding="UTF-8" standalone="yes"?>
<Relationships xmlns="http://schemas.openxmlformats.org/package/2006/relationships"><Relationship Id="rId8" Type="http://schemas.openxmlformats.org/officeDocument/2006/relationships/image" Target="../media/image49.png"/><Relationship Id="rId13" Type="http://schemas.openxmlformats.org/officeDocument/2006/relationships/image" Target="../media/image54.png"/><Relationship Id="rId3" Type="http://schemas.openxmlformats.org/officeDocument/2006/relationships/image" Target="../media/image44.png"/><Relationship Id="rId7" Type="http://schemas.openxmlformats.org/officeDocument/2006/relationships/image" Target="../media/image48.png"/><Relationship Id="rId12" Type="http://schemas.openxmlformats.org/officeDocument/2006/relationships/image" Target="../media/image53.png"/><Relationship Id="rId17" Type="http://schemas.openxmlformats.org/officeDocument/2006/relationships/image" Target="../media/image58.png"/><Relationship Id="rId2" Type="http://schemas.openxmlformats.org/officeDocument/2006/relationships/image" Target="../media/image43.png"/><Relationship Id="rId16" Type="http://schemas.openxmlformats.org/officeDocument/2006/relationships/image" Target="../media/image57.png"/><Relationship Id="rId1" Type="http://schemas.openxmlformats.org/officeDocument/2006/relationships/slideLayout" Target="../slideLayouts/slideLayout2.xml"/><Relationship Id="rId6" Type="http://schemas.openxmlformats.org/officeDocument/2006/relationships/image" Target="../media/image47.png"/><Relationship Id="rId11" Type="http://schemas.openxmlformats.org/officeDocument/2006/relationships/image" Target="../media/image52.png"/><Relationship Id="rId5" Type="http://schemas.openxmlformats.org/officeDocument/2006/relationships/image" Target="../media/image46.png"/><Relationship Id="rId15" Type="http://schemas.openxmlformats.org/officeDocument/2006/relationships/image" Target="../media/image56.png"/><Relationship Id="rId10" Type="http://schemas.openxmlformats.org/officeDocument/2006/relationships/image" Target="../media/image51.png"/><Relationship Id="rId4" Type="http://schemas.openxmlformats.org/officeDocument/2006/relationships/image" Target="../media/image45.png"/><Relationship Id="rId9" Type="http://schemas.openxmlformats.org/officeDocument/2006/relationships/image" Target="../media/image50.png"/><Relationship Id="rId14" Type="http://schemas.openxmlformats.org/officeDocument/2006/relationships/image" Target="../media/image55.png"/></Relationships>
</file>

<file path=ppt/slides/_rels/slide39.xml.rels><?xml version="1.0" encoding="UTF-8" standalone="yes"?>
<Relationships xmlns="http://schemas.openxmlformats.org/package/2006/relationships"><Relationship Id="rId8" Type="http://schemas.openxmlformats.org/officeDocument/2006/relationships/image" Target="../media/image49.png"/><Relationship Id="rId13" Type="http://schemas.openxmlformats.org/officeDocument/2006/relationships/image" Target="../media/image54.png"/><Relationship Id="rId3" Type="http://schemas.openxmlformats.org/officeDocument/2006/relationships/image" Target="../media/image44.png"/><Relationship Id="rId7" Type="http://schemas.openxmlformats.org/officeDocument/2006/relationships/image" Target="../media/image48.png"/><Relationship Id="rId12" Type="http://schemas.openxmlformats.org/officeDocument/2006/relationships/image" Target="../media/image53.png"/><Relationship Id="rId17" Type="http://schemas.openxmlformats.org/officeDocument/2006/relationships/image" Target="../media/image58.png"/><Relationship Id="rId2" Type="http://schemas.openxmlformats.org/officeDocument/2006/relationships/image" Target="../media/image43.png"/><Relationship Id="rId16" Type="http://schemas.openxmlformats.org/officeDocument/2006/relationships/image" Target="../media/image57.png"/><Relationship Id="rId1" Type="http://schemas.openxmlformats.org/officeDocument/2006/relationships/slideLayout" Target="../slideLayouts/slideLayout2.xml"/><Relationship Id="rId6" Type="http://schemas.openxmlformats.org/officeDocument/2006/relationships/image" Target="../media/image47.png"/><Relationship Id="rId11" Type="http://schemas.openxmlformats.org/officeDocument/2006/relationships/image" Target="../media/image52.png"/><Relationship Id="rId5" Type="http://schemas.openxmlformats.org/officeDocument/2006/relationships/image" Target="../media/image46.png"/><Relationship Id="rId15" Type="http://schemas.openxmlformats.org/officeDocument/2006/relationships/image" Target="../media/image56.png"/><Relationship Id="rId10" Type="http://schemas.openxmlformats.org/officeDocument/2006/relationships/image" Target="../media/image51.png"/><Relationship Id="rId4" Type="http://schemas.openxmlformats.org/officeDocument/2006/relationships/image" Target="../media/image45.png"/><Relationship Id="rId9" Type="http://schemas.openxmlformats.org/officeDocument/2006/relationships/image" Target="../media/image50.png"/><Relationship Id="rId14" Type="http://schemas.openxmlformats.org/officeDocument/2006/relationships/image" Target="../media/image5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34.png"/><Relationship Id="rId3" Type="http://schemas.openxmlformats.org/officeDocument/2006/relationships/image" Target="../media/image4.png"/><Relationship Id="rId7" Type="http://schemas.openxmlformats.org/officeDocument/2006/relationships/image" Target="../media/image9.png"/><Relationship Id="rId12" Type="http://schemas.openxmlformats.org/officeDocument/2006/relationships/image" Target="../media/image33.png"/><Relationship Id="rId17" Type="http://schemas.openxmlformats.org/officeDocument/2006/relationships/image" Target="../media/image8.png"/><Relationship Id="rId2" Type="http://schemas.openxmlformats.org/officeDocument/2006/relationships/image" Target="../media/image3.png"/><Relationship Id="rId16"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32.png"/><Relationship Id="rId5" Type="http://schemas.openxmlformats.org/officeDocument/2006/relationships/image" Target="../media/image6.png"/><Relationship Id="rId15" Type="http://schemas.openxmlformats.org/officeDocument/2006/relationships/image" Target="../media/image36.png"/><Relationship Id="rId10" Type="http://schemas.openxmlformats.org/officeDocument/2006/relationships/image" Target="../media/image31.png"/><Relationship Id="rId4" Type="http://schemas.openxmlformats.org/officeDocument/2006/relationships/image" Target="../media/image5.png"/><Relationship Id="rId9" Type="http://schemas.openxmlformats.org/officeDocument/2006/relationships/image" Target="../media/image30.png"/><Relationship Id="rId14" Type="http://schemas.openxmlformats.org/officeDocument/2006/relationships/image" Target="../media/image35.png"/></Relationships>
</file>

<file path=ppt/slides/_rels/slide41.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9.png"/><Relationship Id="rId3" Type="http://schemas.openxmlformats.org/officeDocument/2006/relationships/image" Target="../media/image17.png"/><Relationship Id="rId12" Type="http://schemas.openxmlformats.org/officeDocument/2006/relationships/image" Target="../media/image21.png"/><Relationship Id="rId17" Type="http://schemas.openxmlformats.org/officeDocument/2006/relationships/image" Target="../media/image8.png"/><Relationship Id="rId2" Type="http://schemas.openxmlformats.org/officeDocument/2006/relationships/image" Target="../media/image12.png"/><Relationship Id="rId16"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330.png"/><Relationship Id="rId11" Type="http://schemas.openxmlformats.org/officeDocument/2006/relationships/image" Target="../media/image16.png"/><Relationship Id="rId5" Type="http://schemas.openxmlformats.org/officeDocument/2006/relationships/image" Target="../media/image320.png"/><Relationship Id="rId15" Type="http://schemas.openxmlformats.org/officeDocument/2006/relationships/image" Target="../media/image360.png"/><Relationship Id="rId10" Type="http://schemas.openxmlformats.org/officeDocument/2006/relationships/image" Target="../media/image340.png"/><Relationship Id="rId4" Type="http://schemas.openxmlformats.org/officeDocument/2006/relationships/image" Target="../media/image310.png"/><Relationship Id="rId9" Type="http://schemas.openxmlformats.org/officeDocument/2006/relationships/image" Target="../media/image13.png"/><Relationship Id="rId14" Type="http://schemas.openxmlformats.org/officeDocument/2006/relationships/image" Target="../media/image350.png"/></Relationships>
</file>

<file path=ppt/slides/_rels/slide42.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34.png"/><Relationship Id="rId3" Type="http://schemas.openxmlformats.org/officeDocument/2006/relationships/image" Target="../media/image4.png"/><Relationship Id="rId7" Type="http://schemas.openxmlformats.org/officeDocument/2006/relationships/image" Target="../media/image9.png"/><Relationship Id="rId12" Type="http://schemas.openxmlformats.org/officeDocument/2006/relationships/image" Target="../media/image33.png"/><Relationship Id="rId17" Type="http://schemas.openxmlformats.org/officeDocument/2006/relationships/image" Target="../media/image8.png"/><Relationship Id="rId2" Type="http://schemas.openxmlformats.org/officeDocument/2006/relationships/image" Target="../media/image3.png"/><Relationship Id="rId16"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32.png"/><Relationship Id="rId5" Type="http://schemas.openxmlformats.org/officeDocument/2006/relationships/image" Target="../media/image6.png"/><Relationship Id="rId15" Type="http://schemas.openxmlformats.org/officeDocument/2006/relationships/image" Target="../media/image36.png"/><Relationship Id="rId10" Type="http://schemas.openxmlformats.org/officeDocument/2006/relationships/image" Target="../media/image31.png"/><Relationship Id="rId4" Type="http://schemas.openxmlformats.org/officeDocument/2006/relationships/image" Target="../media/image5.png"/><Relationship Id="rId9" Type="http://schemas.openxmlformats.org/officeDocument/2006/relationships/image" Target="../media/image30.png"/><Relationship Id="rId14" Type="http://schemas.openxmlformats.org/officeDocument/2006/relationships/image" Target="../media/image35.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slide" Target="slide5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600.png"/><Relationship Id="rId2" Type="http://schemas.openxmlformats.org/officeDocument/2006/relationships/image" Target="../media/image590.png"/><Relationship Id="rId1" Type="http://schemas.openxmlformats.org/officeDocument/2006/relationships/slideLayout" Target="../slideLayouts/slideLayout2.xml"/><Relationship Id="rId4" Type="http://schemas.openxmlformats.org/officeDocument/2006/relationships/image" Target="../media/image131.png"/></Relationships>
</file>

<file path=ppt/slides/_rels/slide49.xml.rels><?xml version="1.0" encoding="UTF-8" standalone="yes"?>
<Relationships xmlns="http://schemas.openxmlformats.org/package/2006/relationships"><Relationship Id="rId3" Type="http://schemas.openxmlformats.org/officeDocument/2006/relationships/image" Target="../media/image630.png"/><Relationship Id="rId2" Type="http://schemas.openxmlformats.org/officeDocument/2006/relationships/image" Target="../media/image620.png"/><Relationship Id="rId1" Type="http://schemas.openxmlformats.org/officeDocument/2006/relationships/slideLayout" Target="../slideLayouts/slideLayout2.xml"/><Relationship Id="rId5" Type="http://schemas.openxmlformats.org/officeDocument/2006/relationships/image" Target="../media/image650.png"/><Relationship Id="rId4" Type="http://schemas.openxmlformats.org/officeDocument/2006/relationships/image" Target="../media/image64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660.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680.png"/><Relationship Id="rId2" Type="http://schemas.openxmlformats.org/officeDocument/2006/relationships/image" Target="../media/image670.png"/><Relationship Id="rId1" Type="http://schemas.openxmlformats.org/officeDocument/2006/relationships/slideLayout" Target="../slideLayouts/slideLayout2.xml"/><Relationship Id="rId5" Type="http://schemas.openxmlformats.org/officeDocument/2006/relationships/image" Target="../media/image700.png"/><Relationship Id="rId4" Type="http://schemas.openxmlformats.org/officeDocument/2006/relationships/image" Target="../media/image690.png"/></Relationships>
</file>

<file path=ppt/slides/_rels/slide52.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0.png"/><Relationship Id="rId1" Type="http://schemas.openxmlformats.org/officeDocument/2006/relationships/slideLayout" Target="../slideLayouts/slideLayout2.xml"/><Relationship Id="rId5" Type="http://schemas.openxmlformats.org/officeDocument/2006/relationships/image" Target="../media/image74.png"/><Relationship Id="rId4" Type="http://schemas.openxmlformats.org/officeDocument/2006/relationships/image" Target="../media/image73.png"/></Relationships>
</file>

<file path=ppt/slides/_rels/slide53.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2.xml"/><Relationship Id="rId4" Type="http://schemas.openxmlformats.org/officeDocument/2006/relationships/image" Target="../media/image77.png"/></Relationships>
</file>

<file path=ppt/slides/_rels/slide54.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2.xml"/><Relationship Id="rId4" Type="http://schemas.openxmlformats.org/officeDocument/2006/relationships/image" Target="../media/image80.png"/></Relationships>
</file>

<file path=ppt/slides/_rels/slide55.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2.xml"/><Relationship Id="rId5" Type="http://schemas.openxmlformats.org/officeDocument/2006/relationships/image" Target="../media/image84.png"/><Relationship Id="rId4" Type="http://schemas.openxmlformats.org/officeDocument/2006/relationships/image" Target="../media/image83.png"/></Relationships>
</file>

<file path=ppt/slides/_rels/slide56.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slide" Target="slide9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8" Type="http://schemas.openxmlformats.org/officeDocument/2006/relationships/image" Target="../media/image92.png"/><Relationship Id="rId3" Type="http://schemas.openxmlformats.org/officeDocument/2006/relationships/image" Target="../media/image87.png"/><Relationship Id="rId7" Type="http://schemas.openxmlformats.org/officeDocument/2006/relationships/image" Target="../media/image91.png"/><Relationship Id="rId2" Type="http://schemas.openxmlformats.org/officeDocument/2006/relationships/image" Target="../media/image86.png"/><Relationship Id="rId1" Type="http://schemas.openxmlformats.org/officeDocument/2006/relationships/slideLayout" Target="../slideLayouts/slideLayout2.xml"/><Relationship Id="rId6" Type="http://schemas.openxmlformats.org/officeDocument/2006/relationships/image" Target="../media/image90.png"/><Relationship Id="rId5" Type="http://schemas.openxmlformats.org/officeDocument/2006/relationships/image" Target="../media/image89.png"/><Relationship Id="rId10" Type="http://schemas.openxmlformats.org/officeDocument/2006/relationships/image" Target="../media/image94.png"/><Relationship Id="rId4" Type="http://schemas.openxmlformats.org/officeDocument/2006/relationships/image" Target="../media/image88.png"/><Relationship Id="rId9" Type="http://schemas.openxmlformats.org/officeDocument/2006/relationships/image" Target="../media/image93.png"/></Relationships>
</file>

<file path=ppt/slides/_rels/slide63.xml.rels><?xml version="1.0" encoding="UTF-8" standalone="yes"?>
<Relationships xmlns="http://schemas.openxmlformats.org/package/2006/relationships"><Relationship Id="rId8" Type="http://schemas.openxmlformats.org/officeDocument/2006/relationships/image" Target="../media/image100.png"/><Relationship Id="rId3" Type="http://schemas.openxmlformats.org/officeDocument/2006/relationships/image" Target="../media/image95.png"/><Relationship Id="rId7" Type="http://schemas.openxmlformats.org/officeDocument/2006/relationships/image" Target="../media/image99.png"/><Relationship Id="rId2" Type="http://schemas.openxmlformats.org/officeDocument/2006/relationships/image" Target="../media/image87.png"/><Relationship Id="rId1" Type="http://schemas.openxmlformats.org/officeDocument/2006/relationships/slideLayout" Target="../slideLayouts/slideLayout2.xml"/><Relationship Id="rId6" Type="http://schemas.openxmlformats.org/officeDocument/2006/relationships/image" Target="../media/image98.png"/><Relationship Id="rId5" Type="http://schemas.openxmlformats.org/officeDocument/2006/relationships/image" Target="../media/image97.png"/><Relationship Id="rId10" Type="http://schemas.openxmlformats.org/officeDocument/2006/relationships/image" Target="../media/image89.png"/><Relationship Id="rId4" Type="http://schemas.openxmlformats.org/officeDocument/2006/relationships/image" Target="../media/image96.png"/><Relationship Id="rId9" Type="http://schemas.openxmlformats.org/officeDocument/2006/relationships/image" Target="../media/image94.png"/></Relationships>
</file>

<file path=ppt/slides/_rels/slide64.xml.rels><?xml version="1.0" encoding="UTF-8" standalone="yes"?>
<Relationships xmlns="http://schemas.openxmlformats.org/package/2006/relationships"><Relationship Id="rId8" Type="http://schemas.openxmlformats.org/officeDocument/2006/relationships/image" Target="../media/image105.png"/><Relationship Id="rId13" Type="http://schemas.openxmlformats.org/officeDocument/2006/relationships/image" Target="../media/image89.png"/><Relationship Id="rId3" Type="http://schemas.openxmlformats.org/officeDocument/2006/relationships/image" Target="../media/image101.png"/><Relationship Id="rId7" Type="http://schemas.openxmlformats.org/officeDocument/2006/relationships/image" Target="../media/image104.png"/><Relationship Id="rId12" Type="http://schemas.openxmlformats.org/officeDocument/2006/relationships/image" Target="../media/image94.png"/><Relationship Id="rId2" Type="http://schemas.openxmlformats.org/officeDocument/2006/relationships/image" Target="../media/image87.png"/><Relationship Id="rId1" Type="http://schemas.openxmlformats.org/officeDocument/2006/relationships/slideLayout" Target="../slideLayouts/slideLayout2.xml"/><Relationship Id="rId6" Type="http://schemas.openxmlformats.org/officeDocument/2006/relationships/image" Target="../media/image103.png"/><Relationship Id="rId11" Type="http://schemas.openxmlformats.org/officeDocument/2006/relationships/image" Target="../media/image108.png"/><Relationship Id="rId5" Type="http://schemas.openxmlformats.org/officeDocument/2006/relationships/image" Target="../media/image97.png"/><Relationship Id="rId10" Type="http://schemas.openxmlformats.org/officeDocument/2006/relationships/image" Target="../media/image107.png"/><Relationship Id="rId4" Type="http://schemas.openxmlformats.org/officeDocument/2006/relationships/image" Target="../media/image102.png"/><Relationship Id="rId9" Type="http://schemas.openxmlformats.org/officeDocument/2006/relationships/image" Target="../media/image106.png"/></Relationships>
</file>

<file path=ppt/slides/_rels/slide65.xml.rels><?xml version="1.0" encoding="UTF-8" standalone="yes"?>
<Relationships xmlns="http://schemas.openxmlformats.org/package/2006/relationships"><Relationship Id="rId8" Type="http://schemas.openxmlformats.org/officeDocument/2006/relationships/image" Target="../media/image109.png"/><Relationship Id="rId13" Type="http://schemas.openxmlformats.org/officeDocument/2006/relationships/image" Target="../media/image112.png"/><Relationship Id="rId3" Type="http://schemas.openxmlformats.org/officeDocument/2006/relationships/image" Target="../media/image95.png"/><Relationship Id="rId7" Type="http://schemas.openxmlformats.org/officeDocument/2006/relationships/image" Target="../media/image99.png"/><Relationship Id="rId12" Type="http://schemas.openxmlformats.org/officeDocument/2006/relationships/image" Target="../media/image111.png"/><Relationship Id="rId17" Type="http://schemas.openxmlformats.org/officeDocument/2006/relationships/image" Target="../media/image113.png"/><Relationship Id="rId2" Type="http://schemas.openxmlformats.org/officeDocument/2006/relationships/image" Target="../media/image87.png"/><Relationship Id="rId16" Type="http://schemas.openxmlformats.org/officeDocument/2006/relationships/image" Target="../media/image89.png"/><Relationship Id="rId1" Type="http://schemas.openxmlformats.org/officeDocument/2006/relationships/slideLayout" Target="../slideLayouts/slideLayout2.xml"/><Relationship Id="rId6" Type="http://schemas.openxmlformats.org/officeDocument/2006/relationships/image" Target="../media/image98.png"/><Relationship Id="rId11" Type="http://schemas.openxmlformats.org/officeDocument/2006/relationships/image" Target="../media/image110.png"/><Relationship Id="rId5" Type="http://schemas.openxmlformats.org/officeDocument/2006/relationships/image" Target="../media/image97.png"/><Relationship Id="rId15" Type="http://schemas.openxmlformats.org/officeDocument/2006/relationships/image" Target="../media/image94.png"/><Relationship Id="rId10" Type="http://schemas.openxmlformats.org/officeDocument/2006/relationships/image" Target="../media/image107.png"/><Relationship Id="rId4" Type="http://schemas.openxmlformats.org/officeDocument/2006/relationships/image" Target="../media/image102.png"/><Relationship Id="rId9" Type="http://schemas.openxmlformats.org/officeDocument/2006/relationships/image" Target="../media/image106.png"/><Relationship Id="rId14" Type="http://schemas.openxmlformats.org/officeDocument/2006/relationships/image" Target="../media/image108.png"/></Relationships>
</file>

<file path=ppt/slides/_rels/slide66.xml.rels><?xml version="1.0" encoding="UTF-8" standalone="yes"?>
<Relationships xmlns="http://schemas.openxmlformats.org/package/2006/relationships"><Relationship Id="rId8" Type="http://schemas.openxmlformats.org/officeDocument/2006/relationships/image" Target="../media/image111.png"/><Relationship Id="rId3" Type="http://schemas.openxmlformats.org/officeDocument/2006/relationships/image" Target="../media/image95.png"/><Relationship Id="rId7" Type="http://schemas.openxmlformats.org/officeDocument/2006/relationships/image" Target="../media/image110.png"/><Relationship Id="rId2" Type="http://schemas.openxmlformats.org/officeDocument/2006/relationships/image" Target="../media/image87.png"/><Relationship Id="rId1" Type="http://schemas.openxmlformats.org/officeDocument/2006/relationships/slideLayout" Target="../slideLayouts/slideLayout2.xml"/><Relationship Id="rId6" Type="http://schemas.openxmlformats.org/officeDocument/2006/relationships/image" Target="../media/image114.png"/><Relationship Id="rId11" Type="http://schemas.openxmlformats.org/officeDocument/2006/relationships/image" Target="../media/image89.png"/><Relationship Id="rId5" Type="http://schemas.openxmlformats.org/officeDocument/2006/relationships/image" Target="../media/image97.png"/><Relationship Id="rId10" Type="http://schemas.openxmlformats.org/officeDocument/2006/relationships/image" Target="../media/image94.png"/><Relationship Id="rId4" Type="http://schemas.openxmlformats.org/officeDocument/2006/relationships/image" Target="../media/image102.png"/><Relationship Id="rId9" Type="http://schemas.openxmlformats.org/officeDocument/2006/relationships/image" Target="../media/image112.png"/></Relationships>
</file>

<file path=ppt/slides/_rels/slide67.xml.rels><?xml version="1.0" encoding="UTF-8" standalone="yes"?>
<Relationships xmlns="http://schemas.openxmlformats.org/package/2006/relationships"><Relationship Id="rId8" Type="http://schemas.openxmlformats.org/officeDocument/2006/relationships/image" Target="../media/image117.png"/><Relationship Id="rId3" Type="http://schemas.openxmlformats.org/officeDocument/2006/relationships/image" Target="../media/image95.png"/><Relationship Id="rId7" Type="http://schemas.openxmlformats.org/officeDocument/2006/relationships/image" Target="../media/image116.png"/><Relationship Id="rId12" Type="http://schemas.openxmlformats.org/officeDocument/2006/relationships/image" Target="../media/image89.png"/><Relationship Id="rId2" Type="http://schemas.openxmlformats.org/officeDocument/2006/relationships/image" Target="../media/image87.png"/><Relationship Id="rId1" Type="http://schemas.openxmlformats.org/officeDocument/2006/relationships/slideLayout" Target="../slideLayouts/slideLayout2.xml"/><Relationship Id="rId6" Type="http://schemas.openxmlformats.org/officeDocument/2006/relationships/image" Target="../media/image115.png"/><Relationship Id="rId11" Type="http://schemas.openxmlformats.org/officeDocument/2006/relationships/image" Target="../media/image94.png"/><Relationship Id="rId5" Type="http://schemas.openxmlformats.org/officeDocument/2006/relationships/image" Target="../media/image97.png"/><Relationship Id="rId10" Type="http://schemas.openxmlformats.org/officeDocument/2006/relationships/image" Target="../media/image119.png"/><Relationship Id="rId4" Type="http://schemas.openxmlformats.org/officeDocument/2006/relationships/image" Target="../media/image102.png"/><Relationship Id="rId9" Type="http://schemas.openxmlformats.org/officeDocument/2006/relationships/image" Target="../media/image118.png"/></Relationships>
</file>

<file path=ppt/slides/_rels/slide68.xml.rels><?xml version="1.0" encoding="UTF-8" standalone="yes"?>
<Relationships xmlns="http://schemas.openxmlformats.org/package/2006/relationships"><Relationship Id="rId8" Type="http://schemas.openxmlformats.org/officeDocument/2006/relationships/image" Target="../media/image115.png"/><Relationship Id="rId13" Type="http://schemas.openxmlformats.org/officeDocument/2006/relationships/image" Target="../media/image121.png"/><Relationship Id="rId3" Type="http://schemas.openxmlformats.org/officeDocument/2006/relationships/image" Target="../media/image95.png"/><Relationship Id="rId7" Type="http://schemas.openxmlformats.org/officeDocument/2006/relationships/image" Target="../media/image89.png"/><Relationship Id="rId12" Type="http://schemas.openxmlformats.org/officeDocument/2006/relationships/image" Target="../media/image120.png"/><Relationship Id="rId2" Type="http://schemas.openxmlformats.org/officeDocument/2006/relationships/image" Target="../media/image87.png"/><Relationship Id="rId1" Type="http://schemas.openxmlformats.org/officeDocument/2006/relationships/slideLayout" Target="../slideLayouts/slideLayout2.xml"/><Relationship Id="rId6" Type="http://schemas.openxmlformats.org/officeDocument/2006/relationships/image" Target="../media/image94.png"/><Relationship Id="rId11" Type="http://schemas.openxmlformats.org/officeDocument/2006/relationships/image" Target="../media/image118.png"/><Relationship Id="rId5" Type="http://schemas.openxmlformats.org/officeDocument/2006/relationships/image" Target="../media/image97.png"/><Relationship Id="rId10" Type="http://schemas.openxmlformats.org/officeDocument/2006/relationships/image" Target="../media/image117.png"/><Relationship Id="rId4" Type="http://schemas.openxmlformats.org/officeDocument/2006/relationships/image" Target="../media/image102.png"/><Relationship Id="rId9" Type="http://schemas.openxmlformats.org/officeDocument/2006/relationships/image" Target="../media/image116.png"/><Relationship Id="rId14" Type="http://schemas.openxmlformats.org/officeDocument/2006/relationships/image" Target="../media/image122.png"/></Relationships>
</file>

<file path=ppt/slides/_rels/slide69.xml.rels><?xml version="1.0" encoding="UTF-8" standalone="yes"?>
<Relationships xmlns="http://schemas.openxmlformats.org/package/2006/relationships"><Relationship Id="rId3" Type="http://schemas.openxmlformats.org/officeDocument/2006/relationships/image" Target="../media/image95.png"/><Relationship Id="rId7" Type="http://schemas.openxmlformats.org/officeDocument/2006/relationships/image" Target="../media/image89.png"/><Relationship Id="rId2" Type="http://schemas.openxmlformats.org/officeDocument/2006/relationships/image" Target="../media/image87.png"/><Relationship Id="rId1" Type="http://schemas.openxmlformats.org/officeDocument/2006/relationships/slideLayout" Target="../slideLayouts/slideLayout2.xml"/><Relationship Id="rId6" Type="http://schemas.openxmlformats.org/officeDocument/2006/relationships/image" Target="../media/image94.png"/><Relationship Id="rId5" Type="http://schemas.openxmlformats.org/officeDocument/2006/relationships/image" Target="../media/image97.png"/><Relationship Id="rId4" Type="http://schemas.openxmlformats.org/officeDocument/2006/relationships/image" Target="../media/image10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95.png"/><Relationship Id="rId7" Type="http://schemas.openxmlformats.org/officeDocument/2006/relationships/image" Target="../media/image89.png"/><Relationship Id="rId2" Type="http://schemas.openxmlformats.org/officeDocument/2006/relationships/image" Target="../media/image87.png"/><Relationship Id="rId1" Type="http://schemas.openxmlformats.org/officeDocument/2006/relationships/slideLayout" Target="../slideLayouts/slideLayout2.xml"/><Relationship Id="rId6" Type="http://schemas.openxmlformats.org/officeDocument/2006/relationships/image" Target="../media/image94.png"/><Relationship Id="rId5" Type="http://schemas.openxmlformats.org/officeDocument/2006/relationships/image" Target="../media/image97.png"/><Relationship Id="rId4" Type="http://schemas.openxmlformats.org/officeDocument/2006/relationships/image" Target="../media/image102.png"/></Relationships>
</file>

<file path=ppt/slides/_rels/slide71.xml.rels><?xml version="1.0" encoding="UTF-8" standalone="yes"?>
<Relationships xmlns="http://schemas.openxmlformats.org/package/2006/relationships"><Relationship Id="rId3" Type="http://schemas.openxmlformats.org/officeDocument/2006/relationships/image" Target="../media/image95.png"/><Relationship Id="rId7" Type="http://schemas.openxmlformats.org/officeDocument/2006/relationships/image" Target="../media/image89.png"/><Relationship Id="rId2" Type="http://schemas.openxmlformats.org/officeDocument/2006/relationships/image" Target="../media/image87.png"/><Relationship Id="rId1" Type="http://schemas.openxmlformats.org/officeDocument/2006/relationships/slideLayout" Target="../slideLayouts/slideLayout2.xml"/><Relationship Id="rId6" Type="http://schemas.openxmlformats.org/officeDocument/2006/relationships/image" Target="../media/image94.png"/><Relationship Id="rId5" Type="http://schemas.openxmlformats.org/officeDocument/2006/relationships/image" Target="../media/image97.png"/><Relationship Id="rId4" Type="http://schemas.openxmlformats.org/officeDocument/2006/relationships/image" Target="../media/image102.png"/></Relationships>
</file>

<file path=ppt/slides/_rels/slide72.xml.rels><?xml version="1.0" encoding="UTF-8" standalone="yes"?>
<Relationships xmlns="http://schemas.openxmlformats.org/package/2006/relationships"><Relationship Id="rId3" Type="http://schemas.openxmlformats.org/officeDocument/2006/relationships/image" Target="../media/image95.png"/><Relationship Id="rId7" Type="http://schemas.openxmlformats.org/officeDocument/2006/relationships/image" Target="../media/image89.png"/><Relationship Id="rId2" Type="http://schemas.openxmlformats.org/officeDocument/2006/relationships/image" Target="../media/image87.png"/><Relationship Id="rId1" Type="http://schemas.openxmlformats.org/officeDocument/2006/relationships/slideLayout" Target="../slideLayouts/slideLayout2.xml"/><Relationship Id="rId6" Type="http://schemas.openxmlformats.org/officeDocument/2006/relationships/image" Target="../media/image94.png"/><Relationship Id="rId5" Type="http://schemas.openxmlformats.org/officeDocument/2006/relationships/image" Target="../media/image97.png"/><Relationship Id="rId4" Type="http://schemas.openxmlformats.org/officeDocument/2006/relationships/image" Target="../media/image102.png"/></Relationships>
</file>

<file path=ppt/slides/_rels/slide73.xml.rels><?xml version="1.0" encoding="UTF-8" standalone="yes"?>
<Relationships xmlns="http://schemas.openxmlformats.org/package/2006/relationships"><Relationship Id="rId3" Type="http://schemas.openxmlformats.org/officeDocument/2006/relationships/image" Target="../media/image95.png"/><Relationship Id="rId7" Type="http://schemas.openxmlformats.org/officeDocument/2006/relationships/image" Target="../media/image89.png"/><Relationship Id="rId2" Type="http://schemas.openxmlformats.org/officeDocument/2006/relationships/image" Target="../media/image87.png"/><Relationship Id="rId1" Type="http://schemas.openxmlformats.org/officeDocument/2006/relationships/slideLayout" Target="../slideLayouts/slideLayout2.xml"/><Relationship Id="rId6" Type="http://schemas.openxmlformats.org/officeDocument/2006/relationships/image" Target="../media/image94.png"/><Relationship Id="rId5" Type="http://schemas.openxmlformats.org/officeDocument/2006/relationships/image" Target="../media/image97.png"/><Relationship Id="rId4" Type="http://schemas.openxmlformats.org/officeDocument/2006/relationships/image" Target="../media/image102.png"/></Relationships>
</file>

<file path=ppt/slides/_rels/slide74.xml.rels><?xml version="1.0" encoding="UTF-8" standalone="yes"?>
<Relationships xmlns="http://schemas.openxmlformats.org/package/2006/relationships"><Relationship Id="rId3" Type="http://schemas.openxmlformats.org/officeDocument/2006/relationships/image" Target="../media/image95.png"/><Relationship Id="rId7" Type="http://schemas.openxmlformats.org/officeDocument/2006/relationships/image" Target="../media/image89.png"/><Relationship Id="rId2" Type="http://schemas.openxmlformats.org/officeDocument/2006/relationships/image" Target="../media/image87.png"/><Relationship Id="rId1" Type="http://schemas.openxmlformats.org/officeDocument/2006/relationships/slideLayout" Target="../slideLayouts/slideLayout2.xml"/><Relationship Id="rId6" Type="http://schemas.openxmlformats.org/officeDocument/2006/relationships/image" Target="../media/image94.png"/><Relationship Id="rId5" Type="http://schemas.openxmlformats.org/officeDocument/2006/relationships/image" Target="../media/image97.png"/><Relationship Id="rId4" Type="http://schemas.openxmlformats.org/officeDocument/2006/relationships/image" Target="../media/image102.png"/></Relationships>
</file>

<file path=ppt/slides/_rels/slide75.xml.rels><?xml version="1.0" encoding="UTF-8" standalone="yes"?>
<Relationships xmlns="http://schemas.openxmlformats.org/package/2006/relationships"><Relationship Id="rId3" Type="http://schemas.openxmlformats.org/officeDocument/2006/relationships/image" Target="../media/image95.png"/><Relationship Id="rId7" Type="http://schemas.openxmlformats.org/officeDocument/2006/relationships/image" Target="../media/image89.png"/><Relationship Id="rId2" Type="http://schemas.openxmlformats.org/officeDocument/2006/relationships/image" Target="../media/image87.png"/><Relationship Id="rId1" Type="http://schemas.openxmlformats.org/officeDocument/2006/relationships/slideLayout" Target="../slideLayouts/slideLayout2.xml"/><Relationship Id="rId6" Type="http://schemas.openxmlformats.org/officeDocument/2006/relationships/image" Target="../media/image94.png"/><Relationship Id="rId5" Type="http://schemas.openxmlformats.org/officeDocument/2006/relationships/image" Target="../media/image97.png"/><Relationship Id="rId4" Type="http://schemas.openxmlformats.org/officeDocument/2006/relationships/image" Target="../media/image102.png"/></Relationships>
</file>

<file path=ppt/slides/_rels/slide76.xml.rels><?xml version="1.0" encoding="UTF-8" standalone="yes"?>
<Relationships xmlns="http://schemas.openxmlformats.org/package/2006/relationships"><Relationship Id="rId3" Type="http://schemas.openxmlformats.org/officeDocument/2006/relationships/image" Target="../media/image95.png"/><Relationship Id="rId7" Type="http://schemas.openxmlformats.org/officeDocument/2006/relationships/image" Target="../media/image89.png"/><Relationship Id="rId2" Type="http://schemas.openxmlformats.org/officeDocument/2006/relationships/image" Target="../media/image87.png"/><Relationship Id="rId1" Type="http://schemas.openxmlformats.org/officeDocument/2006/relationships/slideLayout" Target="../slideLayouts/slideLayout2.xml"/><Relationship Id="rId6" Type="http://schemas.openxmlformats.org/officeDocument/2006/relationships/image" Target="../media/image94.png"/><Relationship Id="rId5" Type="http://schemas.openxmlformats.org/officeDocument/2006/relationships/image" Target="../media/image97.png"/><Relationship Id="rId4" Type="http://schemas.openxmlformats.org/officeDocument/2006/relationships/image" Target="../media/image102.png"/></Relationships>
</file>

<file path=ppt/slides/_rels/slide77.xml.rels><?xml version="1.0" encoding="UTF-8" standalone="yes"?>
<Relationships xmlns="http://schemas.openxmlformats.org/package/2006/relationships"><Relationship Id="rId3" Type="http://schemas.openxmlformats.org/officeDocument/2006/relationships/image" Target="../media/image95.png"/><Relationship Id="rId7" Type="http://schemas.openxmlformats.org/officeDocument/2006/relationships/image" Target="../media/image89.png"/><Relationship Id="rId2" Type="http://schemas.openxmlformats.org/officeDocument/2006/relationships/image" Target="../media/image87.png"/><Relationship Id="rId1" Type="http://schemas.openxmlformats.org/officeDocument/2006/relationships/slideLayout" Target="../slideLayouts/slideLayout2.xml"/><Relationship Id="rId6" Type="http://schemas.openxmlformats.org/officeDocument/2006/relationships/image" Target="../media/image94.png"/><Relationship Id="rId5" Type="http://schemas.openxmlformats.org/officeDocument/2006/relationships/image" Target="../media/image97.png"/><Relationship Id="rId4" Type="http://schemas.openxmlformats.org/officeDocument/2006/relationships/image" Target="../media/image102.png"/></Relationships>
</file>

<file path=ppt/slides/_rels/slide78.xml.rels><?xml version="1.0" encoding="UTF-8" standalone="yes"?>
<Relationships xmlns="http://schemas.openxmlformats.org/package/2006/relationships"><Relationship Id="rId3" Type="http://schemas.openxmlformats.org/officeDocument/2006/relationships/image" Target="../media/image95.png"/><Relationship Id="rId7" Type="http://schemas.openxmlformats.org/officeDocument/2006/relationships/image" Target="../media/image89.png"/><Relationship Id="rId2" Type="http://schemas.openxmlformats.org/officeDocument/2006/relationships/image" Target="../media/image87.png"/><Relationship Id="rId1" Type="http://schemas.openxmlformats.org/officeDocument/2006/relationships/slideLayout" Target="../slideLayouts/slideLayout2.xml"/><Relationship Id="rId6" Type="http://schemas.openxmlformats.org/officeDocument/2006/relationships/image" Target="../media/image94.png"/><Relationship Id="rId5" Type="http://schemas.openxmlformats.org/officeDocument/2006/relationships/image" Target="../media/image97.png"/><Relationship Id="rId4" Type="http://schemas.openxmlformats.org/officeDocument/2006/relationships/image" Target="../media/image102.png"/></Relationships>
</file>

<file path=ppt/slides/_rels/slide79.xml.rels><?xml version="1.0" encoding="UTF-8" standalone="yes"?>
<Relationships xmlns="http://schemas.openxmlformats.org/package/2006/relationships"><Relationship Id="rId3" Type="http://schemas.openxmlformats.org/officeDocument/2006/relationships/image" Target="../media/image95.png"/><Relationship Id="rId7" Type="http://schemas.openxmlformats.org/officeDocument/2006/relationships/image" Target="../media/image89.png"/><Relationship Id="rId2" Type="http://schemas.openxmlformats.org/officeDocument/2006/relationships/image" Target="../media/image87.png"/><Relationship Id="rId1" Type="http://schemas.openxmlformats.org/officeDocument/2006/relationships/slideLayout" Target="../slideLayouts/slideLayout2.xml"/><Relationship Id="rId6" Type="http://schemas.openxmlformats.org/officeDocument/2006/relationships/image" Target="../media/image94.png"/><Relationship Id="rId5" Type="http://schemas.openxmlformats.org/officeDocument/2006/relationships/image" Target="../media/image97.png"/><Relationship Id="rId4" Type="http://schemas.openxmlformats.org/officeDocument/2006/relationships/image" Target="../media/image10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95.png"/><Relationship Id="rId7" Type="http://schemas.openxmlformats.org/officeDocument/2006/relationships/image" Target="../media/image89.png"/><Relationship Id="rId2" Type="http://schemas.openxmlformats.org/officeDocument/2006/relationships/image" Target="../media/image87.png"/><Relationship Id="rId1" Type="http://schemas.openxmlformats.org/officeDocument/2006/relationships/slideLayout" Target="../slideLayouts/slideLayout2.xml"/><Relationship Id="rId6" Type="http://schemas.openxmlformats.org/officeDocument/2006/relationships/image" Target="../media/image94.png"/><Relationship Id="rId5" Type="http://schemas.openxmlformats.org/officeDocument/2006/relationships/image" Target="../media/image97.png"/><Relationship Id="rId4" Type="http://schemas.openxmlformats.org/officeDocument/2006/relationships/image" Target="../media/image102.png"/></Relationships>
</file>

<file path=ppt/slides/_rels/slide81.xml.rels><?xml version="1.0" encoding="UTF-8" standalone="yes"?>
<Relationships xmlns="http://schemas.openxmlformats.org/package/2006/relationships"><Relationship Id="rId8" Type="http://schemas.openxmlformats.org/officeDocument/2006/relationships/image" Target="../media/image125.png"/><Relationship Id="rId3" Type="http://schemas.openxmlformats.org/officeDocument/2006/relationships/image" Target="../media/image95.png"/><Relationship Id="rId7" Type="http://schemas.openxmlformats.org/officeDocument/2006/relationships/image" Target="../media/image124.png"/><Relationship Id="rId12" Type="http://schemas.openxmlformats.org/officeDocument/2006/relationships/image" Target="../media/image127.png"/><Relationship Id="rId2" Type="http://schemas.openxmlformats.org/officeDocument/2006/relationships/image" Target="../media/image87.png"/><Relationship Id="rId1" Type="http://schemas.openxmlformats.org/officeDocument/2006/relationships/slideLayout" Target="../slideLayouts/slideLayout2.xml"/><Relationship Id="rId6" Type="http://schemas.openxmlformats.org/officeDocument/2006/relationships/image" Target="../media/image123.png"/><Relationship Id="rId11" Type="http://schemas.openxmlformats.org/officeDocument/2006/relationships/image" Target="../media/image126.png"/><Relationship Id="rId5" Type="http://schemas.openxmlformats.org/officeDocument/2006/relationships/image" Target="../media/image97.png"/><Relationship Id="rId10" Type="http://schemas.openxmlformats.org/officeDocument/2006/relationships/image" Target="../media/image89.png"/><Relationship Id="rId4" Type="http://schemas.openxmlformats.org/officeDocument/2006/relationships/image" Target="../media/image102.png"/><Relationship Id="rId9" Type="http://schemas.openxmlformats.org/officeDocument/2006/relationships/image" Target="../media/image94.png"/></Relationships>
</file>

<file path=ppt/slides/_rels/slide82.xml.rels><?xml version="1.0" encoding="UTF-8" standalone="yes"?>
<Relationships xmlns="http://schemas.openxmlformats.org/package/2006/relationships"><Relationship Id="rId8" Type="http://schemas.openxmlformats.org/officeDocument/2006/relationships/image" Target="../media/image125.png"/><Relationship Id="rId3" Type="http://schemas.openxmlformats.org/officeDocument/2006/relationships/image" Target="../media/image95.png"/><Relationship Id="rId7" Type="http://schemas.openxmlformats.org/officeDocument/2006/relationships/image" Target="../media/image124.png"/><Relationship Id="rId12" Type="http://schemas.openxmlformats.org/officeDocument/2006/relationships/image" Target="../media/image127.png"/><Relationship Id="rId2" Type="http://schemas.openxmlformats.org/officeDocument/2006/relationships/image" Target="../media/image87.png"/><Relationship Id="rId1" Type="http://schemas.openxmlformats.org/officeDocument/2006/relationships/slideLayout" Target="../slideLayouts/slideLayout2.xml"/><Relationship Id="rId6" Type="http://schemas.openxmlformats.org/officeDocument/2006/relationships/image" Target="../media/image123.png"/><Relationship Id="rId11" Type="http://schemas.openxmlformats.org/officeDocument/2006/relationships/image" Target="../media/image126.png"/><Relationship Id="rId5" Type="http://schemas.openxmlformats.org/officeDocument/2006/relationships/image" Target="../media/image97.png"/><Relationship Id="rId10" Type="http://schemas.openxmlformats.org/officeDocument/2006/relationships/image" Target="../media/image89.png"/><Relationship Id="rId4" Type="http://schemas.openxmlformats.org/officeDocument/2006/relationships/image" Target="../media/image102.png"/><Relationship Id="rId9" Type="http://schemas.openxmlformats.org/officeDocument/2006/relationships/image" Target="../media/image94.png"/></Relationships>
</file>

<file path=ppt/slides/_rels/slide83.xml.rels><?xml version="1.0" encoding="UTF-8" standalone="yes"?>
<Relationships xmlns="http://schemas.openxmlformats.org/package/2006/relationships"><Relationship Id="rId8" Type="http://schemas.openxmlformats.org/officeDocument/2006/relationships/image" Target="../media/image126.png"/><Relationship Id="rId3" Type="http://schemas.openxmlformats.org/officeDocument/2006/relationships/image" Target="../media/image95.png"/><Relationship Id="rId7" Type="http://schemas.openxmlformats.org/officeDocument/2006/relationships/image" Target="../media/image89.png"/><Relationship Id="rId12" Type="http://schemas.openxmlformats.org/officeDocument/2006/relationships/image" Target="../media/image125.png"/><Relationship Id="rId2" Type="http://schemas.openxmlformats.org/officeDocument/2006/relationships/image" Target="../media/image87.png"/><Relationship Id="rId1" Type="http://schemas.openxmlformats.org/officeDocument/2006/relationships/slideLayout" Target="../slideLayouts/slideLayout2.xml"/><Relationship Id="rId6" Type="http://schemas.openxmlformats.org/officeDocument/2006/relationships/image" Target="../media/image94.png"/><Relationship Id="rId11" Type="http://schemas.openxmlformats.org/officeDocument/2006/relationships/image" Target="../media/image124.png"/><Relationship Id="rId5" Type="http://schemas.openxmlformats.org/officeDocument/2006/relationships/image" Target="../media/image97.png"/><Relationship Id="rId10" Type="http://schemas.openxmlformats.org/officeDocument/2006/relationships/image" Target="../media/image123.png"/><Relationship Id="rId4" Type="http://schemas.openxmlformats.org/officeDocument/2006/relationships/image" Target="../media/image102.png"/><Relationship Id="rId9" Type="http://schemas.openxmlformats.org/officeDocument/2006/relationships/image" Target="../media/image127.png"/></Relationships>
</file>

<file path=ppt/slides/_rels/slide84.xml.rels><?xml version="1.0" encoding="UTF-8" standalone="yes"?>
<Relationships xmlns="http://schemas.openxmlformats.org/package/2006/relationships"><Relationship Id="rId3" Type="http://schemas.openxmlformats.org/officeDocument/2006/relationships/image" Target="../media/image95.png"/><Relationship Id="rId7" Type="http://schemas.openxmlformats.org/officeDocument/2006/relationships/image" Target="../media/image89.png"/><Relationship Id="rId2" Type="http://schemas.openxmlformats.org/officeDocument/2006/relationships/image" Target="../media/image87.png"/><Relationship Id="rId1" Type="http://schemas.openxmlformats.org/officeDocument/2006/relationships/slideLayout" Target="../slideLayouts/slideLayout2.xml"/><Relationship Id="rId6" Type="http://schemas.openxmlformats.org/officeDocument/2006/relationships/image" Target="../media/image94.png"/><Relationship Id="rId5" Type="http://schemas.openxmlformats.org/officeDocument/2006/relationships/image" Target="../media/image97.png"/><Relationship Id="rId4" Type="http://schemas.openxmlformats.org/officeDocument/2006/relationships/image" Target="../media/image102.png"/></Relationships>
</file>

<file path=ppt/slides/_rels/slide85.xml.rels><?xml version="1.0" encoding="UTF-8" standalone="yes"?>
<Relationships xmlns="http://schemas.openxmlformats.org/package/2006/relationships"><Relationship Id="rId3" Type="http://schemas.openxmlformats.org/officeDocument/2006/relationships/image" Target="../media/image95.png"/><Relationship Id="rId7" Type="http://schemas.openxmlformats.org/officeDocument/2006/relationships/image" Target="../media/image89.png"/><Relationship Id="rId2" Type="http://schemas.openxmlformats.org/officeDocument/2006/relationships/image" Target="../media/image87.png"/><Relationship Id="rId1" Type="http://schemas.openxmlformats.org/officeDocument/2006/relationships/slideLayout" Target="../slideLayouts/slideLayout2.xml"/><Relationship Id="rId6" Type="http://schemas.openxmlformats.org/officeDocument/2006/relationships/image" Target="../media/image94.png"/><Relationship Id="rId5" Type="http://schemas.openxmlformats.org/officeDocument/2006/relationships/image" Target="../media/image97.png"/><Relationship Id="rId4" Type="http://schemas.openxmlformats.org/officeDocument/2006/relationships/image" Target="../media/image102.png"/></Relationships>
</file>

<file path=ppt/slides/_rels/slide86.xml.rels><?xml version="1.0" encoding="UTF-8" standalone="yes"?>
<Relationships xmlns="http://schemas.openxmlformats.org/package/2006/relationships"><Relationship Id="rId3" Type="http://schemas.openxmlformats.org/officeDocument/2006/relationships/image" Target="../media/image95.png"/><Relationship Id="rId7" Type="http://schemas.openxmlformats.org/officeDocument/2006/relationships/image" Target="../media/image89.png"/><Relationship Id="rId2" Type="http://schemas.openxmlformats.org/officeDocument/2006/relationships/image" Target="../media/image87.png"/><Relationship Id="rId1" Type="http://schemas.openxmlformats.org/officeDocument/2006/relationships/slideLayout" Target="../slideLayouts/slideLayout2.xml"/><Relationship Id="rId6" Type="http://schemas.openxmlformats.org/officeDocument/2006/relationships/image" Target="../media/image94.png"/><Relationship Id="rId5" Type="http://schemas.openxmlformats.org/officeDocument/2006/relationships/image" Target="../media/image97.png"/><Relationship Id="rId4" Type="http://schemas.openxmlformats.org/officeDocument/2006/relationships/image" Target="../media/image102.png"/></Relationships>
</file>

<file path=ppt/slides/_rels/slide87.xml.rels><?xml version="1.0" encoding="UTF-8" standalone="yes"?>
<Relationships xmlns="http://schemas.openxmlformats.org/package/2006/relationships"><Relationship Id="rId3" Type="http://schemas.openxmlformats.org/officeDocument/2006/relationships/image" Target="../media/image95.png"/><Relationship Id="rId7" Type="http://schemas.openxmlformats.org/officeDocument/2006/relationships/image" Target="../media/image89.png"/><Relationship Id="rId2" Type="http://schemas.openxmlformats.org/officeDocument/2006/relationships/image" Target="../media/image87.png"/><Relationship Id="rId1" Type="http://schemas.openxmlformats.org/officeDocument/2006/relationships/slideLayout" Target="../slideLayouts/slideLayout2.xml"/><Relationship Id="rId6" Type="http://schemas.openxmlformats.org/officeDocument/2006/relationships/image" Target="../media/image94.png"/><Relationship Id="rId5" Type="http://schemas.openxmlformats.org/officeDocument/2006/relationships/image" Target="../media/image97.png"/><Relationship Id="rId4" Type="http://schemas.openxmlformats.org/officeDocument/2006/relationships/image" Target="../media/image102.png"/></Relationships>
</file>

<file path=ppt/slides/_rels/slide88.xml.rels><?xml version="1.0" encoding="UTF-8" standalone="yes"?>
<Relationships xmlns="http://schemas.openxmlformats.org/package/2006/relationships"><Relationship Id="rId3" Type="http://schemas.openxmlformats.org/officeDocument/2006/relationships/image" Target="../media/image95.png"/><Relationship Id="rId7" Type="http://schemas.openxmlformats.org/officeDocument/2006/relationships/image" Target="../media/image89.png"/><Relationship Id="rId2" Type="http://schemas.openxmlformats.org/officeDocument/2006/relationships/image" Target="../media/image87.png"/><Relationship Id="rId1" Type="http://schemas.openxmlformats.org/officeDocument/2006/relationships/slideLayout" Target="../slideLayouts/slideLayout2.xml"/><Relationship Id="rId6" Type="http://schemas.openxmlformats.org/officeDocument/2006/relationships/image" Target="../media/image94.png"/><Relationship Id="rId5" Type="http://schemas.openxmlformats.org/officeDocument/2006/relationships/image" Target="../media/image97.png"/><Relationship Id="rId4" Type="http://schemas.openxmlformats.org/officeDocument/2006/relationships/image" Target="../media/image102.png"/></Relationships>
</file>

<file path=ppt/slides/_rels/slide89.xml.rels><?xml version="1.0" encoding="UTF-8" standalone="yes"?>
<Relationships xmlns="http://schemas.openxmlformats.org/package/2006/relationships"><Relationship Id="rId3" Type="http://schemas.openxmlformats.org/officeDocument/2006/relationships/image" Target="../media/image95.png"/><Relationship Id="rId7" Type="http://schemas.openxmlformats.org/officeDocument/2006/relationships/image" Target="../media/image89.png"/><Relationship Id="rId2" Type="http://schemas.openxmlformats.org/officeDocument/2006/relationships/image" Target="../media/image87.png"/><Relationship Id="rId1" Type="http://schemas.openxmlformats.org/officeDocument/2006/relationships/slideLayout" Target="../slideLayouts/slideLayout2.xml"/><Relationship Id="rId6" Type="http://schemas.openxmlformats.org/officeDocument/2006/relationships/image" Target="../media/image94.png"/><Relationship Id="rId5" Type="http://schemas.openxmlformats.org/officeDocument/2006/relationships/image" Target="../media/image97.png"/><Relationship Id="rId4" Type="http://schemas.openxmlformats.org/officeDocument/2006/relationships/image" Target="../media/image10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95.png"/><Relationship Id="rId7" Type="http://schemas.openxmlformats.org/officeDocument/2006/relationships/image" Target="../media/image89.png"/><Relationship Id="rId2" Type="http://schemas.openxmlformats.org/officeDocument/2006/relationships/image" Target="../media/image87.png"/><Relationship Id="rId1" Type="http://schemas.openxmlformats.org/officeDocument/2006/relationships/slideLayout" Target="../slideLayouts/slideLayout2.xml"/><Relationship Id="rId6" Type="http://schemas.openxmlformats.org/officeDocument/2006/relationships/image" Target="../media/image94.png"/><Relationship Id="rId5" Type="http://schemas.openxmlformats.org/officeDocument/2006/relationships/image" Target="../media/image97.png"/><Relationship Id="rId4" Type="http://schemas.openxmlformats.org/officeDocument/2006/relationships/image" Target="../media/image102.png"/></Relationships>
</file>

<file path=ppt/slides/_rels/slide91.xml.rels><?xml version="1.0" encoding="UTF-8" standalone="yes"?>
<Relationships xmlns="http://schemas.openxmlformats.org/package/2006/relationships"><Relationship Id="rId3" Type="http://schemas.openxmlformats.org/officeDocument/2006/relationships/image" Target="../media/image128.png"/><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image" Target="../media/image129.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685800" y="2971800"/>
            <a:ext cx="7772400" cy="1470025"/>
          </a:xfrm>
        </p:spPr>
        <p:txBody>
          <a:bodyPr/>
          <a:lstStyle/>
          <a:p>
            <a:pPr eaLnBrk="1" hangingPunct="1"/>
            <a:r>
              <a:rPr lang="en-US" sz="3200" dirty="0">
                <a:ea typeface="ＭＳ Ｐゴシック" pitchFamily="-109" charset="-128"/>
                <a:cs typeface="ＭＳ Ｐゴシック" pitchFamily="-109" charset="-128"/>
              </a:rPr>
              <a:t>Class 19</a:t>
            </a:r>
            <a:br>
              <a:rPr lang="en-US" sz="1600" dirty="0">
                <a:ea typeface="ＭＳ Ｐゴシック" pitchFamily="-109" charset="-128"/>
                <a:cs typeface="ＭＳ Ｐゴシック" pitchFamily="-109" charset="-128"/>
              </a:rPr>
            </a:br>
            <a:br>
              <a:rPr lang="en-US" sz="1600" dirty="0">
                <a:ea typeface="ＭＳ Ｐゴシック" pitchFamily="-109" charset="-128"/>
                <a:cs typeface="ＭＳ Ｐゴシック" pitchFamily="-109" charset="-128"/>
              </a:rPr>
            </a:br>
            <a:r>
              <a:rPr lang="en-US" sz="3600" b="1" dirty="0"/>
              <a:t>Preferential Trading Arrangements</a:t>
            </a:r>
            <a:br>
              <a:rPr lang="en-US" sz="1600" dirty="0">
                <a:ea typeface="ＭＳ Ｐゴシック" pitchFamily="-109" charset="-128"/>
                <a:cs typeface="ＭＳ Ｐゴシック" pitchFamily="-109" charset="-128"/>
              </a:rPr>
            </a:br>
            <a:br>
              <a:rPr lang="en-US" sz="1600" dirty="0">
                <a:ea typeface="ＭＳ Ｐゴシック" pitchFamily="-109" charset="-128"/>
                <a:cs typeface="ＭＳ Ｐゴシック" pitchFamily="-109" charset="-128"/>
              </a:rPr>
            </a:br>
            <a:r>
              <a:rPr lang="en-US" sz="2400" dirty="0">
                <a:ea typeface="ＭＳ Ｐゴシック" pitchFamily="-109" charset="-128"/>
                <a:cs typeface="ＭＳ Ｐゴシック" pitchFamily="-109" charset="-128"/>
              </a:rPr>
              <a:t>by</a:t>
            </a:r>
            <a:br>
              <a:rPr lang="en-US" sz="2400" dirty="0">
                <a:ea typeface="ＭＳ Ｐゴシック" pitchFamily="-109" charset="-128"/>
                <a:cs typeface="ＭＳ Ｐゴシック" pitchFamily="-109" charset="-128"/>
              </a:rPr>
            </a:br>
            <a:r>
              <a:rPr lang="en-US" sz="2400" dirty="0">
                <a:ea typeface="ＭＳ Ｐゴシック" pitchFamily="-109" charset="-128"/>
                <a:cs typeface="ＭＳ Ｐゴシック" pitchFamily="-109" charset="-128"/>
              </a:rPr>
              <a:t>Alan V. Deardorff</a:t>
            </a:r>
            <a:br>
              <a:rPr lang="en-US" sz="2400" dirty="0">
                <a:ea typeface="ＭＳ Ｐゴシック" pitchFamily="-109" charset="-128"/>
                <a:cs typeface="ＭＳ Ｐゴシック" pitchFamily="-109" charset="-128"/>
              </a:rPr>
            </a:br>
            <a:r>
              <a:rPr lang="en-US" sz="2400" dirty="0">
                <a:ea typeface="ＭＳ Ｐゴシック" pitchFamily="-109" charset="-128"/>
                <a:cs typeface="ＭＳ Ｐゴシック" pitchFamily="-109" charset="-128"/>
              </a:rPr>
              <a:t>University of Michigan</a:t>
            </a:r>
            <a:br>
              <a:rPr lang="en-US" sz="2400" dirty="0">
                <a:ea typeface="ＭＳ Ｐゴシック" pitchFamily="-109" charset="-128"/>
                <a:cs typeface="ＭＳ Ｐゴシック" pitchFamily="-109" charset="-128"/>
              </a:rPr>
            </a:br>
            <a:r>
              <a:rPr lang="en-US" sz="2400" dirty="0">
                <a:ea typeface="ＭＳ Ｐゴシック" pitchFamily="-109" charset="-128"/>
                <a:cs typeface="ＭＳ Ｐゴシック" pitchFamily="-109" charset="-128"/>
              </a:rPr>
              <a:t>2020</a:t>
            </a:r>
          </a:p>
        </p:txBody>
      </p:sp>
      <p:sp>
        <p:nvSpPr>
          <p:cNvPr id="16387" name="Rectangle 3"/>
          <p:cNvSpPr>
            <a:spLocks noGrp="1" noChangeArrowheads="1"/>
          </p:cNvSpPr>
          <p:nvPr>
            <p:ph type="subTitle" idx="1"/>
          </p:nvPr>
        </p:nvSpPr>
        <p:spPr>
          <a:xfrm>
            <a:off x="1447800" y="609600"/>
            <a:ext cx="6400800" cy="1066800"/>
          </a:xfrm>
        </p:spPr>
        <p:txBody>
          <a:bodyPr/>
          <a:lstStyle/>
          <a:p>
            <a:pPr eaLnBrk="1" hangingPunct="1"/>
            <a:r>
              <a:rPr lang="en-US" sz="5400" dirty="0">
                <a:ea typeface="ＭＳ Ｐゴシック" pitchFamily="-109" charset="-128"/>
                <a:cs typeface="ＭＳ Ｐゴシック" pitchFamily="-109" charset="-128"/>
              </a:rPr>
              <a:t>PubPol/Econ 541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A13546-E22E-AC4F-AF0D-A0405E3B5A6F}"/>
              </a:ext>
            </a:extLst>
          </p:cNvPr>
          <p:cNvSpPr>
            <a:spLocks noGrp="1"/>
          </p:cNvSpPr>
          <p:nvPr>
            <p:ph type="title"/>
          </p:nvPr>
        </p:nvSpPr>
        <p:spPr/>
        <p:txBody>
          <a:bodyPr/>
          <a:lstStyle/>
          <a:p>
            <a:r>
              <a:rPr lang="en-US" dirty="0"/>
              <a:t>Simplest Model</a:t>
            </a:r>
          </a:p>
        </p:txBody>
      </p:sp>
      <p:sp>
        <p:nvSpPr>
          <p:cNvPr id="3" name="Content Placeholder 2">
            <a:extLst>
              <a:ext uri="{FF2B5EF4-FFF2-40B4-BE49-F238E27FC236}">
                <a16:creationId xmlns:a16="http://schemas.microsoft.com/office/drawing/2014/main" id="{33F8FEC9-D30B-9440-B6D8-9D12264F9BB3}"/>
              </a:ext>
            </a:extLst>
          </p:cNvPr>
          <p:cNvSpPr>
            <a:spLocks noGrp="1"/>
          </p:cNvSpPr>
          <p:nvPr>
            <p:ph idx="1"/>
          </p:nvPr>
        </p:nvSpPr>
        <p:spPr/>
        <p:txBody>
          <a:bodyPr/>
          <a:lstStyle/>
          <a:p>
            <a:r>
              <a:rPr lang="en-US" sz="2800" dirty="0"/>
              <a:t>Assume</a:t>
            </a:r>
          </a:p>
          <a:p>
            <a:pPr lvl="1"/>
            <a:r>
              <a:rPr lang="en-US" sz="2400" dirty="0"/>
              <a:t>Partial-equilibrium model of trade in a good</a:t>
            </a:r>
          </a:p>
          <a:p>
            <a:pPr lvl="2"/>
            <a:r>
              <a:rPr lang="en-US" sz="2000" dirty="0"/>
              <a:t>All the same assumptions we’ve used before for tariffs</a:t>
            </a:r>
          </a:p>
          <a:p>
            <a:pPr lvl="1"/>
            <a:r>
              <a:rPr lang="en-US" sz="2400" dirty="0"/>
              <a:t>3 countries: </a:t>
            </a:r>
          </a:p>
          <a:p>
            <a:pPr lvl="2"/>
            <a:r>
              <a:rPr lang="en-US" sz="2000" dirty="0"/>
              <a:t>Home, A</a:t>
            </a:r>
          </a:p>
          <a:p>
            <a:pPr lvl="2"/>
            <a:r>
              <a:rPr lang="en-US" sz="2000" dirty="0"/>
              <a:t>Potential Partner 1, B, and </a:t>
            </a:r>
          </a:p>
          <a:p>
            <a:pPr lvl="2"/>
            <a:r>
              <a:rPr lang="en-US" sz="2000" dirty="0"/>
              <a:t>Potential Partner 2, C</a:t>
            </a:r>
          </a:p>
          <a:p>
            <a:pPr lvl="1"/>
            <a:r>
              <a:rPr lang="en-US" sz="2400" dirty="0"/>
              <a:t>B and C have constant costs of exporting to A, at prices P</a:t>
            </a:r>
            <a:r>
              <a:rPr lang="en-US" sz="2400" baseline="-25000" dirty="0"/>
              <a:t>B</a:t>
            </a:r>
            <a:r>
              <a:rPr lang="en-US" sz="2400" dirty="0"/>
              <a:t> &lt; P</a:t>
            </a:r>
            <a:r>
              <a:rPr lang="en-US" sz="2400" baseline="-25000" dirty="0"/>
              <a:t>C</a:t>
            </a:r>
          </a:p>
          <a:p>
            <a:pPr lvl="1"/>
            <a:r>
              <a:rPr lang="en-US" sz="2400" dirty="0"/>
              <a:t>A has tariff, t  &gt;  P</a:t>
            </a:r>
            <a:r>
              <a:rPr lang="en-US" sz="2400" baseline="-25000" dirty="0"/>
              <a:t>C</a:t>
            </a:r>
            <a:r>
              <a:rPr lang="en-US" sz="2400" dirty="0"/>
              <a:t> – P</a:t>
            </a:r>
            <a:r>
              <a:rPr lang="en-US" sz="2400" baseline="-25000" dirty="0"/>
              <a:t>B</a:t>
            </a:r>
          </a:p>
          <a:p>
            <a:endParaRPr lang="en-US" dirty="0"/>
          </a:p>
        </p:txBody>
      </p:sp>
      <p:sp>
        <p:nvSpPr>
          <p:cNvPr id="4" name="Footer Placeholder 3">
            <a:extLst>
              <a:ext uri="{FF2B5EF4-FFF2-40B4-BE49-F238E27FC236}">
                <a16:creationId xmlns:a16="http://schemas.microsoft.com/office/drawing/2014/main" id="{42301C61-DB40-5A42-BE3D-3D997C246943}"/>
              </a:ext>
            </a:extLst>
          </p:cNvPr>
          <p:cNvSpPr>
            <a:spLocks noGrp="1"/>
          </p:cNvSpPr>
          <p:nvPr>
            <p:ph type="ftr" sz="quarter" idx="11"/>
          </p:nvPr>
        </p:nvSpPr>
        <p:spPr/>
        <p:txBody>
          <a:bodyPr/>
          <a:lstStyle/>
          <a:p>
            <a:pPr>
              <a:defRPr/>
            </a:pPr>
            <a:r>
              <a:rPr lang="en-US"/>
              <a:t>Class 19:  Preferential Trading Arrangements</a:t>
            </a:r>
          </a:p>
        </p:txBody>
      </p:sp>
      <p:sp>
        <p:nvSpPr>
          <p:cNvPr id="5" name="Slide Number Placeholder 4">
            <a:extLst>
              <a:ext uri="{FF2B5EF4-FFF2-40B4-BE49-F238E27FC236}">
                <a16:creationId xmlns:a16="http://schemas.microsoft.com/office/drawing/2014/main" id="{93596EFA-EFE1-9648-BDB6-C89849C59012}"/>
              </a:ext>
            </a:extLst>
          </p:cNvPr>
          <p:cNvSpPr>
            <a:spLocks noGrp="1"/>
          </p:cNvSpPr>
          <p:nvPr>
            <p:ph type="sldNum" sz="quarter" idx="12"/>
          </p:nvPr>
        </p:nvSpPr>
        <p:spPr/>
        <p:txBody>
          <a:bodyPr/>
          <a:lstStyle/>
          <a:p>
            <a:pPr>
              <a:defRPr/>
            </a:pPr>
            <a:fld id="{659DFB22-C7E9-9E4B-8431-4E4E88AD005A}" type="slidenum">
              <a:rPr lang="en-US" smtClean="0"/>
              <a:pPr>
                <a:defRPr/>
              </a:pPr>
              <a:t>10</a:t>
            </a:fld>
            <a:endParaRPr lang="en-US"/>
          </a:p>
        </p:txBody>
      </p:sp>
    </p:spTree>
    <p:extLst>
      <p:ext uri="{BB962C8B-B14F-4D97-AF65-F5344CB8AC3E}">
        <p14:creationId xmlns:p14="http://schemas.microsoft.com/office/powerpoint/2010/main" val="1873752088"/>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87616-3EA8-5A4A-BCCC-E0675C2EAC99}"/>
              </a:ext>
            </a:extLst>
          </p:cNvPr>
          <p:cNvSpPr>
            <a:spLocks noGrp="1"/>
          </p:cNvSpPr>
          <p:nvPr>
            <p:ph type="title"/>
          </p:nvPr>
        </p:nvSpPr>
        <p:spPr/>
        <p:txBody>
          <a:bodyPr/>
          <a:lstStyle/>
          <a:p>
            <a:pPr lvl="1"/>
            <a:r>
              <a:rPr lang="en-US" sz="4000" dirty="0"/>
              <a:t>Questions</a:t>
            </a:r>
          </a:p>
        </p:txBody>
      </p:sp>
      <p:sp>
        <p:nvSpPr>
          <p:cNvPr id="3" name="Content Placeholder 2">
            <a:extLst>
              <a:ext uri="{FF2B5EF4-FFF2-40B4-BE49-F238E27FC236}">
                <a16:creationId xmlns:a16="http://schemas.microsoft.com/office/drawing/2014/main" id="{8486B655-64A1-C348-96F6-2E47C2FA9E16}"/>
              </a:ext>
            </a:extLst>
          </p:cNvPr>
          <p:cNvSpPr>
            <a:spLocks noGrp="1"/>
          </p:cNvSpPr>
          <p:nvPr>
            <p:ph idx="1"/>
          </p:nvPr>
        </p:nvSpPr>
        <p:spPr/>
        <p:txBody>
          <a:bodyPr/>
          <a:lstStyle/>
          <a:p>
            <a:r>
              <a:rPr lang="en-US" sz="2800" dirty="0"/>
              <a:t>How does Posen counter the argument against new trade agreements that they will have the same harmful effects as the NAFTA?</a:t>
            </a:r>
          </a:p>
          <a:p>
            <a:r>
              <a:rPr lang="en-US" sz="2800" dirty="0"/>
              <a:t>Posen seems to accept the critics’ claim that the NAFTA caused 45,000 job losses in the US per year, but seems not to care.  Why?</a:t>
            </a:r>
          </a:p>
          <a:p>
            <a:r>
              <a:rPr lang="en-US" dirty="0"/>
              <a:t>What were some of the other claims by critics of the NAFTA, and how does Posen respond to them?</a:t>
            </a:r>
            <a:endParaRPr lang="en-US" sz="2400" dirty="0"/>
          </a:p>
        </p:txBody>
      </p:sp>
      <p:sp>
        <p:nvSpPr>
          <p:cNvPr id="6" name="Rectangle 5">
            <a:extLst>
              <a:ext uri="{FF2B5EF4-FFF2-40B4-BE49-F238E27FC236}">
                <a16:creationId xmlns:a16="http://schemas.microsoft.com/office/drawing/2014/main" id="{95B7D61B-DC79-B046-A919-82226793953F}"/>
              </a:ext>
            </a:extLst>
          </p:cNvPr>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Footer Placeholder 6">
            <a:extLst>
              <a:ext uri="{FF2B5EF4-FFF2-40B4-BE49-F238E27FC236}">
                <a16:creationId xmlns:a16="http://schemas.microsoft.com/office/drawing/2014/main" id="{EE0A0906-A322-4B4A-A4BB-AF263A3FC3F8}"/>
              </a:ext>
            </a:extLst>
          </p:cNvPr>
          <p:cNvSpPr>
            <a:spLocks noGrp="1"/>
          </p:cNvSpPr>
          <p:nvPr>
            <p:ph type="ftr" sz="quarter" idx="11"/>
          </p:nvPr>
        </p:nvSpPr>
        <p:spPr/>
        <p:txBody>
          <a:bodyPr/>
          <a:lstStyle/>
          <a:p>
            <a:pPr>
              <a:defRPr/>
            </a:pPr>
            <a:r>
              <a:rPr lang="en-US"/>
              <a:t>Class 19:  Preferential Trading Arrangements</a:t>
            </a:r>
          </a:p>
        </p:txBody>
      </p:sp>
      <p:sp>
        <p:nvSpPr>
          <p:cNvPr id="4" name="Slide Number Placeholder 3">
            <a:extLst>
              <a:ext uri="{FF2B5EF4-FFF2-40B4-BE49-F238E27FC236}">
                <a16:creationId xmlns:a16="http://schemas.microsoft.com/office/drawing/2014/main" id="{B2D1ADE7-74D6-174F-BF7C-E1881A41BB92}"/>
              </a:ext>
            </a:extLst>
          </p:cNvPr>
          <p:cNvSpPr>
            <a:spLocks noGrp="1"/>
          </p:cNvSpPr>
          <p:nvPr>
            <p:ph type="sldNum" sz="quarter" idx="12"/>
          </p:nvPr>
        </p:nvSpPr>
        <p:spPr/>
        <p:txBody>
          <a:bodyPr/>
          <a:lstStyle/>
          <a:p>
            <a:pPr>
              <a:defRPr/>
            </a:pPr>
            <a:fld id="{659DFB22-C7E9-9E4B-8431-4E4E88AD005A}" type="slidenum">
              <a:rPr lang="en-US" smtClean="0"/>
              <a:pPr>
                <a:defRPr/>
              </a:pPr>
              <a:t>100</a:t>
            </a:fld>
            <a:endParaRPr lang="en-US" dirty="0"/>
          </a:p>
        </p:txBody>
      </p:sp>
      <p:sp>
        <p:nvSpPr>
          <p:cNvPr id="8" name="Folded Corner 7">
            <a:hlinkClick r:id="rId2" action="ppaction://hlinksldjump"/>
            <a:extLst>
              <a:ext uri="{FF2B5EF4-FFF2-40B4-BE49-F238E27FC236}">
                <a16:creationId xmlns:a16="http://schemas.microsoft.com/office/drawing/2014/main" id="{D5A8831E-29DA-F248-8BC8-415E7263D5F7}"/>
              </a:ext>
            </a:extLst>
          </p:cNvPr>
          <p:cNvSpPr/>
          <p:nvPr/>
        </p:nvSpPr>
        <p:spPr>
          <a:xfrm>
            <a:off x="8092723" y="5950656"/>
            <a:ext cx="838200" cy="673100"/>
          </a:xfrm>
          <a:prstGeom prst="foldedCorner">
            <a:avLst>
              <a:gd name="adj" fmla="val 50000"/>
            </a:avLst>
          </a:prstGeom>
          <a:noFill/>
          <a:ln w="57150">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E72D1672-5432-ED4A-A868-833936B3D56B}"/>
              </a:ext>
            </a:extLst>
          </p:cNvPr>
          <p:cNvSpPr txBox="1"/>
          <p:nvPr/>
        </p:nvSpPr>
        <p:spPr>
          <a:xfrm>
            <a:off x="5604933" y="5427133"/>
            <a:ext cx="2477911" cy="523220"/>
          </a:xfrm>
          <a:prstGeom prst="rect">
            <a:avLst/>
          </a:prstGeom>
          <a:noFill/>
          <a:ln w="57150">
            <a:solidFill>
              <a:srgbClr val="7030A0"/>
            </a:solidFill>
          </a:ln>
        </p:spPr>
        <p:txBody>
          <a:bodyPr wrap="square" rtlCol="0">
            <a:spAutoFit/>
          </a:bodyPr>
          <a:lstStyle/>
          <a:p>
            <a:pPr algn="ctr"/>
            <a:r>
              <a:rPr lang="en-US" sz="2800" dirty="0">
                <a:solidFill>
                  <a:srgbClr val="7030A0"/>
                </a:solidFill>
              </a:rPr>
              <a:t>Extra time?</a:t>
            </a:r>
          </a:p>
        </p:txBody>
      </p:sp>
    </p:spTree>
    <p:extLst>
      <p:ext uri="{BB962C8B-B14F-4D97-AF65-F5344CB8AC3E}">
        <p14:creationId xmlns:p14="http://schemas.microsoft.com/office/powerpoint/2010/main" val="3656423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D0F1275-42A5-5E4C-9A84-1B6D95917F60}"/>
              </a:ext>
            </a:extLst>
          </p:cNvPr>
          <p:cNvSpPr>
            <a:spLocks noGrp="1"/>
          </p:cNvSpPr>
          <p:nvPr>
            <p:ph type="ftr" sz="quarter" idx="11"/>
          </p:nvPr>
        </p:nvSpPr>
        <p:spPr>
          <a:xfrm>
            <a:off x="2667000" y="6245225"/>
            <a:ext cx="3505200" cy="476250"/>
          </a:xfrm>
        </p:spPr>
        <p:txBody>
          <a:bodyPr/>
          <a:lstStyle/>
          <a:p>
            <a:pPr>
              <a:defRPr/>
            </a:pPr>
            <a:r>
              <a:rPr lang="en-US"/>
              <a:t>Class 19:  Preferential Trading Arrangements</a:t>
            </a:r>
            <a:endParaRPr lang="en-US" dirty="0"/>
          </a:p>
        </p:txBody>
      </p:sp>
      <p:sp>
        <p:nvSpPr>
          <p:cNvPr id="5" name="Slide Number Placeholder 4">
            <a:extLst>
              <a:ext uri="{FF2B5EF4-FFF2-40B4-BE49-F238E27FC236}">
                <a16:creationId xmlns:a16="http://schemas.microsoft.com/office/drawing/2014/main" id="{23363641-92DD-A443-9C73-0E63E279E6A4}"/>
              </a:ext>
            </a:extLst>
          </p:cNvPr>
          <p:cNvSpPr>
            <a:spLocks noGrp="1"/>
          </p:cNvSpPr>
          <p:nvPr>
            <p:ph type="sldNum" sz="quarter" idx="12"/>
          </p:nvPr>
        </p:nvSpPr>
        <p:spPr/>
        <p:txBody>
          <a:bodyPr/>
          <a:lstStyle/>
          <a:p>
            <a:pPr>
              <a:defRPr/>
            </a:pPr>
            <a:fld id="{659DFB22-C7E9-9E4B-8431-4E4E88AD005A}" type="slidenum">
              <a:rPr lang="en-US" smtClean="0"/>
              <a:pPr>
                <a:defRPr/>
              </a:pPr>
              <a:t>101</a:t>
            </a:fld>
            <a:endParaRPr lang="en-US"/>
          </a:p>
        </p:txBody>
      </p:sp>
    </p:spTree>
    <p:extLst>
      <p:ext uri="{BB962C8B-B14F-4D97-AF65-F5344CB8AC3E}">
        <p14:creationId xmlns:p14="http://schemas.microsoft.com/office/powerpoint/2010/main" val="4154380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8DCF81A2-CEC6-AF46-AB57-86E8256B1A03}"/>
              </a:ext>
            </a:extLst>
          </p:cNvPr>
          <p:cNvSpPr/>
          <p:nvPr/>
        </p:nvSpPr>
        <p:spPr>
          <a:xfrm>
            <a:off x="0" y="668740"/>
            <a:ext cx="9144000" cy="55546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No FTA</a:t>
            </a:r>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11</a:t>
            </a:fld>
            <a:endParaRPr lang="en-US"/>
          </a:p>
        </p:txBody>
      </p:sp>
      <p:cxnSp>
        <p:nvCxnSpPr>
          <p:cNvPr id="7" name="Straight Connector 6"/>
          <p:cNvCxnSpPr/>
          <p:nvPr/>
        </p:nvCxnSpPr>
        <p:spPr>
          <a:xfrm flipV="1">
            <a:off x="1447800" y="5181600"/>
            <a:ext cx="3124200" cy="2"/>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V="1">
            <a:off x="1447800" y="1828800"/>
            <a:ext cx="0" cy="33528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flipV="1">
            <a:off x="2743200" y="1981200"/>
            <a:ext cx="1371600" cy="26670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1066800" y="1676400"/>
            <a:ext cx="685800" cy="369332"/>
          </a:xfrm>
          <a:prstGeom prst="rect">
            <a:avLst/>
          </a:prstGeom>
          <a:noFill/>
        </p:spPr>
        <p:txBody>
          <a:bodyPr wrap="square" rtlCol="0">
            <a:spAutoFit/>
          </a:bodyPr>
          <a:lstStyle/>
          <a:p>
            <a:r>
              <a:rPr lang="en-US" dirty="0"/>
              <a:t>P</a:t>
            </a:r>
          </a:p>
        </p:txBody>
      </p:sp>
      <p:sp>
        <p:nvSpPr>
          <p:cNvPr id="12" name="TextBox 11"/>
          <p:cNvSpPr txBox="1"/>
          <p:nvPr/>
        </p:nvSpPr>
        <p:spPr>
          <a:xfrm>
            <a:off x="3124200" y="1828800"/>
            <a:ext cx="685800" cy="369332"/>
          </a:xfrm>
          <a:prstGeom prst="rect">
            <a:avLst/>
          </a:prstGeom>
          <a:noFill/>
        </p:spPr>
        <p:txBody>
          <a:bodyPr wrap="square" rtlCol="0">
            <a:spAutoFit/>
          </a:bodyPr>
          <a:lstStyle/>
          <a:p>
            <a:r>
              <a:rPr lang="en-US" dirty="0"/>
              <a:t>S</a:t>
            </a:r>
          </a:p>
        </p:txBody>
      </p:sp>
      <p:sp>
        <p:nvSpPr>
          <p:cNvPr id="13" name="TextBox 12"/>
          <p:cNvSpPr txBox="1"/>
          <p:nvPr/>
        </p:nvSpPr>
        <p:spPr>
          <a:xfrm>
            <a:off x="914400" y="2184400"/>
            <a:ext cx="685800" cy="369332"/>
          </a:xfrm>
          <a:prstGeom prst="rect">
            <a:avLst/>
          </a:prstGeom>
          <a:noFill/>
        </p:spPr>
        <p:txBody>
          <a:bodyPr wrap="square" rtlCol="0">
            <a:spAutoFit/>
          </a:bodyPr>
          <a:lstStyle/>
          <a:p>
            <a:r>
              <a:rPr lang="en-US" dirty="0" err="1"/>
              <a:t>P</a:t>
            </a:r>
            <a:r>
              <a:rPr lang="en-US" baseline="-25000" dirty="0" err="1"/>
              <a:t>aut</a:t>
            </a:r>
            <a:endParaRPr lang="en-US" baseline="-25000" dirty="0"/>
          </a:p>
        </p:txBody>
      </p:sp>
      <p:sp>
        <p:nvSpPr>
          <p:cNvPr id="14" name="TextBox 13"/>
          <p:cNvSpPr txBox="1"/>
          <p:nvPr/>
        </p:nvSpPr>
        <p:spPr>
          <a:xfrm>
            <a:off x="1066800" y="4114800"/>
            <a:ext cx="457200" cy="369332"/>
          </a:xfrm>
          <a:prstGeom prst="rect">
            <a:avLst/>
          </a:prstGeom>
          <a:noFill/>
        </p:spPr>
        <p:txBody>
          <a:bodyPr wrap="square" rtlCol="0">
            <a:spAutoFit/>
          </a:bodyPr>
          <a:lstStyle/>
          <a:p>
            <a:r>
              <a:rPr lang="en-US" dirty="0"/>
              <a:t>P</a:t>
            </a:r>
            <a:r>
              <a:rPr lang="en-US" baseline="-25000" dirty="0"/>
              <a:t>B</a:t>
            </a:r>
          </a:p>
        </p:txBody>
      </p:sp>
      <p:sp>
        <p:nvSpPr>
          <p:cNvPr id="16" name="TextBox 15"/>
          <p:cNvSpPr txBox="1"/>
          <p:nvPr/>
        </p:nvSpPr>
        <p:spPr>
          <a:xfrm>
            <a:off x="4114800" y="4495800"/>
            <a:ext cx="381000" cy="369332"/>
          </a:xfrm>
          <a:prstGeom prst="rect">
            <a:avLst/>
          </a:prstGeom>
          <a:noFill/>
        </p:spPr>
        <p:txBody>
          <a:bodyPr wrap="square" rtlCol="0">
            <a:spAutoFit/>
          </a:bodyPr>
          <a:lstStyle/>
          <a:p>
            <a:r>
              <a:rPr lang="en-US" dirty="0"/>
              <a:t>D</a:t>
            </a:r>
          </a:p>
        </p:txBody>
      </p:sp>
      <p:sp>
        <p:nvSpPr>
          <p:cNvPr id="17" name="TextBox 16"/>
          <p:cNvSpPr txBox="1"/>
          <p:nvPr/>
        </p:nvSpPr>
        <p:spPr>
          <a:xfrm>
            <a:off x="4343400" y="5181600"/>
            <a:ext cx="685800" cy="369332"/>
          </a:xfrm>
          <a:prstGeom prst="rect">
            <a:avLst/>
          </a:prstGeom>
          <a:noFill/>
        </p:spPr>
        <p:txBody>
          <a:bodyPr wrap="square" rtlCol="0">
            <a:spAutoFit/>
          </a:bodyPr>
          <a:lstStyle/>
          <a:p>
            <a:r>
              <a:rPr lang="en-US" dirty="0"/>
              <a:t>Q</a:t>
            </a:r>
          </a:p>
        </p:txBody>
      </p:sp>
      <p:cxnSp>
        <p:nvCxnSpPr>
          <p:cNvPr id="21" name="Straight Connector 20"/>
          <p:cNvCxnSpPr/>
          <p:nvPr/>
        </p:nvCxnSpPr>
        <p:spPr>
          <a:xfrm>
            <a:off x="1447800" y="2396067"/>
            <a:ext cx="1524000"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2209800" y="5181600"/>
            <a:ext cx="457200" cy="369332"/>
          </a:xfrm>
          <a:prstGeom prst="rect">
            <a:avLst/>
          </a:prstGeom>
          <a:noFill/>
        </p:spPr>
        <p:txBody>
          <a:bodyPr wrap="square" rtlCol="0">
            <a:spAutoFit/>
          </a:bodyPr>
          <a:lstStyle/>
          <a:p>
            <a:r>
              <a:rPr lang="en-US" dirty="0"/>
              <a:t>S</a:t>
            </a:r>
            <a:r>
              <a:rPr lang="en-US" baseline="-25000" dirty="0"/>
              <a:t>0</a:t>
            </a:r>
          </a:p>
        </p:txBody>
      </p:sp>
      <p:sp>
        <p:nvSpPr>
          <p:cNvPr id="30" name="Left Brace 29"/>
          <p:cNvSpPr/>
          <p:nvPr/>
        </p:nvSpPr>
        <p:spPr>
          <a:xfrm rot="16200000">
            <a:off x="2819400" y="4800600"/>
            <a:ext cx="228600" cy="990600"/>
          </a:xfrm>
          <a:prstGeom prst="leftBrace">
            <a:avLst>
              <a:gd name="adj1" fmla="val 44444"/>
              <a:gd name="adj2"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1" name="TextBox 30"/>
          <p:cNvSpPr txBox="1"/>
          <p:nvPr/>
        </p:nvSpPr>
        <p:spPr>
          <a:xfrm>
            <a:off x="2743200" y="5334000"/>
            <a:ext cx="533400" cy="369332"/>
          </a:xfrm>
          <a:prstGeom prst="rect">
            <a:avLst/>
          </a:prstGeom>
          <a:noFill/>
        </p:spPr>
        <p:txBody>
          <a:bodyPr wrap="square" rtlCol="0">
            <a:spAutoFit/>
          </a:bodyPr>
          <a:lstStyle/>
          <a:p>
            <a:r>
              <a:rPr lang="en-US" dirty="0"/>
              <a:t>M</a:t>
            </a:r>
            <a:r>
              <a:rPr lang="en-US" baseline="-25000" dirty="0"/>
              <a:t>0</a:t>
            </a:r>
          </a:p>
        </p:txBody>
      </p:sp>
      <p:cxnSp>
        <p:nvCxnSpPr>
          <p:cNvPr id="50" name="Straight Connector 49"/>
          <p:cNvCxnSpPr/>
          <p:nvPr/>
        </p:nvCxnSpPr>
        <p:spPr>
          <a:xfrm>
            <a:off x="3429000" y="3352800"/>
            <a:ext cx="0" cy="175260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a:off x="2438400" y="3352800"/>
            <a:ext cx="0" cy="182880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63" name="Straight Connector 62"/>
          <p:cNvCxnSpPr/>
          <p:nvPr/>
        </p:nvCxnSpPr>
        <p:spPr>
          <a:xfrm flipV="1">
            <a:off x="1748367" y="1981200"/>
            <a:ext cx="1452033" cy="25781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flipV="1">
            <a:off x="1447800" y="4343400"/>
            <a:ext cx="2971800" cy="2"/>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flipV="1">
            <a:off x="1447800" y="3962400"/>
            <a:ext cx="2971800" cy="2"/>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9" name="TextBox 38"/>
          <p:cNvSpPr txBox="1"/>
          <p:nvPr/>
        </p:nvSpPr>
        <p:spPr>
          <a:xfrm>
            <a:off x="1066800" y="3657600"/>
            <a:ext cx="457200" cy="369332"/>
          </a:xfrm>
          <a:prstGeom prst="rect">
            <a:avLst/>
          </a:prstGeom>
          <a:noFill/>
        </p:spPr>
        <p:txBody>
          <a:bodyPr wrap="square" rtlCol="0">
            <a:spAutoFit/>
          </a:bodyPr>
          <a:lstStyle/>
          <a:p>
            <a:r>
              <a:rPr lang="en-US" dirty="0"/>
              <a:t>P</a:t>
            </a:r>
            <a:r>
              <a:rPr lang="en-US" baseline="-25000" dirty="0"/>
              <a:t>C</a:t>
            </a:r>
          </a:p>
        </p:txBody>
      </p:sp>
      <p:cxnSp>
        <p:nvCxnSpPr>
          <p:cNvPr id="40" name="Straight Connector 39"/>
          <p:cNvCxnSpPr/>
          <p:nvPr/>
        </p:nvCxnSpPr>
        <p:spPr>
          <a:xfrm flipV="1">
            <a:off x="1447800" y="3352800"/>
            <a:ext cx="2971800" cy="2"/>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1" name="TextBox 40"/>
          <p:cNvSpPr txBox="1"/>
          <p:nvPr/>
        </p:nvSpPr>
        <p:spPr>
          <a:xfrm>
            <a:off x="838200" y="3200400"/>
            <a:ext cx="685800" cy="369332"/>
          </a:xfrm>
          <a:prstGeom prst="rect">
            <a:avLst/>
          </a:prstGeom>
          <a:noFill/>
        </p:spPr>
        <p:txBody>
          <a:bodyPr wrap="square" rtlCol="0">
            <a:spAutoFit/>
          </a:bodyPr>
          <a:lstStyle/>
          <a:p>
            <a:r>
              <a:rPr lang="en-US" dirty="0" err="1"/>
              <a:t>P</a:t>
            </a:r>
            <a:r>
              <a:rPr lang="en-US" baseline="-25000" dirty="0" err="1"/>
              <a:t>B</a:t>
            </a:r>
            <a:r>
              <a:rPr lang="en-US" dirty="0" err="1"/>
              <a:t>+t</a:t>
            </a:r>
            <a:endParaRPr lang="en-US" baseline="-25000" dirty="0"/>
          </a:p>
        </p:txBody>
      </p:sp>
      <p:cxnSp>
        <p:nvCxnSpPr>
          <p:cNvPr id="42" name="Straight Connector 41"/>
          <p:cNvCxnSpPr/>
          <p:nvPr/>
        </p:nvCxnSpPr>
        <p:spPr>
          <a:xfrm flipV="1">
            <a:off x="1447800" y="2971800"/>
            <a:ext cx="2971800" cy="2"/>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3" name="TextBox 42"/>
          <p:cNvSpPr txBox="1"/>
          <p:nvPr/>
        </p:nvSpPr>
        <p:spPr>
          <a:xfrm>
            <a:off x="838200" y="2819400"/>
            <a:ext cx="685800" cy="369332"/>
          </a:xfrm>
          <a:prstGeom prst="rect">
            <a:avLst/>
          </a:prstGeom>
          <a:noFill/>
        </p:spPr>
        <p:txBody>
          <a:bodyPr wrap="square" rtlCol="0">
            <a:spAutoFit/>
          </a:bodyPr>
          <a:lstStyle/>
          <a:p>
            <a:r>
              <a:rPr lang="en-US" dirty="0" err="1"/>
              <a:t>P</a:t>
            </a:r>
            <a:r>
              <a:rPr lang="en-US" baseline="-25000" dirty="0" err="1"/>
              <a:t>C</a:t>
            </a:r>
            <a:r>
              <a:rPr lang="en-US" dirty="0" err="1"/>
              <a:t>+t</a:t>
            </a:r>
            <a:endParaRPr lang="en-US" baseline="-25000" dirty="0"/>
          </a:p>
        </p:txBody>
      </p:sp>
      <p:sp>
        <p:nvSpPr>
          <p:cNvPr id="44" name="Content Placeholder 2"/>
          <p:cNvSpPr txBox="1">
            <a:spLocks/>
          </p:cNvSpPr>
          <p:nvPr/>
        </p:nvSpPr>
        <p:spPr bwMode="auto">
          <a:xfrm>
            <a:off x="4800600" y="1600201"/>
            <a:ext cx="3886200" cy="1142999"/>
          </a:xfrm>
          <a:prstGeom prst="rect">
            <a:avLst/>
          </a:prstGeom>
          <a:no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a:lstStyle>
          <a:p>
            <a:r>
              <a:rPr lang="en-US" sz="2400" dirty="0"/>
              <a:t>Without FTA</a:t>
            </a:r>
          </a:p>
          <a:p>
            <a:pPr lvl="1"/>
            <a:r>
              <a:rPr lang="en-US" sz="2000" dirty="0"/>
              <a:t>Since </a:t>
            </a:r>
            <a:r>
              <a:rPr lang="en-US" sz="2000" dirty="0" err="1"/>
              <a:t>P</a:t>
            </a:r>
            <a:r>
              <a:rPr lang="en-US" sz="2000" baseline="-25000" dirty="0" err="1"/>
              <a:t>B</a:t>
            </a:r>
            <a:r>
              <a:rPr lang="en-US" sz="2000" dirty="0" err="1"/>
              <a:t>+t</a:t>
            </a:r>
            <a:r>
              <a:rPr lang="en-US" sz="2000" baseline="-25000" dirty="0"/>
              <a:t> </a:t>
            </a:r>
            <a:r>
              <a:rPr lang="en-US" sz="2000" dirty="0"/>
              <a:t>&lt; </a:t>
            </a:r>
            <a:r>
              <a:rPr lang="en-US" sz="2000" dirty="0" err="1"/>
              <a:t>P</a:t>
            </a:r>
            <a:r>
              <a:rPr lang="en-US" sz="2000" baseline="-25000" dirty="0" err="1"/>
              <a:t>C</a:t>
            </a:r>
            <a:r>
              <a:rPr lang="en-US" sz="2000" dirty="0" err="1"/>
              <a:t>+t</a:t>
            </a:r>
            <a:r>
              <a:rPr lang="en-US" sz="2000" dirty="0"/>
              <a:t> Home imports </a:t>
            </a:r>
            <a:r>
              <a:rPr lang="en-US" sz="2000" u="sng" dirty="0"/>
              <a:t>only</a:t>
            </a:r>
            <a:r>
              <a:rPr lang="en-US" sz="2000" dirty="0"/>
              <a:t> from B</a:t>
            </a:r>
            <a:endParaRPr lang="en-US" sz="2000" baseline="-25000" dirty="0"/>
          </a:p>
          <a:p>
            <a:pPr marL="457200" lvl="1" indent="0">
              <a:buFontTx/>
              <a:buNone/>
            </a:pPr>
            <a:endParaRPr lang="en-US" sz="2000" dirty="0"/>
          </a:p>
        </p:txBody>
      </p:sp>
      <p:sp>
        <p:nvSpPr>
          <p:cNvPr id="45" name="TextBox 44"/>
          <p:cNvSpPr txBox="1"/>
          <p:nvPr/>
        </p:nvSpPr>
        <p:spPr>
          <a:xfrm>
            <a:off x="3276600" y="5181600"/>
            <a:ext cx="457200" cy="369332"/>
          </a:xfrm>
          <a:prstGeom prst="rect">
            <a:avLst/>
          </a:prstGeom>
          <a:noFill/>
        </p:spPr>
        <p:txBody>
          <a:bodyPr wrap="square" rtlCol="0">
            <a:spAutoFit/>
          </a:bodyPr>
          <a:lstStyle/>
          <a:p>
            <a:r>
              <a:rPr lang="en-US" dirty="0"/>
              <a:t>D</a:t>
            </a:r>
            <a:r>
              <a:rPr lang="en-US" baseline="-25000" dirty="0"/>
              <a:t>0</a:t>
            </a:r>
          </a:p>
        </p:txBody>
      </p:sp>
      <p:sp>
        <p:nvSpPr>
          <p:cNvPr id="3" name="Footer Placeholder 2">
            <a:extLst>
              <a:ext uri="{FF2B5EF4-FFF2-40B4-BE49-F238E27FC236}">
                <a16:creationId xmlns:a16="http://schemas.microsoft.com/office/drawing/2014/main" id="{DDA7E23A-1391-7F49-9A76-964207164209}"/>
              </a:ext>
            </a:extLst>
          </p:cNvPr>
          <p:cNvSpPr>
            <a:spLocks noGrp="1"/>
          </p:cNvSpPr>
          <p:nvPr>
            <p:ph type="ftr" sz="quarter" idx="11"/>
          </p:nvPr>
        </p:nvSpPr>
        <p:spPr/>
        <p:txBody>
          <a:bodyPr/>
          <a:lstStyle/>
          <a:p>
            <a:pPr>
              <a:defRPr/>
            </a:pPr>
            <a:r>
              <a:rPr lang="en-US"/>
              <a:t>Class 19:  Preferential Trading Arrangements</a:t>
            </a:r>
          </a:p>
        </p:txBody>
      </p:sp>
      <p:sp>
        <p:nvSpPr>
          <p:cNvPr id="34" name="TextBox 33">
            <a:extLst>
              <a:ext uri="{FF2B5EF4-FFF2-40B4-BE49-F238E27FC236}">
                <a16:creationId xmlns:a16="http://schemas.microsoft.com/office/drawing/2014/main" id="{6C386B30-C22C-3F45-B825-8A60B4242D8D}"/>
              </a:ext>
            </a:extLst>
          </p:cNvPr>
          <p:cNvSpPr txBox="1"/>
          <p:nvPr/>
        </p:nvSpPr>
        <p:spPr>
          <a:xfrm>
            <a:off x="1524000" y="1219200"/>
            <a:ext cx="2514600" cy="461665"/>
          </a:xfrm>
          <a:prstGeom prst="rect">
            <a:avLst/>
          </a:prstGeom>
          <a:noFill/>
        </p:spPr>
        <p:txBody>
          <a:bodyPr wrap="square" rtlCol="0">
            <a:spAutoFit/>
          </a:bodyPr>
          <a:lstStyle/>
          <a:p>
            <a:pPr algn="ctr"/>
            <a:r>
              <a:rPr lang="en-US" sz="2400" dirty="0"/>
              <a:t>Home Country A</a:t>
            </a:r>
          </a:p>
        </p:txBody>
      </p:sp>
    </p:spTree>
    <p:extLst>
      <p:ext uri="{BB962C8B-B14F-4D97-AF65-F5344CB8AC3E}">
        <p14:creationId xmlns:p14="http://schemas.microsoft.com/office/powerpoint/2010/main" val="480691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186EAB64-8620-A44A-9DF4-FA70CB5B5ECE}"/>
              </a:ext>
            </a:extLst>
          </p:cNvPr>
          <p:cNvSpPr/>
          <p:nvPr/>
        </p:nvSpPr>
        <p:spPr>
          <a:xfrm>
            <a:off x="0" y="668740"/>
            <a:ext cx="9144000" cy="55546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2" name="Group 21"/>
          <p:cNvGrpSpPr/>
          <p:nvPr/>
        </p:nvGrpSpPr>
        <p:grpSpPr>
          <a:xfrm>
            <a:off x="1456267" y="3344333"/>
            <a:ext cx="2506132" cy="999059"/>
            <a:chOff x="1456267" y="3344333"/>
            <a:chExt cx="2506132" cy="999059"/>
          </a:xfrm>
          <a:pattFill prst="dkUpDiag">
            <a:fgClr>
              <a:srgbClr val="008000"/>
            </a:fgClr>
            <a:bgClr>
              <a:prstClr val="white"/>
            </a:bgClr>
          </a:pattFill>
        </p:grpSpPr>
        <p:sp>
          <p:nvSpPr>
            <p:cNvPr id="60" name="Rectangle 59"/>
            <p:cNvSpPr/>
            <p:nvPr/>
          </p:nvSpPr>
          <p:spPr>
            <a:xfrm flipV="1">
              <a:off x="1456267" y="3352799"/>
              <a:ext cx="1981199" cy="990593"/>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Right Triangle 60"/>
            <p:cNvSpPr/>
            <p:nvPr/>
          </p:nvSpPr>
          <p:spPr>
            <a:xfrm>
              <a:off x="3429000" y="3344333"/>
              <a:ext cx="533399" cy="994834"/>
            </a:xfrm>
            <a:prstGeom prst="rtTriangl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3" name="Rectangle 22"/>
          <p:cNvSpPr/>
          <p:nvPr/>
        </p:nvSpPr>
        <p:spPr>
          <a:xfrm>
            <a:off x="2429933" y="3352800"/>
            <a:ext cx="999067" cy="986367"/>
          </a:xfrm>
          <a:prstGeom prst="rect">
            <a:avLst/>
          </a:prstGeom>
          <a:pattFill prst="dkDnDiag">
            <a:fgClr>
              <a:srgbClr val="FF0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0" name="Group 19"/>
          <p:cNvGrpSpPr/>
          <p:nvPr/>
        </p:nvGrpSpPr>
        <p:grpSpPr>
          <a:xfrm>
            <a:off x="1441451" y="3347508"/>
            <a:ext cx="986366" cy="1003300"/>
            <a:chOff x="1447801" y="3344333"/>
            <a:chExt cx="986366" cy="1003300"/>
          </a:xfrm>
        </p:grpSpPr>
        <p:sp>
          <p:nvSpPr>
            <p:cNvPr id="57" name="Rectangle 56"/>
            <p:cNvSpPr/>
            <p:nvPr/>
          </p:nvSpPr>
          <p:spPr>
            <a:xfrm>
              <a:off x="1447801" y="3352807"/>
              <a:ext cx="427566" cy="990593"/>
            </a:xfrm>
            <a:prstGeom prst="rect">
              <a:avLst/>
            </a:prstGeom>
            <a:pattFill prst="dkDnDiag">
              <a:fgClr>
                <a:srgbClr val="FF0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Right Triangle 57"/>
            <p:cNvSpPr/>
            <p:nvPr/>
          </p:nvSpPr>
          <p:spPr>
            <a:xfrm flipV="1">
              <a:off x="1875367" y="3344333"/>
              <a:ext cx="558800" cy="1003300"/>
            </a:xfrm>
            <a:prstGeom prst="rtTriangle">
              <a:avLst/>
            </a:prstGeom>
            <a:pattFill prst="dkDnDiag">
              <a:fgClr>
                <a:srgbClr val="FF0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1448860" y="3348567"/>
            <a:ext cx="986366" cy="1003300"/>
            <a:chOff x="1447801" y="3344333"/>
            <a:chExt cx="986366" cy="1003300"/>
          </a:xfrm>
          <a:solidFill>
            <a:schemeClr val="bg1"/>
          </a:solidFill>
        </p:grpSpPr>
        <p:sp>
          <p:nvSpPr>
            <p:cNvPr id="64" name="Rectangle 63"/>
            <p:cNvSpPr/>
            <p:nvPr/>
          </p:nvSpPr>
          <p:spPr>
            <a:xfrm>
              <a:off x="1447801" y="3352807"/>
              <a:ext cx="427566" cy="990593"/>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Right Triangle 64"/>
            <p:cNvSpPr/>
            <p:nvPr/>
          </p:nvSpPr>
          <p:spPr>
            <a:xfrm flipV="1">
              <a:off x="1875367" y="3344333"/>
              <a:ext cx="558800" cy="1003300"/>
            </a:xfrm>
            <a:prstGeom prst="rtTriangl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66" name="Rectangle 65"/>
          <p:cNvSpPr/>
          <p:nvPr/>
        </p:nvSpPr>
        <p:spPr>
          <a:xfrm>
            <a:off x="2442633" y="3355975"/>
            <a:ext cx="999067" cy="986367"/>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Right Triangle 53"/>
          <p:cNvSpPr/>
          <p:nvPr/>
        </p:nvSpPr>
        <p:spPr>
          <a:xfrm>
            <a:off x="3438526" y="3352800"/>
            <a:ext cx="490834" cy="984250"/>
          </a:xfrm>
          <a:prstGeom prst="rtTriangle">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Right Triangle 54"/>
          <p:cNvSpPr/>
          <p:nvPr/>
        </p:nvSpPr>
        <p:spPr>
          <a:xfrm flipH="1">
            <a:off x="1879597" y="3352800"/>
            <a:ext cx="568327" cy="984250"/>
          </a:xfrm>
          <a:prstGeom prst="rtTriangle">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12</a:t>
            </a:fld>
            <a:endParaRPr lang="en-US" dirty="0"/>
          </a:p>
        </p:txBody>
      </p:sp>
      <p:cxnSp>
        <p:nvCxnSpPr>
          <p:cNvPr id="7" name="Straight Connector 6"/>
          <p:cNvCxnSpPr/>
          <p:nvPr/>
        </p:nvCxnSpPr>
        <p:spPr>
          <a:xfrm flipV="1">
            <a:off x="1447800" y="5181600"/>
            <a:ext cx="3124200" cy="2"/>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V="1">
            <a:off x="1447800" y="1828800"/>
            <a:ext cx="0" cy="33528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flipV="1">
            <a:off x="2743200" y="1981200"/>
            <a:ext cx="1371600" cy="26670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1066800" y="1676400"/>
            <a:ext cx="685800" cy="369332"/>
          </a:xfrm>
          <a:prstGeom prst="rect">
            <a:avLst/>
          </a:prstGeom>
          <a:noFill/>
        </p:spPr>
        <p:txBody>
          <a:bodyPr wrap="square" rtlCol="0">
            <a:spAutoFit/>
          </a:bodyPr>
          <a:lstStyle/>
          <a:p>
            <a:r>
              <a:rPr lang="en-US" dirty="0"/>
              <a:t>P</a:t>
            </a:r>
          </a:p>
        </p:txBody>
      </p:sp>
      <p:sp>
        <p:nvSpPr>
          <p:cNvPr id="12" name="TextBox 11"/>
          <p:cNvSpPr txBox="1"/>
          <p:nvPr/>
        </p:nvSpPr>
        <p:spPr>
          <a:xfrm>
            <a:off x="3124200" y="1828800"/>
            <a:ext cx="685800" cy="369332"/>
          </a:xfrm>
          <a:prstGeom prst="rect">
            <a:avLst/>
          </a:prstGeom>
          <a:noFill/>
        </p:spPr>
        <p:txBody>
          <a:bodyPr wrap="square" rtlCol="0">
            <a:spAutoFit/>
          </a:bodyPr>
          <a:lstStyle/>
          <a:p>
            <a:r>
              <a:rPr lang="en-US" dirty="0"/>
              <a:t>S</a:t>
            </a:r>
          </a:p>
        </p:txBody>
      </p:sp>
      <p:sp>
        <p:nvSpPr>
          <p:cNvPr id="13" name="TextBox 12"/>
          <p:cNvSpPr txBox="1"/>
          <p:nvPr/>
        </p:nvSpPr>
        <p:spPr>
          <a:xfrm>
            <a:off x="914400" y="2184400"/>
            <a:ext cx="685800" cy="369332"/>
          </a:xfrm>
          <a:prstGeom prst="rect">
            <a:avLst/>
          </a:prstGeom>
          <a:noFill/>
        </p:spPr>
        <p:txBody>
          <a:bodyPr wrap="square" rtlCol="0">
            <a:spAutoFit/>
          </a:bodyPr>
          <a:lstStyle/>
          <a:p>
            <a:r>
              <a:rPr lang="en-US" dirty="0" err="1"/>
              <a:t>P</a:t>
            </a:r>
            <a:r>
              <a:rPr lang="en-US" baseline="-25000" dirty="0" err="1"/>
              <a:t>aut</a:t>
            </a:r>
            <a:endParaRPr lang="en-US" baseline="-25000" dirty="0"/>
          </a:p>
        </p:txBody>
      </p:sp>
      <p:sp>
        <p:nvSpPr>
          <p:cNvPr id="14" name="TextBox 13"/>
          <p:cNvSpPr txBox="1"/>
          <p:nvPr/>
        </p:nvSpPr>
        <p:spPr>
          <a:xfrm>
            <a:off x="1066800" y="4114800"/>
            <a:ext cx="457200" cy="369332"/>
          </a:xfrm>
          <a:prstGeom prst="rect">
            <a:avLst/>
          </a:prstGeom>
          <a:noFill/>
        </p:spPr>
        <p:txBody>
          <a:bodyPr wrap="square" rtlCol="0">
            <a:spAutoFit/>
          </a:bodyPr>
          <a:lstStyle/>
          <a:p>
            <a:r>
              <a:rPr lang="en-US" dirty="0"/>
              <a:t>P</a:t>
            </a:r>
            <a:r>
              <a:rPr lang="en-US" baseline="-25000" dirty="0"/>
              <a:t>B</a:t>
            </a:r>
          </a:p>
        </p:txBody>
      </p:sp>
      <p:sp>
        <p:nvSpPr>
          <p:cNvPr id="16" name="TextBox 15"/>
          <p:cNvSpPr txBox="1"/>
          <p:nvPr/>
        </p:nvSpPr>
        <p:spPr>
          <a:xfrm>
            <a:off x="4114800" y="4495800"/>
            <a:ext cx="381000" cy="369332"/>
          </a:xfrm>
          <a:prstGeom prst="rect">
            <a:avLst/>
          </a:prstGeom>
          <a:noFill/>
        </p:spPr>
        <p:txBody>
          <a:bodyPr wrap="square" rtlCol="0">
            <a:spAutoFit/>
          </a:bodyPr>
          <a:lstStyle/>
          <a:p>
            <a:r>
              <a:rPr lang="en-US" dirty="0"/>
              <a:t>D</a:t>
            </a:r>
          </a:p>
        </p:txBody>
      </p:sp>
      <p:sp>
        <p:nvSpPr>
          <p:cNvPr id="17" name="TextBox 16"/>
          <p:cNvSpPr txBox="1"/>
          <p:nvPr/>
        </p:nvSpPr>
        <p:spPr>
          <a:xfrm>
            <a:off x="4343400" y="5181600"/>
            <a:ext cx="685800" cy="369332"/>
          </a:xfrm>
          <a:prstGeom prst="rect">
            <a:avLst/>
          </a:prstGeom>
          <a:noFill/>
        </p:spPr>
        <p:txBody>
          <a:bodyPr wrap="square" rtlCol="0">
            <a:spAutoFit/>
          </a:bodyPr>
          <a:lstStyle/>
          <a:p>
            <a:r>
              <a:rPr lang="en-US" dirty="0"/>
              <a:t>Q</a:t>
            </a:r>
          </a:p>
        </p:txBody>
      </p:sp>
      <p:cxnSp>
        <p:nvCxnSpPr>
          <p:cNvPr id="21" name="Straight Connector 20"/>
          <p:cNvCxnSpPr/>
          <p:nvPr/>
        </p:nvCxnSpPr>
        <p:spPr>
          <a:xfrm>
            <a:off x="1447800" y="2396067"/>
            <a:ext cx="1524000"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2209800" y="5181600"/>
            <a:ext cx="457200" cy="369332"/>
          </a:xfrm>
          <a:prstGeom prst="rect">
            <a:avLst/>
          </a:prstGeom>
          <a:noFill/>
        </p:spPr>
        <p:txBody>
          <a:bodyPr wrap="square" rtlCol="0">
            <a:spAutoFit/>
          </a:bodyPr>
          <a:lstStyle/>
          <a:p>
            <a:r>
              <a:rPr lang="en-US" dirty="0"/>
              <a:t>S</a:t>
            </a:r>
            <a:r>
              <a:rPr lang="en-US" baseline="-25000" dirty="0"/>
              <a:t>0</a:t>
            </a:r>
          </a:p>
        </p:txBody>
      </p:sp>
      <p:sp>
        <p:nvSpPr>
          <p:cNvPr id="30" name="Left Brace 29"/>
          <p:cNvSpPr/>
          <p:nvPr/>
        </p:nvSpPr>
        <p:spPr>
          <a:xfrm rot="16200000">
            <a:off x="2819400" y="4800600"/>
            <a:ext cx="228600" cy="990600"/>
          </a:xfrm>
          <a:prstGeom prst="leftBrace">
            <a:avLst>
              <a:gd name="adj1" fmla="val 44444"/>
              <a:gd name="adj2"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1" name="TextBox 30"/>
          <p:cNvSpPr txBox="1"/>
          <p:nvPr/>
        </p:nvSpPr>
        <p:spPr>
          <a:xfrm>
            <a:off x="2743200" y="5334000"/>
            <a:ext cx="533400" cy="369332"/>
          </a:xfrm>
          <a:prstGeom prst="rect">
            <a:avLst/>
          </a:prstGeom>
          <a:noFill/>
        </p:spPr>
        <p:txBody>
          <a:bodyPr wrap="square" rtlCol="0">
            <a:spAutoFit/>
          </a:bodyPr>
          <a:lstStyle/>
          <a:p>
            <a:r>
              <a:rPr lang="en-US" dirty="0"/>
              <a:t>M</a:t>
            </a:r>
            <a:r>
              <a:rPr lang="en-US" baseline="-25000" dirty="0"/>
              <a:t>0</a:t>
            </a:r>
          </a:p>
        </p:txBody>
      </p:sp>
      <p:sp>
        <p:nvSpPr>
          <p:cNvPr id="35" name="Content Placeholder 2"/>
          <p:cNvSpPr>
            <a:spLocks noGrp="1"/>
          </p:cNvSpPr>
          <p:nvPr>
            <p:ph idx="1"/>
          </p:nvPr>
        </p:nvSpPr>
        <p:spPr>
          <a:xfrm>
            <a:off x="4800600" y="1600201"/>
            <a:ext cx="3886200" cy="1523999"/>
          </a:xfrm>
          <a:ln>
            <a:solidFill>
              <a:srgbClr val="000000"/>
            </a:solidFill>
          </a:ln>
        </p:spPr>
        <p:txBody>
          <a:bodyPr/>
          <a:lstStyle/>
          <a:p>
            <a:pPr marL="0" indent="0">
              <a:buNone/>
            </a:pPr>
            <a:r>
              <a:rPr lang="en-US" sz="2400" dirty="0"/>
              <a:t>FTA with B</a:t>
            </a:r>
          </a:p>
          <a:p>
            <a:r>
              <a:rPr lang="en-US" sz="2000" dirty="0"/>
              <a:t>Since P</a:t>
            </a:r>
            <a:r>
              <a:rPr lang="en-US" sz="2000" baseline="-25000" dirty="0"/>
              <a:t>B </a:t>
            </a:r>
            <a:r>
              <a:rPr lang="en-US" sz="2000" dirty="0"/>
              <a:t>&lt; </a:t>
            </a:r>
            <a:r>
              <a:rPr lang="en-US" sz="2000" dirty="0" err="1"/>
              <a:t>P</a:t>
            </a:r>
            <a:r>
              <a:rPr lang="en-US" sz="2000" baseline="-25000" dirty="0" err="1"/>
              <a:t>C</a:t>
            </a:r>
            <a:r>
              <a:rPr lang="en-US" sz="2000" dirty="0" err="1"/>
              <a:t>+t</a:t>
            </a:r>
            <a:r>
              <a:rPr lang="en-US" sz="2000" dirty="0"/>
              <a:t> Home still imports only from B</a:t>
            </a:r>
          </a:p>
          <a:p>
            <a:r>
              <a:rPr lang="en-US" sz="2000" dirty="0"/>
              <a:t>Country C plays no role</a:t>
            </a:r>
          </a:p>
          <a:p>
            <a:pPr lvl="1"/>
            <a:endParaRPr lang="en-US" sz="1800" baseline="-25000" dirty="0"/>
          </a:p>
          <a:p>
            <a:pPr marL="457200" lvl="1" indent="0">
              <a:buNone/>
            </a:pPr>
            <a:endParaRPr lang="en-US" sz="1800" dirty="0"/>
          </a:p>
        </p:txBody>
      </p:sp>
      <p:cxnSp>
        <p:nvCxnSpPr>
          <p:cNvPr id="50" name="Straight Connector 49"/>
          <p:cNvCxnSpPr/>
          <p:nvPr/>
        </p:nvCxnSpPr>
        <p:spPr>
          <a:xfrm>
            <a:off x="3429000" y="3352800"/>
            <a:ext cx="0" cy="175260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a:off x="2438400" y="3352800"/>
            <a:ext cx="0" cy="182880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63" name="Straight Connector 62"/>
          <p:cNvCxnSpPr/>
          <p:nvPr/>
        </p:nvCxnSpPr>
        <p:spPr>
          <a:xfrm flipV="1">
            <a:off x="1748367" y="1981200"/>
            <a:ext cx="1452033" cy="25781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flipV="1">
            <a:off x="1447800" y="4343400"/>
            <a:ext cx="2971800" cy="2"/>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flipV="1">
            <a:off x="1447800" y="3962400"/>
            <a:ext cx="2971800" cy="2"/>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39" name="TextBox 38"/>
          <p:cNvSpPr txBox="1"/>
          <p:nvPr/>
        </p:nvSpPr>
        <p:spPr>
          <a:xfrm>
            <a:off x="1066800" y="3657600"/>
            <a:ext cx="457200" cy="369332"/>
          </a:xfrm>
          <a:prstGeom prst="rect">
            <a:avLst/>
          </a:prstGeom>
          <a:noFill/>
        </p:spPr>
        <p:txBody>
          <a:bodyPr wrap="square" rtlCol="0">
            <a:spAutoFit/>
          </a:bodyPr>
          <a:lstStyle/>
          <a:p>
            <a:r>
              <a:rPr lang="en-US" dirty="0"/>
              <a:t>P</a:t>
            </a:r>
            <a:r>
              <a:rPr lang="en-US" baseline="-25000" dirty="0"/>
              <a:t>C</a:t>
            </a:r>
          </a:p>
        </p:txBody>
      </p:sp>
      <p:cxnSp>
        <p:nvCxnSpPr>
          <p:cNvPr id="40" name="Straight Connector 39"/>
          <p:cNvCxnSpPr/>
          <p:nvPr/>
        </p:nvCxnSpPr>
        <p:spPr>
          <a:xfrm flipV="1">
            <a:off x="1447800" y="3352800"/>
            <a:ext cx="2971800" cy="2"/>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1" name="TextBox 40"/>
          <p:cNvSpPr txBox="1"/>
          <p:nvPr/>
        </p:nvSpPr>
        <p:spPr>
          <a:xfrm>
            <a:off x="838200" y="3200400"/>
            <a:ext cx="685800" cy="369332"/>
          </a:xfrm>
          <a:prstGeom prst="rect">
            <a:avLst/>
          </a:prstGeom>
          <a:noFill/>
        </p:spPr>
        <p:txBody>
          <a:bodyPr wrap="square" rtlCol="0">
            <a:spAutoFit/>
          </a:bodyPr>
          <a:lstStyle/>
          <a:p>
            <a:r>
              <a:rPr lang="en-US" dirty="0" err="1"/>
              <a:t>P</a:t>
            </a:r>
            <a:r>
              <a:rPr lang="en-US" baseline="-25000" dirty="0" err="1"/>
              <a:t>B</a:t>
            </a:r>
            <a:r>
              <a:rPr lang="en-US" dirty="0" err="1"/>
              <a:t>+t</a:t>
            </a:r>
            <a:endParaRPr lang="en-US" baseline="-25000" dirty="0"/>
          </a:p>
        </p:txBody>
      </p:sp>
      <p:cxnSp>
        <p:nvCxnSpPr>
          <p:cNvPr id="42" name="Straight Connector 41"/>
          <p:cNvCxnSpPr/>
          <p:nvPr/>
        </p:nvCxnSpPr>
        <p:spPr>
          <a:xfrm flipV="1">
            <a:off x="1447800" y="2971800"/>
            <a:ext cx="2971800" cy="2"/>
          </a:xfrm>
          <a:prstGeom prst="line">
            <a:avLst/>
          </a:prstGeom>
          <a:ln>
            <a:solidFill>
              <a:srgbClr val="BFBFBF"/>
            </a:solidFill>
          </a:ln>
          <a:effectLst/>
        </p:spPr>
        <p:style>
          <a:lnRef idx="2">
            <a:schemeClr val="accent1"/>
          </a:lnRef>
          <a:fillRef idx="0">
            <a:schemeClr val="accent1"/>
          </a:fillRef>
          <a:effectRef idx="1">
            <a:schemeClr val="accent1"/>
          </a:effectRef>
          <a:fontRef idx="minor">
            <a:schemeClr val="tx1"/>
          </a:fontRef>
        </p:style>
      </p:cxnSp>
      <p:sp>
        <p:nvSpPr>
          <p:cNvPr id="43" name="TextBox 42"/>
          <p:cNvSpPr txBox="1"/>
          <p:nvPr/>
        </p:nvSpPr>
        <p:spPr>
          <a:xfrm>
            <a:off x="838200" y="2819400"/>
            <a:ext cx="685800" cy="369332"/>
          </a:xfrm>
          <a:prstGeom prst="rect">
            <a:avLst/>
          </a:prstGeom>
          <a:noFill/>
        </p:spPr>
        <p:txBody>
          <a:bodyPr wrap="square" rtlCol="0">
            <a:spAutoFit/>
          </a:bodyPr>
          <a:lstStyle/>
          <a:p>
            <a:r>
              <a:rPr lang="en-US" dirty="0" err="1"/>
              <a:t>P</a:t>
            </a:r>
            <a:r>
              <a:rPr lang="en-US" baseline="-25000" dirty="0" err="1"/>
              <a:t>C</a:t>
            </a:r>
            <a:r>
              <a:rPr lang="en-US" dirty="0" err="1"/>
              <a:t>+t</a:t>
            </a:r>
            <a:endParaRPr lang="en-US" baseline="-25000" dirty="0"/>
          </a:p>
        </p:txBody>
      </p:sp>
      <p:cxnSp>
        <p:nvCxnSpPr>
          <p:cNvPr id="29" name="Straight Connector 28"/>
          <p:cNvCxnSpPr/>
          <p:nvPr/>
        </p:nvCxnSpPr>
        <p:spPr>
          <a:xfrm>
            <a:off x="1905000" y="4343400"/>
            <a:ext cx="0" cy="838200"/>
          </a:xfrm>
          <a:prstGeom prst="line">
            <a:avLst/>
          </a:prstGeom>
          <a:ln>
            <a:solidFill>
              <a:srgbClr val="008000"/>
            </a:solidFill>
            <a:prstDash val="dash"/>
          </a:ln>
          <a:effectLst/>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p:nvPr/>
        </p:nvCxnSpPr>
        <p:spPr>
          <a:xfrm flipH="1">
            <a:off x="1905000" y="4876800"/>
            <a:ext cx="533400" cy="0"/>
          </a:xfrm>
          <a:prstGeom prst="straightConnector1">
            <a:avLst/>
          </a:prstGeom>
          <a:ln w="25400">
            <a:solidFill>
              <a:srgbClr val="008000"/>
            </a:solidFill>
            <a:tailEnd type="arrow" w="lg" len="lg"/>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a:off x="3962400" y="4343400"/>
            <a:ext cx="0" cy="838200"/>
          </a:xfrm>
          <a:prstGeom prst="line">
            <a:avLst/>
          </a:prstGeom>
          <a:ln>
            <a:solidFill>
              <a:srgbClr val="008000"/>
            </a:solidFill>
            <a:prstDash val="dash"/>
          </a:ln>
          <a:effectLst/>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p:nvPr/>
        </p:nvCxnSpPr>
        <p:spPr>
          <a:xfrm>
            <a:off x="3429000" y="4876800"/>
            <a:ext cx="533400" cy="0"/>
          </a:xfrm>
          <a:prstGeom prst="straightConnector1">
            <a:avLst/>
          </a:prstGeom>
          <a:ln w="25400">
            <a:solidFill>
              <a:srgbClr val="008000"/>
            </a:solidFill>
            <a:tailEnd type="arrow" w="lg" len="lg"/>
          </a:ln>
          <a:effectLst/>
        </p:spPr>
        <p:style>
          <a:lnRef idx="2">
            <a:schemeClr val="accent1"/>
          </a:lnRef>
          <a:fillRef idx="0">
            <a:schemeClr val="accent1"/>
          </a:fillRef>
          <a:effectRef idx="1">
            <a:schemeClr val="accent1"/>
          </a:effectRef>
          <a:fontRef idx="minor">
            <a:schemeClr val="tx1"/>
          </a:fontRef>
        </p:style>
      </p:cxnSp>
      <p:sp>
        <p:nvSpPr>
          <p:cNvPr id="38" name="TextBox 37"/>
          <p:cNvSpPr txBox="1"/>
          <p:nvPr/>
        </p:nvSpPr>
        <p:spPr>
          <a:xfrm>
            <a:off x="1447800" y="3733800"/>
            <a:ext cx="685800" cy="369332"/>
          </a:xfrm>
          <a:prstGeom prst="rect">
            <a:avLst/>
          </a:prstGeom>
          <a:noFill/>
        </p:spPr>
        <p:txBody>
          <a:bodyPr wrap="square" rtlCol="0">
            <a:spAutoFit/>
          </a:bodyPr>
          <a:lstStyle/>
          <a:p>
            <a:pPr algn="ctr"/>
            <a:r>
              <a:rPr lang="en-US" i="1" dirty="0"/>
              <a:t>a</a:t>
            </a:r>
          </a:p>
        </p:txBody>
      </p:sp>
      <p:sp>
        <p:nvSpPr>
          <p:cNvPr id="44" name="TextBox 43"/>
          <p:cNvSpPr txBox="1"/>
          <p:nvPr/>
        </p:nvSpPr>
        <p:spPr>
          <a:xfrm>
            <a:off x="1905000" y="3733800"/>
            <a:ext cx="685800" cy="369332"/>
          </a:xfrm>
          <a:prstGeom prst="rect">
            <a:avLst/>
          </a:prstGeom>
          <a:noFill/>
        </p:spPr>
        <p:txBody>
          <a:bodyPr wrap="square" rtlCol="0">
            <a:spAutoFit/>
          </a:bodyPr>
          <a:lstStyle/>
          <a:p>
            <a:pPr algn="ctr"/>
            <a:r>
              <a:rPr lang="en-US" i="1" dirty="0"/>
              <a:t>b</a:t>
            </a:r>
          </a:p>
        </p:txBody>
      </p:sp>
      <p:sp>
        <p:nvSpPr>
          <p:cNvPr id="45" name="TextBox 44"/>
          <p:cNvSpPr txBox="1"/>
          <p:nvPr/>
        </p:nvSpPr>
        <p:spPr>
          <a:xfrm>
            <a:off x="2590800" y="3733800"/>
            <a:ext cx="685800" cy="369332"/>
          </a:xfrm>
          <a:prstGeom prst="rect">
            <a:avLst/>
          </a:prstGeom>
          <a:noFill/>
        </p:spPr>
        <p:txBody>
          <a:bodyPr wrap="square" rtlCol="0">
            <a:spAutoFit/>
          </a:bodyPr>
          <a:lstStyle/>
          <a:p>
            <a:pPr algn="ctr"/>
            <a:r>
              <a:rPr lang="en-US" i="1" dirty="0"/>
              <a:t>c</a:t>
            </a:r>
          </a:p>
        </p:txBody>
      </p:sp>
      <p:sp>
        <p:nvSpPr>
          <p:cNvPr id="46" name="TextBox 45"/>
          <p:cNvSpPr txBox="1"/>
          <p:nvPr/>
        </p:nvSpPr>
        <p:spPr>
          <a:xfrm>
            <a:off x="3200400" y="3733800"/>
            <a:ext cx="685800" cy="369332"/>
          </a:xfrm>
          <a:prstGeom prst="rect">
            <a:avLst/>
          </a:prstGeom>
          <a:noFill/>
        </p:spPr>
        <p:txBody>
          <a:bodyPr wrap="square" rtlCol="0">
            <a:spAutoFit/>
          </a:bodyPr>
          <a:lstStyle/>
          <a:p>
            <a:pPr algn="ctr"/>
            <a:r>
              <a:rPr lang="en-US" i="1" dirty="0"/>
              <a:t>d</a:t>
            </a:r>
          </a:p>
        </p:txBody>
      </p:sp>
      <p:sp>
        <p:nvSpPr>
          <p:cNvPr id="47" name="Content Placeholder 2"/>
          <p:cNvSpPr txBox="1">
            <a:spLocks/>
          </p:cNvSpPr>
          <p:nvPr/>
        </p:nvSpPr>
        <p:spPr bwMode="auto">
          <a:xfrm>
            <a:off x="4800600" y="3276600"/>
            <a:ext cx="3886200" cy="1981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a:lstStyle>
          <a:p>
            <a:pPr marL="0" indent="0">
              <a:buNone/>
            </a:pPr>
            <a:r>
              <a:rPr lang="en-US" sz="2400" dirty="0"/>
              <a:t>Welfare</a:t>
            </a:r>
          </a:p>
          <a:p>
            <a:pPr marL="0" indent="0">
              <a:buNone/>
            </a:pPr>
            <a:r>
              <a:rPr lang="en-US" sz="2000" dirty="0"/>
              <a:t>   Suppliers lose       –a</a:t>
            </a:r>
          </a:p>
          <a:p>
            <a:pPr marL="0" indent="0">
              <a:buNone/>
            </a:pPr>
            <a:r>
              <a:rPr lang="en-US" sz="2000" dirty="0"/>
              <a:t>   Demanders gain   +(</a:t>
            </a:r>
            <a:r>
              <a:rPr lang="en-US" sz="2000" dirty="0" err="1"/>
              <a:t>a+b+c+d</a:t>
            </a:r>
            <a:r>
              <a:rPr lang="en-US" sz="2000" dirty="0"/>
              <a:t>)</a:t>
            </a:r>
          </a:p>
          <a:p>
            <a:pPr marL="0" indent="0">
              <a:buNone/>
            </a:pPr>
            <a:r>
              <a:rPr lang="en-US" sz="2000" dirty="0"/>
              <a:t>   Government loses –c</a:t>
            </a:r>
          </a:p>
          <a:p>
            <a:pPr marL="0" indent="0">
              <a:buNone/>
            </a:pPr>
            <a:r>
              <a:rPr lang="en-US" sz="2000" dirty="0"/>
              <a:t>   Country gains        +(</a:t>
            </a:r>
            <a:r>
              <a:rPr lang="en-US" sz="2000" dirty="0" err="1"/>
              <a:t>b+d</a:t>
            </a:r>
            <a:r>
              <a:rPr lang="en-US" sz="2000" dirty="0"/>
              <a:t>)</a:t>
            </a:r>
          </a:p>
          <a:p>
            <a:pPr lvl="1"/>
            <a:endParaRPr lang="en-US" sz="2000" baseline="-25000" dirty="0"/>
          </a:p>
          <a:p>
            <a:pPr marL="457200" lvl="1" indent="0">
              <a:buFontTx/>
              <a:buNone/>
            </a:pPr>
            <a:endParaRPr lang="en-US" sz="2000" dirty="0"/>
          </a:p>
        </p:txBody>
      </p:sp>
      <p:cxnSp>
        <p:nvCxnSpPr>
          <p:cNvPr id="48" name="Straight Connector 47"/>
          <p:cNvCxnSpPr/>
          <p:nvPr/>
        </p:nvCxnSpPr>
        <p:spPr>
          <a:xfrm>
            <a:off x="5105400" y="4800600"/>
            <a:ext cx="342900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5029200" y="5486400"/>
            <a:ext cx="3505200" cy="461665"/>
          </a:xfrm>
          <a:prstGeom prst="rect">
            <a:avLst/>
          </a:prstGeom>
          <a:noFill/>
        </p:spPr>
        <p:txBody>
          <a:bodyPr wrap="square" rtlCol="0">
            <a:spAutoFit/>
          </a:bodyPr>
          <a:lstStyle/>
          <a:p>
            <a:pPr algn="ctr"/>
            <a:r>
              <a:rPr lang="en-US" sz="2400" dirty="0"/>
              <a:t>Same as Free Trade</a:t>
            </a:r>
          </a:p>
        </p:txBody>
      </p:sp>
      <p:sp>
        <p:nvSpPr>
          <p:cNvPr id="49" name="TextBox 48"/>
          <p:cNvSpPr txBox="1"/>
          <p:nvPr/>
        </p:nvSpPr>
        <p:spPr>
          <a:xfrm>
            <a:off x="3733800" y="5181600"/>
            <a:ext cx="457200" cy="369332"/>
          </a:xfrm>
          <a:prstGeom prst="rect">
            <a:avLst/>
          </a:prstGeom>
          <a:noFill/>
        </p:spPr>
        <p:txBody>
          <a:bodyPr wrap="square" rtlCol="0">
            <a:spAutoFit/>
          </a:bodyPr>
          <a:lstStyle/>
          <a:p>
            <a:r>
              <a:rPr lang="en-US" dirty="0">
                <a:solidFill>
                  <a:srgbClr val="008000"/>
                </a:solidFill>
              </a:rPr>
              <a:t>D</a:t>
            </a:r>
            <a:r>
              <a:rPr lang="en-US" baseline="-25000" dirty="0">
                <a:solidFill>
                  <a:srgbClr val="008000"/>
                </a:solidFill>
              </a:rPr>
              <a:t>1</a:t>
            </a:r>
          </a:p>
        </p:txBody>
      </p:sp>
      <p:sp>
        <p:nvSpPr>
          <p:cNvPr id="51" name="TextBox 50"/>
          <p:cNvSpPr txBox="1"/>
          <p:nvPr/>
        </p:nvSpPr>
        <p:spPr>
          <a:xfrm>
            <a:off x="1676400" y="5181600"/>
            <a:ext cx="457200" cy="369332"/>
          </a:xfrm>
          <a:prstGeom prst="rect">
            <a:avLst/>
          </a:prstGeom>
          <a:noFill/>
        </p:spPr>
        <p:txBody>
          <a:bodyPr wrap="square" rtlCol="0">
            <a:spAutoFit/>
          </a:bodyPr>
          <a:lstStyle/>
          <a:p>
            <a:r>
              <a:rPr lang="en-US" dirty="0">
                <a:solidFill>
                  <a:srgbClr val="008000"/>
                </a:solidFill>
              </a:rPr>
              <a:t>S</a:t>
            </a:r>
            <a:r>
              <a:rPr lang="en-US" baseline="-25000" dirty="0">
                <a:solidFill>
                  <a:srgbClr val="008000"/>
                </a:solidFill>
              </a:rPr>
              <a:t>1</a:t>
            </a:r>
          </a:p>
        </p:txBody>
      </p:sp>
      <p:sp>
        <p:nvSpPr>
          <p:cNvPr id="53" name="TextBox 52"/>
          <p:cNvSpPr txBox="1"/>
          <p:nvPr/>
        </p:nvSpPr>
        <p:spPr>
          <a:xfrm>
            <a:off x="3276600" y="5181600"/>
            <a:ext cx="457200" cy="369332"/>
          </a:xfrm>
          <a:prstGeom prst="rect">
            <a:avLst/>
          </a:prstGeom>
          <a:noFill/>
        </p:spPr>
        <p:txBody>
          <a:bodyPr wrap="square" rtlCol="0">
            <a:spAutoFit/>
          </a:bodyPr>
          <a:lstStyle/>
          <a:p>
            <a:r>
              <a:rPr lang="en-US" dirty="0"/>
              <a:t>D</a:t>
            </a:r>
            <a:r>
              <a:rPr lang="en-US" baseline="-25000" dirty="0"/>
              <a:t>0</a:t>
            </a:r>
          </a:p>
        </p:txBody>
      </p:sp>
      <p:sp>
        <p:nvSpPr>
          <p:cNvPr id="3" name="Footer Placeholder 2">
            <a:extLst>
              <a:ext uri="{FF2B5EF4-FFF2-40B4-BE49-F238E27FC236}">
                <a16:creationId xmlns:a16="http://schemas.microsoft.com/office/drawing/2014/main" id="{0E7995B6-42C8-A746-A820-D9C02192B024}"/>
              </a:ext>
            </a:extLst>
          </p:cNvPr>
          <p:cNvSpPr>
            <a:spLocks noGrp="1"/>
          </p:cNvSpPr>
          <p:nvPr>
            <p:ph type="ftr" sz="quarter" idx="11"/>
          </p:nvPr>
        </p:nvSpPr>
        <p:spPr/>
        <p:txBody>
          <a:bodyPr/>
          <a:lstStyle/>
          <a:p>
            <a:pPr>
              <a:defRPr/>
            </a:pPr>
            <a:r>
              <a:rPr lang="en-US"/>
              <a:t>Class 19:  Preferential Trading Arrangements</a:t>
            </a:r>
          </a:p>
        </p:txBody>
      </p:sp>
      <p:sp>
        <p:nvSpPr>
          <p:cNvPr id="59" name="Title 1">
            <a:extLst>
              <a:ext uri="{FF2B5EF4-FFF2-40B4-BE49-F238E27FC236}">
                <a16:creationId xmlns:a16="http://schemas.microsoft.com/office/drawing/2014/main" id="{724022F0-6890-B442-9590-0358D3631036}"/>
              </a:ext>
            </a:extLst>
          </p:cNvPr>
          <p:cNvSpPr txBox="1">
            <a:spLocks/>
          </p:cNvSpPr>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dirty="0"/>
              <a:t>FTA with low-cost country, B</a:t>
            </a:r>
            <a:endParaRPr lang="en-US" kern="0" dirty="0"/>
          </a:p>
        </p:txBody>
      </p:sp>
      <p:sp>
        <p:nvSpPr>
          <p:cNvPr id="67" name="TextBox 66">
            <a:extLst>
              <a:ext uri="{FF2B5EF4-FFF2-40B4-BE49-F238E27FC236}">
                <a16:creationId xmlns:a16="http://schemas.microsoft.com/office/drawing/2014/main" id="{706CE909-A16F-0149-AB73-9F634D1D53CF}"/>
              </a:ext>
            </a:extLst>
          </p:cNvPr>
          <p:cNvSpPr txBox="1"/>
          <p:nvPr/>
        </p:nvSpPr>
        <p:spPr>
          <a:xfrm>
            <a:off x="1524000" y="1219200"/>
            <a:ext cx="2514600" cy="461665"/>
          </a:xfrm>
          <a:prstGeom prst="rect">
            <a:avLst/>
          </a:prstGeom>
          <a:noFill/>
        </p:spPr>
        <p:txBody>
          <a:bodyPr wrap="square" rtlCol="0">
            <a:spAutoFit/>
          </a:bodyPr>
          <a:lstStyle/>
          <a:p>
            <a:pPr algn="ctr"/>
            <a:r>
              <a:rPr lang="en-US" sz="2400" dirty="0"/>
              <a:t>Home Country A</a:t>
            </a:r>
          </a:p>
        </p:txBody>
      </p:sp>
    </p:spTree>
    <p:extLst>
      <p:ext uri="{BB962C8B-B14F-4D97-AF65-F5344CB8AC3E}">
        <p14:creationId xmlns:p14="http://schemas.microsoft.com/office/powerpoint/2010/main" val="699257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5">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7">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7">
                                            <p:txEl>
                                              <p:pRg st="1" end="1"/>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nodeType="clickEffect">
                                  <p:stCondLst>
                                    <p:cond delay="0"/>
                                  </p:stCondLst>
                                  <p:childTnLst>
                                    <p:set>
                                      <p:cBhvr>
                                        <p:cTn id="42" dur="1" fill="hold">
                                          <p:stCondLst>
                                            <p:cond delay="0"/>
                                          </p:stCondLst>
                                        </p:cTn>
                                        <p:tgtEl>
                                          <p:spTgt spid="20"/>
                                        </p:tgtEl>
                                        <p:attrNameLst>
                                          <p:attrName>style.visibility</p:attrName>
                                        </p:attrNameLst>
                                      </p:cBhvr>
                                      <p:to>
                                        <p:strVal val="hidden"/>
                                      </p:to>
                                    </p:set>
                                  </p:childTnLst>
                                </p:cTn>
                              </p:par>
                              <p:par>
                                <p:cTn id="43" presetID="1" presetClass="entr" presetSubtype="0" fill="hold" nodeType="withEffect">
                                  <p:stCondLst>
                                    <p:cond delay="0"/>
                                  </p:stCondLst>
                                  <p:childTnLst>
                                    <p:set>
                                      <p:cBhvr>
                                        <p:cTn id="44" dur="1" fill="hold">
                                          <p:stCondLst>
                                            <p:cond delay="0"/>
                                          </p:stCondLst>
                                        </p:cTn>
                                        <p:tgtEl>
                                          <p:spTgt spid="47">
                                            <p:txEl>
                                              <p:pRg st="2" end="2"/>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4"/>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5"/>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6"/>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22"/>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xit" presetSubtype="0" fill="hold" nodeType="clickEffect">
                                  <p:stCondLst>
                                    <p:cond delay="0"/>
                                  </p:stCondLst>
                                  <p:childTnLst>
                                    <p:set>
                                      <p:cBhvr>
                                        <p:cTn id="56" dur="1" fill="hold">
                                          <p:stCondLst>
                                            <p:cond delay="0"/>
                                          </p:stCondLst>
                                        </p:cTn>
                                        <p:tgtEl>
                                          <p:spTgt spid="22"/>
                                        </p:tgtEl>
                                        <p:attrNameLst>
                                          <p:attrName>style.visibility</p:attrName>
                                        </p:attrNameLst>
                                      </p:cBhvr>
                                      <p:to>
                                        <p:strVal val="hidden"/>
                                      </p:to>
                                    </p:set>
                                  </p:childTnLst>
                                </p:cTn>
                              </p:par>
                              <p:par>
                                <p:cTn id="57" presetID="1" presetClass="entr" presetSubtype="0" fill="hold" nodeType="withEffect">
                                  <p:stCondLst>
                                    <p:cond delay="0"/>
                                  </p:stCondLst>
                                  <p:childTnLst>
                                    <p:set>
                                      <p:cBhvr>
                                        <p:cTn id="58" dur="1" fill="hold">
                                          <p:stCondLst>
                                            <p:cond delay="0"/>
                                          </p:stCondLst>
                                        </p:cTn>
                                        <p:tgtEl>
                                          <p:spTgt spid="47">
                                            <p:txEl>
                                              <p:pRg st="3" end="3"/>
                                            </p:txEl>
                                          </p:spTgt>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3"/>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48"/>
                                        </p:tgtEl>
                                        <p:attrNameLst>
                                          <p:attrName>style.visibility</p:attrName>
                                        </p:attrNameLst>
                                      </p:cBhvr>
                                      <p:to>
                                        <p:strVal val="visible"/>
                                      </p:to>
                                    </p:set>
                                  </p:childTnLst>
                                </p:cTn>
                              </p:par>
                              <p:par>
                                <p:cTn id="65" presetID="1" presetClass="exit" presetSubtype="0" fill="hold" grpId="1" nodeType="withEffect">
                                  <p:stCondLst>
                                    <p:cond delay="0"/>
                                  </p:stCondLst>
                                  <p:childTnLst>
                                    <p:set>
                                      <p:cBhvr>
                                        <p:cTn id="66" dur="1" fill="hold">
                                          <p:stCondLst>
                                            <p:cond delay="0"/>
                                          </p:stCondLst>
                                        </p:cTn>
                                        <p:tgtEl>
                                          <p:spTgt spid="23"/>
                                        </p:tgtEl>
                                        <p:attrNameLst>
                                          <p:attrName>style.visibility</p:attrName>
                                        </p:attrNameLst>
                                      </p:cBhvr>
                                      <p:to>
                                        <p:strVal val="hidden"/>
                                      </p:to>
                                    </p:set>
                                  </p:childTnLst>
                                </p:cTn>
                              </p:par>
                              <p:par>
                                <p:cTn id="67" presetID="1" presetClass="entr" presetSubtype="0" fill="hold" nodeType="withEffect">
                                  <p:stCondLst>
                                    <p:cond delay="0"/>
                                  </p:stCondLst>
                                  <p:childTnLst>
                                    <p:set>
                                      <p:cBhvr>
                                        <p:cTn id="68" dur="1" fill="hold">
                                          <p:stCondLst>
                                            <p:cond delay="0"/>
                                          </p:stCondLst>
                                        </p:cTn>
                                        <p:tgtEl>
                                          <p:spTgt spid="47">
                                            <p:txEl>
                                              <p:pRg st="4" end="4"/>
                                            </p:txEl>
                                          </p:spTgt>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55"/>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54"/>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19"/>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62"/>
                                        </p:tgtEl>
                                        <p:attrNameLst>
                                          <p:attrName>style.visibility</p:attrName>
                                        </p:attrNameLst>
                                      </p:cBhvr>
                                      <p:to>
                                        <p:strVal val="visible"/>
                                      </p:to>
                                    </p:set>
                                  </p:childTnLst>
                                </p:cTn>
                              </p:par>
                              <p:par>
                                <p:cTn id="79" presetID="1" presetClass="exit" presetSubtype="0" fill="hold" nodeType="withEffect">
                                  <p:stCondLst>
                                    <p:cond delay="0"/>
                                  </p:stCondLst>
                                  <p:childTnLst>
                                    <p:set>
                                      <p:cBhvr>
                                        <p:cTn id="80" dur="1" fill="hold">
                                          <p:stCondLst>
                                            <p:cond delay="0"/>
                                          </p:stCondLst>
                                        </p:cTn>
                                        <p:tgtEl>
                                          <p:spTgt spid="62"/>
                                        </p:tgtEl>
                                        <p:attrNameLst>
                                          <p:attrName>style.visibility</p:attrName>
                                        </p:attrNameLst>
                                      </p:cBhvr>
                                      <p:to>
                                        <p:strVal val="hidden"/>
                                      </p:to>
                                    </p:set>
                                  </p:childTnLst>
                                </p:cTn>
                              </p:par>
                              <p:par>
                                <p:cTn id="81" presetID="1" presetClass="entr" presetSubtype="0" fill="hold" grpId="0" nodeType="withEffect">
                                  <p:stCondLst>
                                    <p:cond delay="0"/>
                                  </p:stCondLst>
                                  <p:childTnLst>
                                    <p:set>
                                      <p:cBhvr>
                                        <p:cTn id="82" dur="1" fill="hold">
                                          <p:stCondLst>
                                            <p:cond delay="0"/>
                                          </p:stCondLst>
                                        </p:cTn>
                                        <p:tgtEl>
                                          <p:spTgt spid="66"/>
                                        </p:tgtEl>
                                        <p:attrNameLst>
                                          <p:attrName>style.visibility</p:attrName>
                                        </p:attrNameLst>
                                      </p:cBhvr>
                                      <p:to>
                                        <p:strVal val="visible"/>
                                      </p:to>
                                    </p:set>
                                  </p:childTnLst>
                                </p:cTn>
                              </p:par>
                              <p:par>
                                <p:cTn id="83" presetID="1" presetClass="exit" presetSubtype="0" fill="hold" grpId="1" nodeType="withEffect">
                                  <p:stCondLst>
                                    <p:cond delay="0"/>
                                  </p:stCondLst>
                                  <p:childTnLst>
                                    <p:set>
                                      <p:cBhvr>
                                        <p:cTn id="84" dur="1" fill="hold">
                                          <p:stCondLst>
                                            <p:cond delay="0"/>
                                          </p:stCondLst>
                                        </p:cTn>
                                        <p:tgtEl>
                                          <p:spTgt spid="66"/>
                                        </p:tgtEl>
                                        <p:attrNameLst>
                                          <p:attrName>style.visibility</p:attrName>
                                        </p:attrNameLst>
                                      </p:cBhvr>
                                      <p:to>
                                        <p:strVal val="hidden"/>
                                      </p:to>
                                    </p:set>
                                  </p:childTnLst>
                                </p:cTn>
                              </p:par>
                              <p:par>
                                <p:cTn id="85" presetID="1" presetClass="entr" presetSubtype="0" fill="hold" grpId="2" nodeType="withEffect">
                                  <p:stCondLst>
                                    <p:cond delay="0"/>
                                  </p:stCondLst>
                                  <p:childTnLst>
                                    <p:set>
                                      <p:cBhvr>
                                        <p:cTn id="86" dur="1" fill="hold">
                                          <p:stCondLst>
                                            <p:cond delay="0"/>
                                          </p:stCondLst>
                                        </p:cTn>
                                        <p:tgtEl>
                                          <p:spTgt spid="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3" grpId="1" animBg="1"/>
      <p:bldP spid="66" grpId="0" animBg="1"/>
      <p:bldP spid="66" grpId="1" animBg="1"/>
      <p:bldP spid="66" grpId="2" animBg="1"/>
      <p:bldP spid="54" grpId="0" animBg="1"/>
      <p:bldP spid="55" grpId="0" animBg="1"/>
      <p:bldP spid="38" grpId="0"/>
      <p:bldP spid="44" grpId="0"/>
      <p:bldP spid="45" grpId="0"/>
      <p:bldP spid="46" grpId="0"/>
      <p:bldP spid="19" grpId="0"/>
      <p:bldP spid="49" grpId="0"/>
      <p:bldP spid="5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C0F63101-9B9E-BD4E-BFE9-EE023FBF4C2E}"/>
              </a:ext>
            </a:extLst>
          </p:cNvPr>
          <p:cNvSpPr/>
          <p:nvPr/>
        </p:nvSpPr>
        <p:spPr>
          <a:xfrm>
            <a:off x="0" y="668740"/>
            <a:ext cx="9144000" cy="55546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Right Triangle 60"/>
          <p:cNvSpPr/>
          <p:nvPr/>
        </p:nvSpPr>
        <p:spPr>
          <a:xfrm>
            <a:off x="3438526" y="3352800"/>
            <a:ext cx="490834" cy="984250"/>
          </a:xfrm>
          <a:prstGeom prst="rtTriangle">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Right Triangle 61"/>
          <p:cNvSpPr/>
          <p:nvPr/>
        </p:nvSpPr>
        <p:spPr>
          <a:xfrm flipH="1">
            <a:off x="1879598" y="3352800"/>
            <a:ext cx="546101" cy="984250"/>
          </a:xfrm>
          <a:prstGeom prst="rtTriangle">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13</a:t>
            </a:fld>
            <a:endParaRPr lang="en-US" dirty="0"/>
          </a:p>
        </p:txBody>
      </p:sp>
      <p:cxnSp>
        <p:nvCxnSpPr>
          <p:cNvPr id="7" name="Straight Connector 6"/>
          <p:cNvCxnSpPr/>
          <p:nvPr/>
        </p:nvCxnSpPr>
        <p:spPr>
          <a:xfrm flipV="1">
            <a:off x="1447800" y="5181600"/>
            <a:ext cx="3124200" cy="2"/>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V="1">
            <a:off x="1447800" y="1828800"/>
            <a:ext cx="0" cy="33528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flipV="1">
            <a:off x="2743200" y="1981200"/>
            <a:ext cx="1371600" cy="26670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1066800" y="1676400"/>
            <a:ext cx="685800" cy="369332"/>
          </a:xfrm>
          <a:prstGeom prst="rect">
            <a:avLst/>
          </a:prstGeom>
          <a:noFill/>
        </p:spPr>
        <p:txBody>
          <a:bodyPr wrap="square" rtlCol="0">
            <a:spAutoFit/>
          </a:bodyPr>
          <a:lstStyle/>
          <a:p>
            <a:r>
              <a:rPr lang="en-US" dirty="0"/>
              <a:t>P</a:t>
            </a:r>
          </a:p>
        </p:txBody>
      </p:sp>
      <p:sp>
        <p:nvSpPr>
          <p:cNvPr id="12" name="TextBox 11"/>
          <p:cNvSpPr txBox="1"/>
          <p:nvPr/>
        </p:nvSpPr>
        <p:spPr>
          <a:xfrm>
            <a:off x="3124200" y="1828800"/>
            <a:ext cx="685800" cy="369332"/>
          </a:xfrm>
          <a:prstGeom prst="rect">
            <a:avLst/>
          </a:prstGeom>
          <a:noFill/>
        </p:spPr>
        <p:txBody>
          <a:bodyPr wrap="square" rtlCol="0">
            <a:spAutoFit/>
          </a:bodyPr>
          <a:lstStyle/>
          <a:p>
            <a:r>
              <a:rPr lang="en-US" dirty="0"/>
              <a:t>S</a:t>
            </a:r>
          </a:p>
        </p:txBody>
      </p:sp>
      <p:sp>
        <p:nvSpPr>
          <p:cNvPr id="13" name="TextBox 12"/>
          <p:cNvSpPr txBox="1"/>
          <p:nvPr/>
        </p:nvSpPr>
        <p:spPr>
          <a:xfrm>
            <a:off x="914400" y="2184400"/>
            <a:ext cx="685800" cy="369332"/>
          </a:xfrm>
          <a:prstGeom prst="rect">
            <a:avLst/>
          </a:prstGeom>
          <a:noFill/>
        </p:spPr>
        <p:txBody>
          <a:bodyPr wrap="square" rtlCol="0">
            <a:spAutoFit/>
          </a:bodyPr>
          <a:lstStyle/>
          <a:p>
            <a:r>
              <a:rPr lang="en-US" dirty="0" err="1"/>
              <a:t>P</a:t>
            </a:r>
            <a:r>
              <a:rPr lang="en-US" baseline="-25000" dirty="0" err="1"/>
              <a:t>aut</a:t>
            </a:r>
            <a:endParaRPr lang="en-US" baseline="-25000" dirty="0"/>
          </a:p>
        </p:txBody>
      </p:sp>
      <p:sp>
        <p:nvSpPr>
          <p:cNvPr id="14" name="TextBox 13"/>
          <p:cNvSpPr txBox="1"/>
          <p:nvPr/>
        </p:nvSpPr>
        <p:spPr>
          <a:xfrm>
            <a:off x="1066800" y="4114800"/>
            <a:ext cx="457200" cy="369332"/>
          </a:xfrm>
          <a:prstGeom prst="rect">
            <a:avLst/>
          </a:prstGeom>
          <a:noFill/>
        </p:spPr>
        <p:txBody>
          <a:bodyPr wrap="square" rtlCol="0">
            <a:spAutoFit/>
          </a:bodyPr>
          <a:lstStyle/>
          <a:p>
            <a:r>
              <a:rPr lang="en-US" dirty="0"/>
              <a:t>P</a:t>
            </a:r>
            <a:r>
              <a:rPr lang="en-US" baseline="-25000" dirty="0"/>
              <a:t>B</a:t>
            </a:r>
          </a:p>
        </p:txBody>
      </p:sp>
      <p:sp>
        <p:nvSpPr>
          <p:cNvPr id="16" name="TextBox 15"/>
          <p:cNvSpPr txBox="1"/>
          <p:nvPr/>
        </p:nvSpPr>
        <p:spPr>
          <a:xfrm>
            <a:off x="4114800" y="4495800"/>
            <a:ext cx="381000" cy="369332"/>
          </a:xfrm>
          <a:prstGeom prst="rect">
            <a:avLst/>
          </a:prstGeom>
          <a:noFill/>
        </p:spPr>
        <p:txBody>
          <a:bodyPr wrap="square" rtlCol="0">
            <a:spAutoFit/>
          </a:bodyPr>
          <a:lstStyle/>
          <a:p>
            <a:r>
              <a:rPr lang="en-US" dirty="0"/>
              <a:t>D</a:t>
            </a:r>
          </a:p>
        </p:txBody>
      </p:sp>
      <p:sp>
        <p:nvSpPr>
          <p:cNvPr id="17" name="TextBox 16"/>
          <p:cNvSpPr txBox="1"/>
          <p:nvPr/>
        </p:nvSpPr>
        <p:spPr>
          <a:xfrm>
            <a:off x="4343400" y="5181600"/>
            <a:ext cx="685800" cy="369332"/>
          </a:xfrm>
          <a:prstGeom prst="rect">
            <a:avLst/>
          </a:prstGeom>
          <a:noFill/>
        </p:spPr>
        <p:txBody>
          <a:bodyPr wrap="square" rtlCol="0">
            <a:spAutoFit/>
          </a:bodyPr>
          <a:lstStyle/>
          <a:p>
            <a:r>
              <a:rPr lang="en-US" dirty="0"/>
              <a:t>Q</a:t>
            </a:r>
          </a:p>
        </p:txBody>
      </p:sp>
      <p:cxnSp>
        <p:nvCxnSpPr>
          <p:cNvPr id="21" name="Straight Connector 20"/>
          <p:cNvCxnSpPr/>
          <p:nvPr/>
        </p:nvCxnSpPr>
        <p:spPr>
          <a:xfrm>
            <a:off x="1447800" y="2396067"/>
            <a:ext cx="1524000"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2209800" y="5181600"/>
            <a:ext cx="457200" cy="369332"/>
          </a:xfrm>
          <a:prstGeom prst="rect">
            <a:avLst/>
          </a:prstGeom>
          <a:noFill/>
        </p:spPr>
        <p:txBody>
          <a:bodyPr wrap="square" rtlCol="0">
            <a:spAutoFit/>
          </a:bodyPr>
          <a:lstStyle/>
          <a:p>
            <a:r>
              <a:rPr lang="en-US" dirty="0"/>
              <a:t>S</a:t>
            </a:r>
            <a:r>
              <a:rPr lang="en-US" baseline="-25000" dirty="0"/>
              <a:t>0</a:t>
            </a:r>
          </a:p>
        </p:txBody>
      </p:sp>
      <p:sp>
        <p:nvSpPr>
          <p:cNvPr id="28" name="TextBox 27"/>
          <p:cNvSpPr txBox="1"/>
          <p:nvPr/>
        </p:nvSpPr>
        <p:spPr>
          <a:xfrm>
            <a:off x="3276600" y="5181600"/>
            <a:ext cx="457200" cy="369332"/>
          </a:xfrm>
          <a:prstGeom prst="rect">
            <a:avLst/>
          </a:prstGeom>
          <a:noFill/>
        </p:spPr>
        <p:txBody>
          <a:bodyPr wrap="square" rtlCol="0">
            <a:spAutoFit/>
          </a:bodyPr>
          <a:lstStyle/>
          <a:p>
            <a:r>
              <a:rPr lang="en-US" dirty="0"/>
              <a:t>D</a:t>
            </a:r>
            <a:r>
              <a:rPr lang="en-US" baseline="-25000" dirty="0"/>
              <a:t>0</a:t>
            </a:r>
          </a:p>
        </p:txBody>
      </p:sp>
      <p:sp>
        <p:nvSpPr>
          <p:cNvPr id="30" name="Left Brace 29"/>
          <p:cNvSpPr/>
          <p:nvPr/>
        </p:nvSpPr>
        <p:spPr>
          <a:xfrm rot="16200000">
            <a:off x="2819400" y="4800600"/>
            <a:ext cx="228600" cy="990600"/>
          </a:xfrm>
          <a:prstGeom prst="leftBrace">
            <a:avLst>
              <a:gd name="adj1" fmla="val 44444"/>
              <a:gd name="adj2"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1" name="TextBox 30"/>
          <p:cNvSpPr txBox="1"/>
          <p:nvPr/>
        </p:nvSpPr>
        <p:spPr>
          <a:xfrm>
            <a:off x="2743200" y="5334000"/>
            <a:ext cx="533400" cy="369332"/>
          </a:xfrm>
          <a:prstGeom prst="rect">
            <a:avLst/>
          </a:prstGeom>
          <a:noFill/>
        </p:spPr>
        <p:txBody>
          <a:bodyPr wrap="square" rtlCol="0">
            <a:spAutoFit/>
          </a:bodyPr>
          <a:lstStyle/>
          <a:p>
            <a:r>
              <a:rPr lang="en-US" dirty="0"/>
              <a:t>M</a:t>
            </a:r>
            <a:r>
              <a:rPr lang="en-US" baseline="-25000" dirty="0"/>
              <a:t>0</a:t>
            </a:r>
          </a:p>
        </p:txBody>
      </p:sp>
      <p:cxnSp>
        <p:nvCxnSpPr>
          <p:cNvPr id="50" name="Straight Connector 49"/>
          <p:cNvCxnSpPr/>
          <p:nvPr/>
        </p:nvCxnSpPr>
        <p:spPr>
          <a:xfrm>
            <a:off x="3429000" y="3352800"/>
            <a:ext cx="0" cy="175260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a:off x="2438400" y="3352800"/>
            <a:ext cx="0" cy="182880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63" name="Straight Connector 62"/>
          <p:cNvCxnSpPr/>
          <p:nvPr/>
        </p:nvCxnSpPr>
        <p:spPr>
          <a:xfrm flipV="1">
            <a:off x="1748367" y="1981200"/>
            <a:ext cx="1452033" cy="25781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flipV="1">
            <a:off x="1447800" y="4343400"/>
            <a:ext cx="2971800" cy="2"/>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flipV="1">
            <a:off x="1447800" y="3962400"/>
            <a:ext cx="2971800" cy="2"/>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39" name="TextBox 38"/>
          <p:cNvSpPr txBox="1"/>
          <p:nvPr/>
        </p:nvSpPr>
        <p:spPr>
          <a:xfrm>
            <a:off x="1066800" y="3657600"/>
            <a:ext cx="457200" cy="369332"/>
          </a:xfrm>
          <a:prstGeom prst="rect">
            <a:avLst/>
          </a:prstGeom>
          <a:noFill/>
        </p:spPr>
        <p:txBody>
          <a:bodyPr wrap="square" rtlCol="0">
            <a:spAutoFit/>
          </a:bodyPr>
          <a:lstStyle/>
          <a:p>
            <a:r>
              <a:rPr lang="en-US" dirty="0"/>
              <a:t>P</a:t>
            </a:r>
            <a:r>
              <a:rPr lang="en-US" baseline="-25000" dirty="0"/>
              <a:t>C</a:t>
            </a:r>
          </a:p>
        </p:txBody>
      </p:sp>
      <p:cxnSp>
        <p:nvCxnSpPr>
          <p:cNvPr id="40" name="Straight Connector 39"/>
          <p:cNvCxnSpPr/>
          <p:nvPr/>
        </p:nvCxnSpPr>
        <p:spPr>
          <a:xfrm flipV="1">
            <a:off x="1447800" y="3352800"/>
            <a:ext cx="2971800" cy="2"/>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1" name="TextBox 40"/>
          <p:cNvSpPr txBox="1"/>
          <p:nvPr/>
        </p:nvSpPr>
        <p:spPr>
          <a:xfrm>
            <a:off x="838200" y="3200400"/>
            <a:ext cx="685800" cy="369332"/>
          </a:xfrm>
          <a:prstGeom prst="rect">
            <a:avLst/>
          </a:prstGeom>
          <a:noFill/>
        </p:spPr>
        <p:txBody>
          <a:bodyPr wrap="square" rtlCol="0">
            <a:spAutoFit/>
          </a:bodyPr>
          <a:lstStyle/>
          <a:p>
            <a:r>
              <a:rPr lang="en-US" dirty="0" err="1"/>
              <a:t>P</a:t>
            </a:r>
            <a:r>
              <a:rPr lang="en-US" baseline="-25000" dirty="0" err="1"/>
              <a:t>B</a:t>
            </a:r>
            <a:r>
              <a:rPr lang="en-US" dirty="0" err="1"/>
              <a:t>+t</a:t>
            </a:r>
            <a:endParaRPr lang="en-US" baseline="-25000" dirty="0"/>
          </a:p>
        </p:txBody>
      </p:sp>
      <p:cxnSp>
        <p:nvCxnSpPr>
          <p:cNvPr id="42" name="Straight Connector 41"/>
          <p:cNvCxnSpPr/>
          <p:nvPr/>
        </p:nvCxnSpPr>
        <p:spPr>
          <a:xfrm flipV="1">
            <a:off x="1447800" y="2971800"/>
            <a:ext cx="2971800" cy="2"/>
          </a:xfrm>
          <a:prstGeom prst="line">
            <a:avLst/>
          </a:prstGeom>
          <a:ln>
            <a:solidFill>
              <a:srgbClr val="BFBFBF"/>
            </a:solidFill>
          </a:ln>
          <a:effectLst/>
        </p:spPr>
        <p:style>
          <a:lnRef idx="2">
            <a:schemeClr val="accent1"/>
          </a:lnRef>
          <a:fillRef idx="0">
            <a:schemeClr val="accent1"/>
          </a:fillRef>
          <a:effectRef idx="1">
            <a:schemeClr val="accent1"/>
          </a:effectRef>
          <a:fontRef idx="minor">
            <a:schemeClr val="tx1"/>
          </a:fontRef>
        </p:style>
      </p:cxnSp>
      <p:sp>
        <p:nvSpPr>
          <p:cNvPr id="43" name="TextBox 42"/>
          <p:cNvSpPr txBox="1"/>
          <p:nvPr/>
        </p:nvSpPr>
        <p:spPr>
          <a:xfrm>
            <a:off x="838200" y="2819400"/>
            <a:ext cx="685800" cy="369332"/>
          </a:xfrm>
          <a:prstGeom prst="rect">
            <a:avLst/>
          </a:prstGeom>
          <a:noFill/>
        </p:spPr>
        <p:txBody>
          <a:bodyPr wrap="square" rtlCol="0">
            <a:spAutoFit/>
          </a:bodyPr>
          <a:lstStyle/>
          <a:p>
            <a:r>
              <a:rPr lang="en-US" dirty="0" err="1"/>
              <a:t>P</a:t>
            </a:r>
            <a:r>
              <a:rPr lang="en-US" baseline="-25000" dirty="0" err="1"/>
              <a:t>C</a:t>
            </a:r>
            <a:r>
              <a:rPr lang="en-US" dirty="0" err="1"/>
              <a:t>+t</a:t>
            </a:r>
            <a:endParaRPr lang="en-US" baseline="-25000" dirty="0"/>
          </a:p>
        </p:txBody>
      </p:sp>
      <p:cxnSp>
        <p:nvCxnSpPr>
          <p:cNvPr id="29" name="Straight Connector 28"/>
          <p:cNvCxnSpPr/>
          <p:nvPr/>
        </p:nvCxnSpPr>
        <p:spPr>
          <a:xfrm>
            <a:off x="1905000" y="4343400"/>
            <a:ext cx="0" cy="838200"/>
          </a:xfrm>
          <a:prstGeom prst="line">
            <a:avLst/>
          </a:prstGeom>
          <a:ln>
            <a:solidFill>
              <a:srgbClr val="008000"/>
            </a:solidFill>
            <a:prstDash val="dash"/>
          </a:ln>
          <a:effectLst/>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p:nvPr/>
        </p:nvCxnSpPr>
        <p:spPr>
          <a:xfrm flipH="1">
            <a:off x="1905000" y="4876800"/>
            <a:ext cx="533400" cy="0"/>
          </a:xfrm>
          <a:prstGeom prst="straightConnector1">
            <a:avLst/>
          </a:prstGeom>
          <a:ln w="25400">
            <a:solidFill>
              <a:srgbClr val="008000"/>
            </a:solidFill>
            <a:tailEnd type="arrow" w="lg" len="lg"/>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a:off x="3962400" y="4343400"/>
            <a:ext cx="0" cy="838200"/>
          </a:xfrm>
          <a:prstGeom prst="line">
            <a:avLst/>
          </a:prstGeom>
          <a:ln>
            <a:solidFill>
              <a:srgbClr val="008000"/>
            </a:solidFill>
            <a:prstDash val="dash"/>
          </a:ln>
          <a:effectLst/>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p:nvPr/>
        </p:nvCxnSpPr>
        <p:spPr>
          <a:xfrm>
            <a:off x="3429000" y="4876800"/>
            <a:ext cx="533400" cy="0"/>
          </a:xfrm>
          <a:prstGeom prst="straightConnector1">
            <a:avLst/>
          </a:prstGeom>
          <a:ln w="25400">
            <a:solidFill>
              <a:srgbClr val="008000"/>
            </a:solidFill>
            <a:tailEnd type="arrow" w="lg" len="lg"/>
          </a:ln>
          <a:effectLst/>
        </p:spPr>
        <p:style>
          <a:lnRef idx="2">
            <a:schemeClr val="accent1"/>
          </a:lnRef>
          <a:fillRef idx="0">
            <a:schemeClr val="accent1"/>
          </a:fillRef>
          <a:effectRef idx="1">
            <a:schemeClr val="accent1"/>
          </a:effectRef>
          <a:fontRef idx="minor">
            <a:schemeClr val="tx1"/>
          </a:fontRef>
        </p:style>
      </p:cxnSp>
      <p:sp>
        <p:nvSpPr>
          <p:cNvPr id="38" name="TextBox 37"/>
          <p:cNvSpPr txBox="1"/>
          <p:nvPr/>
        </p:nvSpPr>
        <p:spPr>
          <a:xfrm>
            <a:off x="1447800" y="3733800"/>
            <a:ext cx="685800" cy="369332"/>
          </a:xfrm>
          <a:prstGeom prst="rect">
            <a:avLst/>
          </a:prstGeom>
          <a:noFill/>
        </p:spPr>
        <p:txBody>
          <a:bodyPr wrap="square" rtlCol="0">
            <a:spAutoFit/>
          </a:bodyPr>
          <a:lstStyle/>
          <a:p>
            <a:pPr algn="ctr"/>
            <a:r>
              <a:rPr lang="en-US" i="1" dirty="0"/>
              <a:t>a</a:t>
            </a:r>
          </a:p>
        </p:txBody>
      </p:sp>
      <p:sp>
        <p:nvSpPr>
          <p:cNvPr id="44" name="TextBox 43"/>
          <p:cNvSpPr txBox="1"/>
          <p:nvPr/>
        </p:nvSpPr>
        <p:spPr>
          <a:xfrm>
            <a:off x="1905000" y="3733800"/>
            <a:ext cx="685800" cy="369332"/>
          </a:xfrm>
          <a:prstGeom prst="rect">
            <a:avLst/>
          </a:prstGeom>
          <a:noFill/>
        </p:spPr>
        <p:txBody>
          <a:bodyPr wrap="square" rtlCol="0">
            <a:spAutoFit/>
          </a:bodyPr>
          <a:lstStyle/>
          <a:p>
            <a:pPr algn="ctr"/>
            <a:r>
              <a:rPr lang="en-US" i="1" dirty="0"/>
              <a:t>b</a:t>
            </a:r>
          </a:p>
        </p:txBody>
      </p:sp>
      <p:sp>
        <p:nvSpPr>
          <p:cNvPr id="45" name="TextBox 44"/>
          <p:cNvSpPr txBox="1"/>
          <p:nvPr/>
        </p:nvSpPr>
        <p:spPr>
          <a:xfrm>
            <a:off x="2590800" y="3733800"/>
            <a:ext cx="685800" cy="369332"/>
          </a:xfrm>
          <a:prstGeom prst="rect">
            <a:avLst/>
          </a:prstGeom>
          <a:noFill/>
        </p:spPr>
        <p:txBody>
          <a:bodyPr wrap="square" rtlCol="0">
            <a:spAutoFit/>
          </a:bodyPr>
          <a:lstStyle/>
          <a:p>
            <a:pPr algn="ctr"/>
            <a:r>
              <a:rPr lang="en-US" i="1" dirty="0"/>
              <a:t>c</a:t>
            </a:r>
          </a:p>
        </p:txBody>
      </p:sp>
      <p:sp>
        <p:nvSpPr>
          <p:cNvPr id="46" name="TextBox 45"/>
          <p:cNvSpPr txBox="1"/>
          <p:nvPr/>
        </p:nvSpPr>
        <p:spPr>
          <a:xfrm>
            <a:off x="3200400" y="3733800"/>
            <a:ext cx="685800" cy="369332"/>
          </a:xfrm>
          <a:prstGeom prst="rect">
            <a:avLst/>
          </a:prstGeom>
          <a:noFill/>
        </p:spPr>
        <p:txBody>
          <a:bodyPr wrap="square" rtlCol="0">
            <a:spAutoFit/>
          </a:bodyPr>
          <a:lstStyle/>
          <a:p>
            <a:pPr algn="ctr"/>
            <a:r>
              <a:rPr lang="en-US" i="1" dirty="0"/>
              <a:t>d</a:t>
            </a:r>
          </a:p>
        </p:txBody>
      </p:sp>
      <p:sp>
        <p:nvSpPr>
          <p:cNvPr id="49" name="TextBox 48"/>
          <p:cNvSpPr txBox="1"/>
          <p:nvPr/>
        </p:nvSpPr>
        <p:spPr>
          <a:xfrm>
            <a:off x="3733800" y="5181600"/>
            <a:ext cx="457200" cy="369332"/>
          </a:xfrm>
          <a:prstGeom prst="rect">
            <a:avLst/>
          </a:prstGeom>
          <a:noFill/>
        </p:spPr>
        <p:txBody>
          <a:bodyPr wrap="square" rtlCol="0">
            <a:spAutoFit/>
          </a:bodyPr>
          <a:lstStyle/>
          <a:p>
            <a:r>
              <a:rPr lang="en-US" dirty="0">
                <a:solidFill>
                  <a:srgbClr val="008000"/>
                </a:solidFill>
              </a:rPr>
              <a:t>D</a:t>
            </a:r>
            <a:r>
              <a:rPr lang="en-US" baseline="-25000" dirty="0">
                <a:solidFill>
                  <a:srgbClr val="008000"/>
                </a:solidFill>
              </a:rPr>
              <a:t>1</a:t>
            </a:r>
          </a:p>
        </p:txBody>
      </p:sp>
      <p:sp>
        <p:nvSpPr>
          <p:cNvPr id="51" name="TextBox 50"/>
          <p:cNvSpPr txBox="1"/>
          <p:nvPr/>
        </p:nvSpPr>
        <p:spPr>
          <a:xfrm>
            <a:off x="1676400" y="5181600"/>
            <a:ext cx="457200" cy="369332"/>
          </a:xfrm>
          <a:prstGeom prst="rect">
            <a:avLst/>
          </a:prstGeom>
          <a:noFill/>
        </p:spPr>
        <p:txBody>
          <a:bodyPr wrap="square" rtlCol="0">
            <a:spAutoFit/>
          </a:bodyPr>
          <a:lstStyle/>
          <a:p>
            <a:r>
              <a:rPr lang="en-US" dirty="0">
                <a:solidFill>
                  <a:srgbClr val="008000"/>
                </a:solidFill>
              </a:rPr>
              <a:t>D</a:t>
            </a:r>
            <a:r>
              <a:rPr lang="en-US" baseline="-25000" dirty="0">
                <a:solidFill>
                  <a:srgbClr val="008000"/>
                </a:solidFill>
              </a:rPr>
              <a:t>1</a:t>
            </a:r>
          </a:p>
        </p:txBody>
      </p:sp>
      <p:sp>
        <p:nvSpPr>
          <p:cNvPr id="53" name="Left Brace 52"/>
          <p:cNvSpPr/>
          <p:nvPr/>
        </p:nvSpPr>
        <p:spPr>
          <a:xfrm rot="16200000">
            <a:off x="2057400" y="5410200"/>
            <a:ext cx="228600" cy="533400"/>
          </a:xfrm>
          <a:prstGeom prst="leftBrace">
            <a:avLst>
              <a:gd name="adj1" fmla="val 44444"/>
              <a:gd name="adj2" fmla="val 50000"/>
            </a:avLst>
          </a:prstGeom>
          <a:ln>
            <a:solidFill>
              <a:srgbClr val="008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4" name="Left Brace 53"/>
          <p:cNvSpPr/>
          <p:nvPr/>
        </p:nvSpPr>
        <p:spPr>
          <a:xfrm rot="16200000">
            <a:off x="3581400" y="5410200"/>
            <a:ext cx="228600" cy="533400"/>
          </a:xfrm>
          <a:prstGeom prst="leftBrace">
            <a:avLst>
              <a:gd name="adj1" fmla="val 44444"/>
              <a:gd name="adj2" fmla="val 50000"/>
            </a:avLst>
          </a:prstGeom>
          <a:ln>
            <a:solidFill>
              <a:srgbClr val="008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3" name="Freeform 22"/>
          <p:cNvSpPr/>
          <p:nvPr/>
        </p:nvSpPr>
        <p:spPr>
          <a:xfrm>
            <a:off x="2174876" y="5867400"/>
            <a:ext cx="3159124" cy="228601"/>
          </a:xfrm>
          <a:custGeom>
            <a:avLst/>
            <a:gdLst>
              <a:gd name="connsiteX0" fmla="*/ 116621 w 3257754"/>
              <a:gd name="connsiteY0" fmla="*/ 0 h 193922"/>
              <a:gd name="connsiteX1" fmla="*/ 379088 w 3257754"/>
              <a:gd name="connsiteY1" fmla="*/ 186266 h 193922"/>
              <a:gd name="connsiteX2" fmla="*/ 3257754 w 3257754"/>
              <a:gd name="connsiteY2" fmla="*/ 160866 h 193922"/>
              <a:gd name="connsiteX3" fmla="*/ 3257754 w 3257754"/>
              <a:gd name="connsiteY3" fmla="*/ 160866 h 193922"/>
              <a:gd name="connsiteX0" fmla="*/ 64030 w 3205163"/>
              <a:gd name="connsiteY0" fmla="*/ 0 h 193922"/>
              <a:gd name="connsiteX1" fmla="*/ 326497 w 3205163"/>
              <a:gd name="connsiteY1" fmla="*/ 186266 h 193922"/>
              <a:gd name="connsiteX2" fmla="*/ 3205163 w 3205163"/>
              <a:gd name="connsiteY2" fmla="*/ 160866 h 193922"/>
              <a:gd name="connsiteX3" fmla="*/ 3205163 w 3205163"/>
              <a:gd name="connsiteY3" fmla="*/ 160866 h 193922"/>
              <a:gd name="connsiteX0" fmla="*/ 0 w 3141133"/>
              <a:gd name="connsiteY0" fmla="*/ 0 h 194366"/>
              <a:gd name="connsiteX1" fmla="*/ 824442 w 3141133"/>
              <a:gd name="connsiteY1" fmla="*/ 186266 h 194366"/>
              <a:gd name="connsiteX2" fmla="*/ 3141133 w 3141133"/>
              <a:gd name="connsiteY2" fmla="*/ 160866 h 194366"/>
              <a:gd name="connsiteX3" fmla="*/ 3141133 w 3141133"/>
              <a:gd name="connsiteY3" fmla="*/ 160866 h 194366"/>
              <a:gd name="connsiteX0" fmla="*/ 87640 w 3228773"/>
              <a:gd name="connsiteY0" fmla="*/ 0 h 185943"/>
              <a:gd name="connsiteX1" fmla="*/ 305657 w 3228773"/>
              <a:gd name="connsiteY1" fmla="*/ 176741 h 185943"/>
              <a:gd name="connsiteX2" fmla="*/ 3228773 w 3228773"/>
              <a:gd name="connsiteY2" fmla="*/ 160866 h 185943"/>
              <a:gd name="connsiteX3" fmla="*/ 3228773 w 3228773"/>
              <a:gd name="connsiteY3" fmla="*/ 160866 h 185943"/>
              <a:gd name="connsiteX0" fmla="*/ 87640 w 3228773"/>
              <a:gd name="connsiteY0" fmla="*/ 0 h 185943"/>
              <a:gd name="connsiteX1" fmla="*/ 305657 w 3228773"/>
              <a:gd name="connsiteY1" fmla="*/ 176741 h 185943"/>
              <a:gd name="connsiteX2" fmla="*/ 3228773 w 3228773"/>
              <a:gd name="connsiteY2" fmla="*/ 160866 h 185943"/>
              <a:gd name="connsiteX3" fmla="*/ 3228773 w 3228773"/>
              <a:gd name="connsiteY3" fmla="*/ 160866 h 185943"/>
              <a:gd name="connsiteX0" fmla="*/ 0 w 3141133"/>
              <a:gd name="connsiteY0" fmla="*/ 0 h 189224"/>
              <a:gd name="connsiteX1" fmla="*/ 218017 w 3141133"/>
              <a:gd name="connsiteY1" fmla="*/ 176741 h 189224"/>
              <a:gd name="connsiteX2" fmla="*/ 3141133 w 3141133"/>
              <a:gd name="connsiteY2" fmla="*/ 160866 h 189224"/>
              <a:gd name="connsiteX3" fmla="*/ 3141133 w 3141133"/>
              <a:gd name="connsiteY3" fmla="*/ 160866 h 189224"/>
              <a:gd name="connsiteX0" fmla="*/ 0 w 3141133"/>
              <a:gd name="connsiteY0" fmla="*/ 0 h 185943"/>
              <a:gd name="connsiteX1" fmla="*/ 218017 w 3141133"/>
              <a:gd name="connsiteY1" fmla="*/ 176741 h 185943"/>
              <a:gd name="connsiteX2" fmla="*/ 3141133 w 3141133"/>
              <a:gd name="connsiteY2" fmla="*/ 160866 h 185943"/>
              <a:gd name="connsiteX3" fmla="*/ 3141133 w 3141133"/>
              <a:gd name="connsiteY3" fmla="*/ 160866 h 185943"/>
              <a:gd name="connsiteX0" fmla="*/ 0 w 3141133"/>
              <a:gd name="connsiteY0" fmla="*/ 0 h 185032"/>
              <a:gd name="connsiteX1" fmla="*/ 218017 w 3141133"/>
              <a:gd name="connsiteY1" fmla="*/ 176741 h 185032"/>
              <a:gd name="connsiteX2" fmla="*/ 3141133 w 3141133"/>
              <a:gd name="connsiteY2" fmla="*/ 160866 h 185032"/>
              <a:gd name="connsiteX3" fmla="*/ 3141133 w 3141133"/>
              <a:gd name="connsiteY3" fmla="*/ 160866 h 185032"/>
              <a:gd name="connsiteX0" fmla="*/ 0 w 3141133"/>
              <a:gd name="connsiteY0" fmla="*/ 0 h 176741"/>
              <a:gd name="connsiteX1" fmla="*/ 218017 w 3141133"/>
              <a:gd name="connsiteY1" fmla="*/ 176741 h 176741"/>
              <a:gd name="connsiteX2" fmla="*/ 3141133 w 3141133"/>
              <a:gd name="connsiteY2" fmla="*/ 160866 h 176741"/>
              <a:gd name="connsiteX3" fmla="*/ 3141133 w 3141133"/>
              <a:gd name="connsiteY3" fmla="*/ 160866 h 176741"/>
              <a:gd name="connsiteX0" fmla="*/ 0 w 3141133"/>
              <a:gd name="connsiteY0" fmla="*/ 0 h 176741"/>
              <a:gd name="connsiteX1" fmla="*/ 141817 w 3141133"/>
              <a:gd name="connsiteY1" fmla="*/ 176741 h 176741"/>
              <a:gd name="connsiteX2" fmla="*/ 3141133 w 3141133"/>
              <a:gd name="connsiteY2" fmla="*/ 160866 h 176741"/>
              <a:gd name="connsiteX3" fmla="*/ 3141133 w 3141133"/>
              <a:gd name="connsiteY3" fmla="*/ 160866 h 176741"/>
              <a:gd name="connsiteX0" fmla="*/ 0 w 3141133"/>
              <a:gd name="connsiteY0" fmla="*/ 0 h 176741"/>
              <a:gd name="connsiteX1" fmla="*/ 141817 w 3141133"/>
              <a:gd name="connsiteY1" fmla="*/ 176741 h 176741"/>
              <a:gd name="connsiteX2" fmla="*/ 3141133 w 3141133"/>
              <a:gd name="connsiteY2" fmla="*/ 160866 h 176741"/>
              <a:gd name="connsiteX3" fmla="*/ 3141133 w 3141133"/>
              <a:gd name="connsiteY3" fmla="*/ 160866 h 176741"/>
              <a:gd name="connsiteX0" fmla="*/ 0 w 3141133"/>
              <a:gd name="connsiteY0" fmla="*/ 0 h 309295"/>
              <a:gd name="connsiteX1" fmla="*/ 245752 w 3141133"/>
              <a:gd name="connsiteY1" fmla="*/ 309295 h 309295"/>
              <a:gd name="connsiteX2" fmla="*/ 3141133 w 3141133"/>
              <a:gd name="connsiteY2" fmla="*/ 160866 h 309295"/>
              <a:gd name="connsiteX3" fmla="*/ 3141133 w 3141133"/>
              <a:gd name="connsiteY3" fmla="*/ 160866 h 309295"/>
              <a:gd name="connsiteX0" fmla="*/ 0 w 3141133"/>
              <a:gd name="connsiteY0" fmla="*/ 0 h 309295"/>
              <a:gd name="connsiteX1" fmla="*/ 245752 w 3141133"/>
              <a:gd name="connsiteY1" fmla="*/ 309295 h 309295"/>
              <a:gd name="connsiteX2" fmla="*/ 3141133 w 3141133"/>
              <a:gd name="connsiteY2" fmla="*/ 160866 h 309295"/>
              <a:gd name="connsiteX3" fmla="*/ 3141133 w 3141133"/>
              <a:gd name="connsiteY3" fmla="*/ 160866 h 309295"/>
              <a:gd name="connsiteX0" fmla="*/ 0 w 3100189"/>
              <a:gd name="connsiteY0" fmla="*/ 0 h 328231"/>
              <a:gd name="connsiteX1" fmla="*/ 204808 w 3100189"/>
              <a:gd name="connsiteY1" fmla="*/ 328231 h 328231"/>
              <a:gd name="connsiteX2" fmla="*/ 3100189 w 3100189"/>
              <a:gd name="connsiteY2" fmla="*/ 179802 h 328231"/>
              <a:gd name="connsiteX3" fmla="*/ 3100189 w 3100189"/>
              <a:gd name="connsiteY3" fmla="*/ 179802 h 328231"/>
              <a:gd name="connsiteX0" fmla="*/ 0 w 3100189"/>
              <a:gd name="connsiteY0" fmla="*/ 0 h 328231"/>
              <a:gd name="connsiteX1" fmla="*/ 204808 w 3100189"/>
              <a:gd name="connsiteY1" fmla="*/ 328231 h 328231"/>
              <a:gd name="connsiteX2" fmla="*/ 3100189 w 3100189"/>
              <a:gd name="connsiteY2" fmla="*/ 179802 h 328231"/>
              <a:gd name="connsiteX3" fmla="*/ 3100189 w 3100189"/>
              <a:gd name="connsiteY3" fmla="*/ 179802 h 328231"/>
              <a:gd name="connsiteX0" fmla="*/ 0 w 3313846"/>
              <a:gd name="connsiteY0" fmla="*/ 0 h 328231"/>
              <a:gd name="connsiteX1" fmla="*/ 204808 w 3313846"/>
              <a:gd name="connsiteY1" fmla="*/ 328231 h 328231"/>
              <a:gd name="connsiteX2" fmla="*/ 3100189 w 3313846"/>
              <a:gd name="connsiteY2" fmla="*/ 179802 h 328231"/>
              <a:gd name="connsiteX3" fmla="*/ 3097039 w 3313846"/>
              <a:gd name="connsiteY3" fmla="*/ 184536 h 328231"/>
              <a:gd name="connsiteX0" fmla="*/ 0 w 3315949"/>
              <a:gd name="connsiteY0" fmla="*/ 0 h 331292"/>
              <a:gd name="connsiteX1" fmla="*/ 204808 w 3315949"/>
              <a:gd name="connsiteY1" fmla="*/ 328231 h 331292"/>
              <a:gd name="connsiteX2" fmla="*/ 3100189 w 3315949"/>
              <a:gd name="connsiteY2" fmla="*/ 179802 h 331292"/>
              <a:gd name="connsiteX3" fmla="*/ 3103338 w 3315949"/>
              <a:gd name="connsiteY3" fmla="*/ 331292 h 331292"/>
              <a:gd name="connsiteX0" fmla="*/ 0 w 3103338"/>
              <a:gd name="connsiteY0" fmla="*/ 0 h 353441"/>
              <a:gd name="connsiteX1" fmla="*/ 204808 w 3103338"/>
              <a:gd name="connsiteY1" fmla="*/ 328231 h 353441"/>
              <a:gd name="connsiteX2" fmla="*/ 3103338 w 3103338"/>
              <a:gd name="connsiteY2" fmla="*/ 331292 h 353441"/>
              <a:gd name="connsiteX0" fmla="*/ 0 w 3103338"/>
              <a:gd name="connsiteY0" fmla="*/ 0 h 334576"/>
              <a:gd name="connsiteX1" fmla="*/ 204808 w 3103338"/>
              <a:gd name="connsiteY1" fmla="*/ 328231 h 334576"/>
              <a:gd name="connsiteX2" fmla="*/ 3103338 w 3103338"/>
              <a:gd name="connsiteY2" fmla="*/ 331292 h 334576"/>
              <a:gd name="connsiteX0" fmla="*/ 0 w 3103338"/>
              <a:gd name="connsiteY0" fmla="*/ 0 h 334576"/>
              <a:gd name="connsiteX1" fmla="*/ 204808 w 3103338"/>
              <a:gd name="connsiteY1" fmla="*/ 328231 h 334576"/>
              <a:gd name="connsiteX2" fmla="*/ 3103338 w 3103338"/>
              <a:gd name="connsiteY2" fmla="*/ 331292 h 334576"/>
              <a:gd name="connsiteX0" fmla="*/ 0 w 3103338"/>
              <a:gd name="connsiteY0" fmla="*/ 0 h 334576"/>
              <a:gd name="connsiteX1" fmla="*/ 204808 w 3103338"/>
              <a:gd name="connsiteY1" fmla="*/ 328231 h 334576"/>
              <a:gd name="connsiteX2" fmla="*/ 3103338 w 3103338"/>
              <a:gd name="connsiteY2" fmla="*/ 331292 h 334576"/>
            </a:gdLst>
            <a:ahLst/>
            <a:cxnLst>
              <a:cxn ang="0">
                <a:pos x="connsiteX0" y="connsiteY0"/>
              </a:cxn>
              <a:cxn ang="0">
                <a:pos x="connsiteX1" y="connsiteY1"/>
              </a:cxn>
              <a:cxn ang="0">
                <a:pos x="connsiteX2" y="connsiteY2"/>
              </a:cxn>
            </a:cxnLst>
            <a:rect l="l" t="t" r="r" b="b"/>
            <a:pathLst>
              <a:path w="3103338" h="334576">
                <a:moveTo>
                  <a:pt x="0" y="0"/>
                </a:moveTo>
                <a:cubicBezTo>
                  <a:pt x="2822" y="331656"/>
                  <a:pt x="91014" y="320300"/>
                  <a:pt x="204808" y="328231"/>
                </a:cubicBezTo>
                <a:cubicBezTo>
                  <a:pt x="712583" y="340840"/>
                  <a:pt x="398741" y="330655"/>
                  <a:pt x="3103338" y="331292"/>
                </a:cubicBezTo>
              </a:path>
            </a:pathLst>
          </a:custGeom>
          <a:ln>
            <a:solidFill>
              <a:srgbClr val="008000"/>
            </a:solidFill>
            <a:headEnd type="arrow"/>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6" name="Freeform 55"/>
          <p:cNvSpPr/>
          <p:nvPr/>
        </p:nvSpPr>
        <p:spPr>
          <a:xfrm>
            <a:off x="3699934" y="5867399"/>
            <a:ext cx="1557868" cy="226356"/>
          </a:xfrm>
          <a:custGeom>
            <a:avLst/>
            <a:gdLst>
              <a:gd name="connsiteX0" fmla="*/ 116621 w 3257754"/>
              <a:gd name="connsiteY0" fmla="*/ 0 h 193922"/>
              <a:gd name="connsiteX1" fmla="*/ 379088 w 3257754"/>
              <a:gd name="connsiteY1" fmla="*/ 186266 h 193922"/>
              <a:gd name="connsiteX2" fmla="*/ 3257754 w 3257754"/>
              <a:gd name="connsiteY2" fmla="*/ 160866 h 193922"/>
              <a:gd name="connsiteX3" fmla="*/ 3257754 w 3257754"/>
              <a:gd name="connsiteY3" fmla="*/ 160866 h 193922"/>
              <a:gd name="connsiteX0" fmla="*/ 64030 w 3205163"/>
              <a:gd name="connsiteY0" fmla="*/ 0 h 193922"/>
              <a:gd name="connsiteX1" fmla="*/ 326497 w 3205163"/>
              <a:gd name="connsiteY1" fmla="*/ 186266 h 193922"/>
              <a:gd name="connsiteX2" fmla="*/ 3205163 w 3205163"/>
              <a:gd name="connsiteY2" fmla="*/ 160866 h 193922"/>
              <a:gd name="connsiteX3" fmla="*/ 3205163 w 3205163"/>
              <a:gd name="connsiteY3" fmla="*/ 160866 h 193922"/>
              <a:gd name="connsiteX0" fmla="*/ 0 w 3141133"/>
              <a:gd name="connsiteY0" fmla="*/ 0 h 194366"/>
              <a:gd name="connsiteX1" fmla="*/ 824442 w 3141133"/>
              <a:gd name="connsiteY1" fmla="*/ 186266 h 194366"/>
              <a:gd name="connsiteX2" fmla="*/ 3141133 w 3141133"/>
              <a:gd name="connsiteY2" fmla="*/ 160866 h 194366"/>
              <a:gd name="connsiteX3" fmla="*/ 3141133 w 3141133"/>
              <a:gd name="connsiteY3" fmla="*/ 160866 h 194366"/>
              <a:gd name="connsiteX0" fmla="*/ 87640 w 3228773"/>
              <a:gd name="connsiteY0" fmla="*/ 0 h 185943"/>
              <a:gd name="connsiteX1" fmla="*/ 305657 w 3228773"/>
              <a:gd name="connsiteY1" fmla="*/ 176741 h 185943"/>
              <a:gd name="connsiteX2" fmla="*/ 3228773 w 3228773"/>
              <a:gd name="connsiteY2" fmla="*/ 160866 h 185943"/>
              <a:gd name="connsiteX3" fmla="*/ 3228773 w 3228773"/>
              <a:gd name="connsiteY3" fmla="*/ 160866 h 185943"/>
              <a:gd name="connsiteX0" fmla="*/ 87640 w 3228773"/>
              <a:gd name="connsiteY0" fmla="*/ 0 h 185943"/>
              <a:gd name="connsiteX1" fmla="*/ 305657 w 3228773"/>
              <a:gd name="connsiteY1" fmla="*/ 176741 h 185943"/>
              <a:gd name="connsiteX2" fmla="*/ 3228773 w 3228773"/>
              <a:gd name="connsiteY2" fmla="*/ 160866 h 185943"/>
              <a:gd name="connsiteX3" fmla="*/ 3228773 w 3228773"/>
              <a:gd name="connsiteY3" fmla="*/ 160866 h 185943"/>
              <a:gd name="connsiteX0" fmla="*/ 0 w 3141133"/>
              <a:gd name="connsiteY0" fmla="*/ 0 h 189224"/>
              <a:gd name="connsiteX1" fmla="*/ 218017 w 3141133"/>
              <a:gd name="connsiteY1" fmla="*/ 176741 h 189224"/>
              <a:gd name="connsiteX2" fmla="*/ 3141133 w 3141133"/>
              <a:gd name="connsiteY2" fmla="*/ 160866 h 189224"/>
              <a:gd name="connsiteX3" fmla="*/ 3141133 w 3141133"/>
              <a:gd name="connsiteY3" fmla="*/ 160866 h 189224"/>
              <a:gd name="connsiteX0" fmla="*/ 0 w 3141133"/>
              <a:gd name="connsiteY0" fmla="*/ 0 h 185943"/>
              <a:gd name="connsiteX1" fmla="*/ 218017 w 3141133"/>
              <a:gd name="connsiteY1" fmla="*/ 176741 h 185943"/>
              <a:gd name="connsiteX2" fmla="*/ 3141133 w 3141133"/>
              <a:gd name="connsiteY2" fmla="*/ 160866 h 185943"/>
              <a:gd name="connsiteX3" fmla="*/ 3141133 w 3141133"/>
              <a:gd name="connsiteY3" fmla="*/ 160866 h 185943"/>
              <a:gd name="connsiteX0" fmla="*/ 0 w 3141133"/>
              <a:gd name="connsiteY0" fmla="*/ 0 h 185032"/>
              <a:gd name="connsiteX1" fmla="*/ 218017 w 3141133"/>
              <a:gd name="connsiteY1" fmla="*/ 176741 h 185032"/>
              <a:gd name="connsiteX2" fmla="*/ 3141133 w 3141133"/>
              <a:gd name="connsiteY2" fmla="*/ 160866 h 185032"/>
              <a:gd name="connsiteX3" fmla="*/ 3141133 w 3141133"/>
              <a:gd name="connsiteY3" fmla="*/ 160866 h 185032"/>
              <a:gd name="connsiteX0" fmla="*/ 0 w 3141133"/>
              <a:gd name="connsiteY0" fmla="*/ 0 h 176741"/>
              <a:gd name="connsiteX1" fmla="*/ 218017 w 3141133"/>
              <a:gd name="connsiteY1" fmla="*/ 176741 h 176741"/>
              <a:gd name="connsiteX2" fmla="*/ 3141133 w 3141133"/>
              <a:gd name="connsiteY2" fmla="*/ 160866 h 176741"/>
              <a:gd name="connsiteX3" fmla="*/ 3141133 w 3141133"/>
              <a:gd name="connsiteY3" fmla="*/ 160866 h 176741"/>
              <a:gd name="connsiteX0" fmla="*/ 0 w 3141133"/>
              <a:gd name="connsiteY0" fmla="*/ 0 h 176741"/>
              <a:gd name="connsiteX1" fmla="*/ 141817 w 3141133"/>
              <a:gd name="connsiteY1" fmla="*/ 176741 h 176741"/>
              <a:gd name="connsiteX2" fmla="*/ 3141133 w 3141133"/>
              <a:gd name="connsiteY2" fmla="*/ 160866 h 176741"/>
              <a:gd name="connsiteX3" fmla="*/ 3141133 w 3141133"/>
              <a:gd name="connsiteY3" fmla="*/ 160866 h 176741"/>
              <a:gd name="connsiteX0" fmla="*/ 0 w 3141133"/>
              <a:gd name="connsiteY0" fmla="*/ 0 h 176741"/>
              <a:gd name="connsiteX1" fmla="*/ 141817 w 3141133"/>
              <a:gd name="connsiteY1" fmla="*/ 176741 h 176741"/>
              <a:gd name="connsiteX2" fmla="*/ 3141133 w 3141133"/>
              <a:gd name="connsiteY2" fmla="*/ 160866 h 176741"/>
              <a:gd name="connsiteX3" fmla="*/ 3141133 w 3141133"/>
              <a:gd name="connsiteY3" fmla="*/ 160866 h 176741"/>
              <a:gd name="connsiteX0" fmla="*/ 0 w 3141133"/>
              <a:gd name="connsiteY0" fmla="*/ 0 h 309295"/>
              <a:gd name="connsiteX1" fmla="*/ 245752 w 3141133"/>
              <a:gd name="connsiteY1" fmla="*/ 309295 h 309295"/>
              <a:gd name="connsiteX2" fmla="*/ 3141133 w 3141133"/>
              <a:gd name="connsiteY2" fmla="*/ 160866 h 309295"/>
              <a:gd name="connsiteX3" fmla="*/ 3141133 w 3141133"/>
              <a:gd name="connsiteY3" fmla="*/ 160866 h 309295"/>
              <a:gd name="connsiteX0" fmla="*/ 0 w 3141133"/>
              <a:gd name="connsiteY0" fmla="*/ 0 h 309295"/>
              <a:gd name="connsiteX1" fmla="*/ 245752 w 3141133"/>
              <a:gd name="connsiteY1" fmla="*/ 309295 h 309295"/>
              <a:gd name="connsiteX2" fmla="*/ 3141133 w 3141133"/>
              <a:gd name="connsiteY2" fmla="*/ 160866 h 309295"/>
              <a:gd name="connsiteX3" fmla="*/ 3141133 w 3141133"/>
              <a:gd name="connsiteY3" fmla="*/ 160866 h 309295"/>
              <a:gd name="connsiteX0" fmla="*/ 0 w 3100189"/>
              <a:gd name="connsiteY0" fmla="*/ 0 h 328231"/>
              <a:gd name="connsiteX1" fmla="*/ 204808 w 3100189"/>
              <a:gd name="connsiteY1" fmla="*/ 328231 h 328231"/>
              <a:gd name="connsiteX2" fmla="*/ 3100189 w 3100189"/>
              <a:gd name="connsiteY2" fmla="*/ 179802 h 328231"/>
              <a:gd name="connsiteX3" fmla="*/ 3100189 w 3100189"/>
              <a:gd name="connsiteY3" fmla="*/ 179802 h 328231"/>
              <a:gd name="connsiteX0" fmla="*/ 0 w 3100189"/>
              <a:gd name="connsiteY0" fmla="*/ 0 h 328231"/>
              <a:gd name="connsiteX1" fmla="*/ 204808 w 3100189"/>
              <a:gd name="connsiteY1" fmla="*/ 328231 h 328231"/>
              <a:gd name="connsiteX2" fmla="*/ 3100189 w 3100189"/>
              <a:gd name="connsiteY2" fmla="*/ 179802 h 328231"/>
              <a:gd name="connsiteX3" fmla="*/ 3100189 w 3100189"/>
              <a:gd name="connsiteY3" fmla="*/ 179802 h 328231"/>
              <a:gd name="connsiteX0" fmla="*/ 0 w 3313846"/>
              <a:gd name="connsiteY0" fmla="*/ 0 h 328231"/>
              <a:gd name="connsiteX1" fmla="*/ 204808 w 3313846"/>
              <a:gd name="connsiteY1" fmla="*/ 328231 h 328231"/>
              <a:gd name="connsiteX2" fmla="*/ 3100189 w 3313846"/>
              <a:gd name="connsiteY2" fmla="*/ 179802 h 328231"/>
              <a:gd name="connsiteX3" fmla="*/ 3097039 w 3313846"/>
              <a:gd name="connsiteY3" fmla="*/ 184536 h 328231"/>
              <a:gd name="connsiteX0" fmla="*/ 0 w 3315949"/>
              <a:gd name="connsiteY0" fmla="*/ 0 h 331292"/>
              <a:gd name="connsiteX1" fmla="*/ 204808 w 3315949"/>
              <a:gd name="connsiteY1" fmla="*/ 328231 h 331292"/>
              <a:gd name="connsiteX2" fmla="*/ 3100189 w 3315949"/>
              <a:gd name="connsiteY2" fmla="*/ 179802 h 331292"/>
              <a:gd name="connsiteX3" fmla="*/ 3103338 w 3315949"/>
              <a:gd name="connsiteY3" fmla="*/ 331292 h 331292"/>
              <a:gd name="connsiteX0" fmla="*/ 0 w 3103338"/>
              <a:gd name="connsiteY0" fmla="*/ 0 h 353441"/>
              <a:gd name="connsiteX1" fmla="*/ 204808 w 3103338"/>
              <a:gd name="connsiteY1" fmla="*/ 328231 h 353441"/>
              <a:gd name="connsiteX2" fmla="*/ 3103338 w 3103338"/>
              <a:gd name="connsiteY2" fmla="*/ 331292 h 353441"/>
              <a:gd name="connsiteX0" fmla="*/ 0 w 3103338"/>
              <a:gd name="connsiteY0" fmla="*/ 0 h 334576"/>
              <a:gd name="connsiteX1" fmla="*/ 204808 w 3103338"/>
              <a:gd name="connsiteY1" fmla="*/ 328231 h 334576"/>
              <a:gd name="connsiteX2" fmla="*/ 3103338 w 3103338"/>
              <a:gd name="connsiteY2" fmla="*/ 331292 h 334576"/>
              <a:gd name="connsiteX0" fmla="*/ 0 w 3103338"/>
              <a:gd name="connsiteY0" fmla="*/ 0 h 334576"/>
              <a:gd name="connsiteX1" fmla="*/ 204808 w 3103338"/>
              <a:gd name="connsiteY1" fmla="*/ 328231 h 334576"/>
              <a:gd name="connsiteX2" fmla="*/ 3103338 w 3103338"/>
              <a:gd name="connsiteY2" fmla="*/ 331292 h 334576"/>
              <a:gd name="connsiteX0" fmla="*/ 0 w 3103338"/>
              <a:gd name="connsiteY0" fmla="*/ 0 h 334576"/>
              <a:gd name="connsiteX1" fmla="*/ 204808 w 3103338"/>
              <a:gd name="connsiteY1" fmla="*/ 328231 h 334576"/>
              <a:gd name="connsiteX2" fmla="*/ 3103338 w 3103338"/>
              <a:gd name="connsiteY2" fmla="*/ 331292 h 334576"/>
              <a:gd name="connsiteX0" fmla="*/ 0 w 3103338"/>
              <a:gd name="connsiteY0" fmla="*/ 0 h 331413"/>
              <a:gd name="connsiteX1" fmla="*/ 299633 w 3103338"/>
              <a:gd name="connsiteY1" fmla="*/ 322036 h 331413"/>
              <a:gd name="connsiteX2" fmla="*/ 3103338 w 3103338"/>
              <a:gd name="connsiteY2" fmla="*/ 331292 h 331413"/>
              <a:gd name="connsiteX0" fmla="*/ 0 w 3103338"/>
              <a:gd name="connsiteY0" fmla="*/ 0 h 331292"/>
              <a:gd name="connsiteX1" fmla="*/ 299633 w 3103338"/>
              <a:gd name="connsiteY1" fmla="*/ 322036 h 331292"/>
              <a:gd name="connsiteX2" fmla="*/ 3103338 w 3103338"/>
              <a:gd name="connsiteY2" fmla="*/ 331292 h 331292"/>
            </a:gdLst>
            <a:ahLst/>
            <a:cxnLst>
              <a:cxn ang="0">
                <a:pos x="connsiteX0" y="connsiteY0"/>
              </a:cxn>
              <a:cxn ang="0">
                <a:pos x="connsiteX1" y="connsiteY1"/>
              </a:cxn>
              <a:cxn ang="0">
                <a:pos x="connsiteX2" y="connsiteY2"/>
              </a:cxn>
            </a:cxnLst>
            <a:rect l="l" t="t" r="r" b="b"/>
            <a:pathLst>
              <a:path w="3103338" h="331292">
                <a:moveTo>
                  <a:pt x="0" y="0"/>
                </a:moveTo>
                <a:cubicBezTo>
                  <a:pt x="2822" y="331656"/>
                  <a:pt x="185839" y="314105"/>
                  <a:pt x="299633" y="322036"/>
                </a:cubicBezTo>
                <a:cubicBezTo>
                  <a:pt x="833269" y="322252"/>
                  <a:pt x="398741" y="330655"/>
                  <a:pt x="3103338" y="331292"/>
                </a:cubicBezTo>
              </a:path>
            </a:pathLst>
          </a:custGeom>
          <a:ln>
            <a:solidFill>
              <a:srgbClr val="008000"/>
            </a:solidFill>
            <a:headEnd type="arrow"/>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7" name="TextBox 56"/>
          <p:cNvSpPr txBox="1"/>
          <p:nvPr/>
        </p:nvSpPr>
        <p:spPr>
          <a:xfrm>
            <a:off x="5317067" y="5791200"/>
            <a:ext cx="2683933" cy="523220"/>
          </a:xfrm>
          <a:prstGeom prst="rect">
            <a:avLst/>
          </a:prstGeom>
          <a:noFill/>
          <a:ln w="25400">
            <a:solidFill>
              <a:srgbClr val="008000"/>
            </a:solidFill>
          </a:ln>
        </p:spPr>
        <p:txBody>
          <a:bodyPr wrap="square" rtlCol="0">
            <a:spAutoFit/>
          </a:bodyPr>
          <a:lstStyle/>
          <a:p>
            <a:pPr algn="ctr"/>
            <a:r>
              <a:rPr lang="en-US" sz="2800" dirty="0">
                <a:solidFill>
                  <a:srgbClr val="008000"/>
                </a:solidFill>
              </a:rPr>
              <a:t>Trade Creation</a:t>
            </a:r>
          </a:p>
        </p:txBody>
      </p:sp>
      <p:sp>
        <p:nvSpPr>
          <p:cNvPr id="2" name="Footer Placeholder 1">
            <a:extLst>
              <a:ext uri="{FF2B5EF4-FFF2-40B4-BE49-F238E27FC236}">
                <a16:creationId xmlns:a16="http://schemas.microsoft.com/office/drawing/2014/main" id="{93C8110E-2FD4-AD40-B3A9-70233A7DFEC9}"/>
              </a:ext>
            </a:extLst>
          </p:cNvPr>
          <p:cNvSpPr>
            <a:spLocks noGrp="1"/>
          </p:cNvSpPr>
          <p:nvPr>
            <p:ph type="ftr" sz="quarter" idx="11"/>
          </p:nvPr>
        </p:nvSpPr>
        <p:spPr/>
        <p:txBody>
          <a:bodyPr/>
          <a:lstStyle/>
          <a:p>
            <a:pPr>
              <a:defRPr/>
            </a:pPr>
            <a:r>
              <a:rPr lang="en-US"/>
              <a:t>Class 19:  Preferential Trading Arrangements</a:t>
            </a:r>
          </a:p>
        </p:txBody>
      </p:sp>
      <p:sp>
        <p:nvSpPr>
          <p:cNvPr id="55" name="Title 1">
            <a:extLst>
              <a:ext uri="{FF2B5EF4-FFF2-40B4-BE49-F238E27FC236}">
                <a16:creationId xmlns:a16="http://schemas.microsoft.com/office/drawing/2014/main" id="{9E4312CF-9CD3-6747-B77E-025F26D11E69}"/>
              </a:ext>
            </a:extLst>
          </p:cNvPr>
          <p:cNvSpPr txBox="1">
            <a:spLocks/>
          </p:cNvSpPr>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dirty="0"/>
              <a:t>FTA with low-cost country, B</a:t>
            </a:r>
            <a:endParaRPr lang="en-US" kern="0" dirty="0"/>
          </a:p>
        </p:txBody>
      </p:sp>
      <p:sp>
        <p:nvSpPr>
          <p:cNvPr id="48" name="TextBox 47">
            <a:extLst>
              <a:ext uri="{FF2B5EF4-FFF2-40B4-BE49-F238E27FC236}">
                <a16:creationId xmlns:a16="http://schemas.microsoft.com/office/drawing/2014/main" id="{4FA9AF50-9976-8B40-A7E1-7F84F56B38EB}"/>
              </a:ext>
            </a:extLst>
          </p:cNvPr>
          <p:cNvSpPr txBox="1"/>
          <p:nvPr/>
        </p:nvSpPr>
        <p:spPr>
          <a:xfrm>
            <a:off x="1524000" y="1219200"/>
            <a:ext cx="2514600" cy="461665"/>
          </a:xfrm>
          <a:prstGeom prst="rect">
            <a:avLst/>
          </a:prstGeom>
          <a:noFill/>
        </p:spPr>
        <p:txBody>
          <a:bodyPr wrap="square" rtlCol="0">
            <a:spAutoFit/>
          </a:bodyPr>
          <a:lstStyle/>
          <a:p>
            <a:pPr algn="ctr"/>
            <a:r>
              <a:rPr lang="en-US" sz="2400" dirty="0"/>
              <a:t>Home Country A</a:t>
            </a:r>
          </a:p>
        </p:txBody>
      </p:sp>
    </p:spTree>
    <p:extLst>
      <p:ext uri="{BB962C8B-B14F-4D97-AF65-F5344CB8AC3E}">
        <p14:creationId xmlns:p14="http://schemas.microsoft.com/office/powerpoint/2010/main" val="2663895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ectangle 58">
            <a:extLst>
              <a:ext uri="{FF2B5EF4-FFF2-40B4-BE49-F238E27FC236}">
                <a16:creationId xmlns:a16="http://schemas.microsoft.com/office/drawing/2014/main" id="{CFDCC889-C659-2C49-A80A-A6BA653387F9}"/>
              </a:ext>
            </a:extLst>
          </p:cNvPr>
          <p:cNvSpPr/>
          <p:nvPr/>
        </p:nvSpPr>
        <p:spPr>
          <a:xfrm>
            <a:off x="0" y="668740"/>
            <a:ext cx="9144000" cy="55546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5" name="Group 14"/>
          <p:cNvGrpSpPr/>
          <p:nvPr/>
        </p:nvGrpSpPr>
        <p:grpSpPr>
          <a:xfrm>
            <a:off x="1445683" y="3352794"/>
            <a:ext cx="2323041" cy="615956"/>
            <a:chOff x="1445683" y="3352794"/>
            <a:chExt cx="2323041" cy="615956"/>
          </a:xfrm>
        </p:grpSpPr>
        <p:sp>
          <p:nvSpPr>
            <p:cNvPr id="60" name="Rectangle 59"/>
            <p:cNvSpPr/>
            <p:nvPr/>
          </p:nvSpPr>
          <p:spPr>
            <a:xfrm flipV="1">
              <a:off x="1445683" y="3352794"/>
              <a:ext cx="1996017" cy="612773"/>
            </a:xfrm>
            <a:prstGeom prst="rect">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Right Triangle 60"/>
            <p:cNvSpPr/>
            <p:nvPr/>
          </p:nvSpPr>
          <p:spPr>
            <a:xfrm>
              <a:off x="3435350" y="3362323"/>
              <a:ext cx="333374" cy="606427"/>
            </a:xfrm>
            <a:prstGeom prst="rtTriangle">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6" name="Group 5"/>
          <p:cNvGrpSpPr/>
          <p:nvPr/>
        </p:nvGrpSpPr>
        <p:grpSpPr>
          <a:xfrm>
            <a:off x="1445683" y="3352804"/>
            <a:ext cx="983192" cy="612773"/>
            <a:chOff x="1445683" y="3352804"/>
            <a:chExt cx="983192" cy="612773"/>
          </a:xfrm>
        </p:grpSpPr>
        <p:sp>
          <p:nvSpPr>
            <p:cNvPr id="57" name="Rectangle 56"/>
            <p:cNvSpPr/>
            <p:nvPr/>
          </p:nvSpPr>
          <p:spPr>
            <a:xfrm>
              <a:off x="1445683" y="3352804"/>
              <a:ext cx="633924" cy="612773"/>
            </a:xfrm>
            <a:prstGeom prst="rect">
              <a:avLst/>
            </a:prstGeom>
            <a:pattFill prst="dkDnDiag">
              <a:fgClr>
                <a:srgbClr val="FF0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Right Triangle 57"/>
            <p:cNvSpPr/>
            <p:nvPr/>
          </p:nvSpPr>
          <p:spPr>
            <a:xfrm flipV="1">
              <a:off x="2075145" y="3355973"/>
              <a:ext cx="353730" cy="603251"/>
            </a:xfrm>
            <a:prstGeom prst="rtTriangle">
              <a:avLst/>
            </a:prstGeom>
            <a:pattFill prst="dkDnDiag">
              <a:fgClr>
                <a:srgbClr val="FF0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66" name="Rectangle 65"/>
          <p:cNvSpPr/>
          <p:nvPr/>
        </p:nvSpPr>
        <p:spPr>
          <a:xfrm>
            <a:off x="2438400" y="3352800"/>
            <a:ext cx="990600" cy="990600"/>
          </a:xfrm>
          <a:prstGeom prst="rect">
            <a:avLst/>
          </a:prstGeom>
          <a:pattFill prst="dkDnDiag">
            <a:fgClr>
              <a:srgbClr val="FF0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Rectangle 69"/>
          <p:cNvSpPr/>
          <p:nvPr/>
        </p:nvSpPr>
        <p:spPr>
          <a:xfrm>
            <a:off x="2438400" y="3355975"/>
            <a:ext cx="990600" cy="6096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7" name="Group 66"/>
          <p:cNvGrpSpPr/>
          <p:nvPr/>
        </p:nvGrpSpPr>
        <p:grpSpPr>
          <a:xfrm>
            <a:off x="1447800" y="3352800"/>
            <a:ext cx="980017" cy="612779"/>
            <a:chOff x="1448858" y="3355973"/>
            <a:chExt cx="980017" cy="612779"/>
          </a:xfrm>
          <a:solidFill>
            <a:srgbClr val="FFFFFF"/>
          </a:solidFill>
        </p:grpSpPr>
        <p:sp>
          <p:nvSpPr>
            <p:cNvPr id="68" name="Rectangle 67"/>
            <p:cNvSpPr/>
            <p:nvPr/>
          </p:nvSpPr>
          <p:spPr>
            <a:xfrm>
              <a:off x="1448858" y="3355979"/>
              <a:ext cx="633924" cy="612773"/>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Right Triangle 68"/>
            <p:cNvSpPr/>
            <p:nvPr/>
          </p:nvSpPr>
          <p:spPr>
            <a:xfrm flipV="1">
              <a:off x="2075145" y="3355973"/>
              <a:ext cx="353730" cy="603251"/>
            </a:xfrm>
            <a:prstGeom prst="rtTriangl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 name="Right Triangle 2"/>
          <p:cNvSpPr/>
          <p:nvPr/>
        </p:nvSpPr>
        <p:spPr>
          <a:xfrm flipH="1">
            <a:off x="2105024" y="3371850"/>
            <a:ext cx="327025" cy="584200"/>
          </a:xfrm>
          <a:prstGeom prst="rtTriangle">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Right Triangle 54"/>
          <p:cNvSpPr/>
          <p:nvPr/>
        </p:nvSpPr>
        <p:spPr>
          <a:xfrm>
            <a:off x="3435350" y="3336925"/>
            <a:ext cx="327025" cy="630148"/>
          </a:xfrm>
          <a:prstGeom prst="rtTriangle">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ectangle 3"/>
          <p:cNvSpPr/>
          <p:nvPr/>
        </p:nvSpPr>
        <p:spPr>
          <a:xfrm>
            <a:off x="2432050" y="3962400"/>
            <a:ext cx="990600" cy="374650"/>
          </a:xfrm>
          <a:prstGeom prst="rect">
            <a:avLst/>
          </a:prstGeom>
          <a:pattFill prst="dkDnDiag">
            <a:fgClr>
              <a:srgbClr val="FF0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14</a:t>
            </a:fld>
            <a:endParaRPr lang="en-US" dirty="0"/>
          </a:p>
        </p:txBody>
      </p:sp>
      <p:cxnSp>
        <p:nvCxnSpPr>
          <p:cNvPr id="7" name="Straight Connector 6"/>
          <p:cNvCxnSpPr/>
          <p:nvPr/>
        </p:nvCxnSpPr>
        <p:spPr>
          <a:xfrm flipV="1">
            <a:off x="1447800" y="5181600"/>
            <a:ext cx="3124200" cy="2"/>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V="1">
            <a:off x="1447800" y="1828800"/>
            <a:ext cx="0" cy="33528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flipV="1">
            <a:off x="2743200" y="1981200"/>
            <a:ext cx="1371600" cy="26670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1066800" y="1676400"/>
            <a:ext cx="685800" cy="369332"/>
          </a:xfrm>
          <a:prstGeom prst="rect">
            <a:avLst/>
          </a:prstGeom>
          <a:noFill/>
        </p:spPr>
        <p:txBody>
          <a:bodyPr wrap="square" rtlCol="0">
            <a:spAutoFit/>
          </a:bodyPr>
          <a:lstStyle/>
          <a:p>
            <a:r>
              <a:rPr lang="en-US" dirty="0"/>
              <a:t>P</a:t>
            </a:r>
          </a:p>
        </p:txBody>
      </p:sp>
      <p:sp>
        <p:nvSpPr>
          <p:cNvPr id="12" name="TextBox 11"/>
          <p:cNvSpPr txBox="1"/>
          <p:nvPr/>
        </p:nvSpPr>
        <p:spPr>
          <a:xfrm>
            <a:off x="3124200" y="1828800"/>
            <a:ext cx="685800" cy="369332"/>
          </a:xfrm>
          <a:prstGeom prst="rect">
            <a:avLst/>
          </a:prstGeom>
          <a:noFill/>
        </p:spPr>
        <p:txBody>
          <a:bodyPr wrap="square" rtlCol="0">
            <a:spAutoFit/>
          </a:bodyPr>
          <a:lstStyle/>
          <a:p>
            <a:r>
              <a:rPr lang="en-US" dirty="0"/>
              <a:t>S</a:t>
            </a:r>
          </a:p>
        </p:txBody>
      </p:sp>
      <p:sp>
        <p:nvSpPr>
          <p:cNvPr id="13" name="TextBox 12"/>
          <p:cNvSpPr txBox="1"/>
          <p:nvPr/>
        </p:nvSpPr>
        <p:spPr>
          <a:xfrm>
            <a:off x="914400" y="2184400"/>
            <a:ext cx="685800" cy="369332"/>
          </a:xfrm>
          <a:prstGeom prst="rect">
            <a:avLst/>
          </a:prstGeom>
          <a:noFill/>
        </p:spPr>
        <p:txBody>
          <a:bodyPr wrap="square" rtlCol="0">
            <a:spAutoFit/>
          </a:bodyPr>
          <a:lstStyle/>
          <a:p>
            <a:r>
              <a:rPr lang="en-US" dirty="0" err="1"/>
              <a:t>P</a:t>
            </a:r>
            <a:r>
              <a:rPr lang="en-US" baseline="-25000" dirty="0" err="1"/>
              <a:t>aut</a:t>
            </a:r>
            <a:endParaRPr lang="en-US" baseline="-25000" dirty="0"/>
          </a:p>
        </p:txBody>
      </p:sp>
      <p:sp>
        <p:nvSpPr>
          <p:cNvPr id="14" name="TextBox 13"/>
          <p:cNvSpPr txBox="1"/>
          <p:nvPr/>
        </p:nvSpPr>
        <p:spPr>
          <a:xfrm>
            <a:off x="1066800" y="4114800"/>
            <a:ext cx="457200" cy="369332"/>
          </a:xfrm>
          <a:prstGeom prst="rect">
            <a:avLst/>
          </a:prstGeom>
          <a:noFill/>
        </p:spPr>
        <p:txBody>
          <a:bodyPr wrap="square" rtlCol="0">
            <a:spAutoFit/>
          </a:bodyPr>
          <a:lstStyle/>
          <a:p>
            <a:r>
              <a:rPr lang="en-US" dirty="0"/>
              <a:t>P</a:t>
            </a:r>
            <a:r>
              <a:rPr lang="en-US" baseline="-25000" dirty="0"/>
              <a:t>B</a:t>
            </a:r>
          </a:p>
        </p:txBody>
      </p:sp>
      <p:sp>
        <p:nvSpPr>
          <p:cNvPr id="16" name="TextBox 15"/>
          <p:cNvSpPr txBox="1"/>
          <p:nvPr/>
        </p:nvSpPr>
        <p:spPr>
          <a:xfrm>
            <a:off x="4114800" y="4495800"/>
            <a:ext cx="381000" cy="369332"/>
          </a:xfrm>
          <a:prstGeom prst="rect">
            <a:avLst/>
          </a:prstGeom>
          <a:noFill/>
        </p:spPr>
        <p:txBody>
          <a:bodyPr wrap="square" rtlCol="0">
            <a:spAutoFit/>
          </a:bodyPr>
          <a:lstStyle/>
          <a:p>
            <a:r>
              <a:rPr lang="en-US" dirty="0"/>
              <a:t>D</a:t>
            </a:r>
          </a:p>
        </p:txBody>
      </p:sp>
      <p:sp>
        <p:nvSpPr>
          <p:cNvPr id="17" name="TextBox 16"/>
          <p:cNvSpPr txBox="1"/>
          <p:nvPr/>
        </p:nvSpPr>
        <p:spPr>
          <a:xfrm>
            <a:off x="4343400" y="5181600"/>
            <a:ext cx="685800" cy="369332"/>
          </a:xfrm>
          <a:prstGeom prst="rect">
            <a:avLst/>
          </a:prstGeom>
          <a:noFill/>
        </p:spPr>
        <p:txBody>
          <a:bodyPr wrap="square" rtlCol="0">
            <a:spAutoFit/>
          </a:bodyPr>
          <a:lstStyle/>
          <a:p>
            <a:r>
              <a:rPr lang="en-US" dirty="0"/>
              <a:t>Q</a:t>
            </a:r>
          </a:p>
        </p:txBody>
      </p:sp>
      <p:cxnSp>
        <p:nvCxnSpPr>
          <p:cNvPr id="21" name="Straight Connector 20"/>
          <p:cNvCxnSpPr/>
          <p:nvPr/>
        </p:nvCxnSpPr>
        <p:spPr>
          <a:xfrm>
            <a:off x="1447800" y="2396067"/>
            <a:ext cx="1524000"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2209800" y="5181600"/>
            <a:ext cx="457200" cy="369332"/>
          </a:xfrm>
          <a:prstGeom prst="rect">
            <a:avLst/>
          </a:prstGeom>
          <a:noFill/>
        </p:spPr>
        <p:txBody>
          <a:bodyPr wrap="square" rtlCol="0">
            <a:spAutoFit/>
          </a:bodyPr>
          <a:lstStyle/>
          <a:p>
            <a:r>
              <a:rPr lang="en-US" dirty="0"/>
              <a:t>S</a:t>
            </a:r>
            <a:r>
              <a:rPr lang="en-US" baseline="-25000" dirty="0"/>
              <a:t>0</a:t>
            </a:r>
          </a:p>
        </p:txBody>
      </p:sp>
      <p:sp>
        <p:nvSpPr>
          <p:cNvPr id="30" name="Left Brace 29"/>
          <p:cNvSpPr/>
          <p:nvPr/>
        </p:nvSpPr>
        <p:spPr>
          <a:xfrm rot="16200000">
            <a:off x="2819400" y="4800600"/>
            <a:ext cx="228600" cy="990600"/>
          </a:xfrm>
          <a:prstGeom prst="leftBrace">
            <a:avLst>
              <a:gd name="adj1" fmla="val 44444"/>
              <a:gd name="adj2"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1" name="TextBox 30"/>
          <p:cNvSpPr txBox="1"/>
          <p:nvPr/>
        </p:nvSpPr>
        <p:spPr>
          <a:xfrm>
            <a:off x="2743200" y="5334000"/>
            <a:ext cx="533400" cy="369332"/>
          </a:xfrm>
          <a:prstGeom prst="rect">
            <a:avLst/>
          </a:prstGeom>
          <a:noFill/>
        </p:spPr>
        <p:txBody>
          <a:bodyPr wrap="square" rtlCol="0">
            <a:spAutoFit/>
          </a:bodyPr>
          <a:lstStyle/>
          <a:p>
            <a:r>
              <a:rPr lang="en-US" dirty="0"/>
              <a:t>M</a:t>
            </a:r>
            <a:r>
              <a:rPr lang="en-US" baseline="-25000" dirty="0"/>
              <a:t>0</a:t>
            </a:r>
          </a:p>
        </p:txBody>
      </p:sp>
      <p:sp>
        <p:nvSpPr>
          <p:cNvPr id="35" name="Content Placeholder 2"/>
          <p:cNvSpPr>
            <a:spLocks noGrp="1"/>
          </p:cNvSpPr>
          <p:nvPr>
            <p:ph idx="1"/>
          </p:nvPr>
        </p:nvSpPr>
        <p:spPr>
          <a:xfrm>
            <a:off x="4800600" y="1600201"/>
            <a:ext cx="3886200" cy="1142999"/>
          </a:xfrm>
          <a:ln>
            <a:solidFill>
              <a:srgbClr val="000000"/>
            </a:solidFill>
          </a:ln>
        </p:spPr>
        <p:txBody>
          <a:bodyPr/>
          <a:lstStyle/>
          <a:p>
            <a:pPr marL="0" indent="0">
              <a:buNone/>
            </a:pPr>
            <a:r>
              <a:rPr lang="en-US" sz="2400" dirty="0"/>
              <a:t>FTA with C</a:t>
            </a:r>
          </a:p>
          <a:p>
            <a:r>
              <a:rPr lang="en-US" sz="2000" dirty="0"/>
              <a:t>Since P</a:t>
            </a:r>
            <a:r>
              <a:rPr lang="en-US" sz="2000" baseline="-25000" dirty="0"/>
              <a:t>C </a:t>
            </a:r>
            <a:r>
              <a:rPr lang="en-US" sz="2000" dirty="0"/>
              <a:t>&lt; </a:t>
            </a:r>
            <a:r>
              <a:rPr lang="en-US" sz="2000" dirty="0" err="1"/>
              <a:t>P</a:t>
            </a:r>
            <a:r>
              <a:rPr lang="en-US" sz="2000" baseline="-25000" dirty="0" err="1"/>
              <a:t>B</a:t>
            </a:r>
            <a:r>
              <a:rPr lang="en-US" sz="2000" dirty="0" err="1"/>
              <a:t>+t</a:t>
            </a:r>
            <a:r>
              <a:rPr lang="en-US" sz="2000" dirty="0"/>
              <a:t> Home now imports </a:t>
            </a:r>
            <a:r>
              <a:rPr lang="en-US" sz="2000" u="sng" dirty="0"/>
              <a:t>only</a:t>
            </a:r>
            <a:r>
              <a:rPr lang="en-US" sz="2000" dirty="0"/>
              <a:t> from C</a:t>
            </a:r>
          </a:p>
          <a:p>
            <a:pPr lvl="1"/>
            <a:endParaRPr lang="en-US" sz="1800" baseline="-25000" dirty="0"/>
          </a:p>
          <a:p>
            <a:pPr marL="457200" lvl="1" indent="0">
              <a:buNone/>
            </a:pPr>
            <a:endParaRPr lang="en-US" sz="1800" dirty="0"/>
          </a:p>
        </p:txBody>
      </p:sp>
      <p:cxnSp>
        <p:nvCxnSpPr>
          <p:cNvPr id="50" name="Straight Connector 49"/>
          <p:cNvCxnSpPr/>
          <p:nvPr/>
        </p:nvCxnSpPr>
        <p:spPr>
          <a:xfrm>
            <a:off x="3429000" y="3352800"/>
            <a:ext cx="0" cy="175260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a:off x="2438400" y="3352800"/>
            <a:ext cx="0" cy="182880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63" name="Straight Connector 62"/>
          <p:cNvCxnSpPr/>
          <p:nvPr/>
        </p:nvCxnSpPr>
        <p:spPr>
          <a:xfrm flipV="1">
            <a:off x="1748367" y="1981200"/>
            <a:ext cx="1452033" cy="25781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flipV="1">
            <a:off x="1447800" y="4343400"/>
            <a:ext cx="2971800" cy="2"/>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flipV="1">
            <a:off x="1447800" y="3962400"/>
            <a:ext cx="2971800" cy="2"/>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9" name="TextBox 38"/>
          <p:cNvSpPr txBox="1"/>
          <p:nvPr/>
        </p:nvSpPr>
        <p:spPr>
          <a:xfrm>
            <a:off x="1066800" y="3657600"/>
            <a:ext cx="457200" cy="369332"/>
          </a:xfrm>
          <a:prstGeom prst="rect">
            <a:avLst/>
          </a:prstGeom>
          <a:noFill/>
        </p:spPr>
        <p:txBody>
          <a:bodyPr wrap="square" rtlCol="0">
            <a:spAutoFit/>
          </a:bodyPr>
          <a:lstStyle/>
          <a:p>
            <a:r>
              <a:rPr lang="en-US" dirty="0"/>
              <a:t>P</a:t>
            </a:r>
            <a:r>
              <a:rPr lang="en-US" baseline="-25000" dirty="0"/>
              <a:t>C</a:t>
            </a:r>
          </a:p>
        </p:txBody>
      </p:sp>
      <p:cxnSp>
        <p:nvCxnSpPr>
          <p:cNvPr id="40" name="Straight Connector 39"/>
          <p:cNvCxnSpPr/>
          <p:nvPr/>
        </p:nvCxnSpPr>
        <p:spPr>
          <a:xfrm flipV="1">
            <a:off x="1447800" y="3352800"/>
            <a:ext cx="2971800" cy="2"/>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1" name="TextBox 40"/>
          <p:cNvSpPr txBox="1"/>
          <p:nvPr/>
        </p:nvSpPr>
        <p:spPr>
          <a:xfrm>
            <a:off x="838200" y="3200400"/>
            <a:ext cx="685800" cy="369332"/>
          </a:xfrm>
          <a:prstGeom prst="rect">
            <a:avLst/>
          </a:prstGeom>
          <a:noFill/>
        </p:spPr>
        <p:txBody>
          <a:bodyPr wrap="square" rtlCol="0">
            <a:spAutoFit/>
          </a:bodyPr>
          <a:lstStyle/>
          <a:p>
            <a:r>
              <a:rPr lang="en-US" dirty="0" err="1"/>
              <a:t>P</a:t>
            </a:r>
            <a:r>
              <a:rPr lang="en-US" baseline="-25000" dirty="0" err="1"/>
              <a:t>B</a:t>
            </a:r>
            <a:r>
              <a:rPr lang="en-US" dirty="0" err="1"/>
              <a:t>+t</a:t>
            </a:r>
            <a:endParaRPr lang="en-US" baseline="-25000" dirty="0"/>
          </a:p>
        </p:txBody>
      </p:sp>
      <p:cxnSp>
        <p:nvCxnSpPr>
          <p:cNvPr id="42" name="Straight Connector 41"/>
          <p:cNvCxnSpPr/>
          <p:nvPr/>
        </p:nvCxnSpPr>
        <p:spPr>
          <a:xfrm flipV="1">
            <a:off x="1447800" y="2971800"/>
            <a:ext cx="2971800" cy="2"/>
          </a:xfrm>
          <a:prstGeom prst="line">
            <a:avLst/>
          </a:prstGeom>
          <a:ln>
            <a:solidFill>
              <a:srgbClr val="BFBFBF"/>
            </a:solidFill>
          </a:ln>
          <a:effectLst/>
        </p:spPr>
        <p:style>
          <a:lnRef idx="2">
            <a:schemeClr val="accent1"/>
          </a:lnRef>
          <a:fillRef idx="0">
            <a:schemeClr val="accent1"/>
          </a:fillRef>
          <a:effectRef idx="1">
            <a:schemeClr val="accent1"/>
          </a:effectRef>
          <a:fontRef idx="minor">
            <a:schemeClr val="tx1"/>
          </a:fontRef>
        </p:style>
      </p:cxnSp>
      <p:sp>
        <p:nvSpPr>
          <p:cNvPr id="43" name="TextBox 42"/>
          <p:cNvSpPr txBox="1"/>
          <p:nvPr/>
        </p:nvSpPr>
        <p:spPr>
          <a:xfrm>
            <a:off x="838200" y="2819400"/>
            <a:ext cx="685800" cy="369332"/>
          </a:xfrm>
          <a:prstGeom prst="rect">
            <a:avLst/>
          </a:prstGeom>
          <a:noFill/>
        </p:spPr>
        <p:txBody>
          <a:bodyPr wrap="square" rtlCol="0">
            <a:spAutoFit/>
          </a:bodyPr>
          <a:lstStyle/>
          <a:p>
            <a:r>
              <a:rPr lang="en-US" dirty="0" err="1"/>
              <a:t>P</a:t>
            </a:r>
            <a:r>
              <a:rPr lang="en-US" baseline="-25000" dirty="0" err="1"/>
              <a:t>C</a:t>
            </a:r>
            <a:r>
              <a:rPr lang="en-US" dirty="0" err="1"/>
              <a:t>+t</a:t>
            </a:r>
            <a:endParaRPr lang="en-US" baseline="-25000" dirty="0"/>
          </a:p>
        </p:txBody>
      </p:sp>
      <p:cxnSp>
        <p:nvCxnSpPr>
          <p:cNvPr id="29" name="Straight Connector 28"/>
          <p:cNvCxnSpPr/>
          <p:nvPr/>
        </p:nvCxnSpPr>
        <p:spPr>
          <a:xfrm>
            <a:off x="2133600" y="3962400"/>
            <a:ext cx="0" cy="1219200"/>
          </a:xfrm>
          <a:prstGeom prst="line">
            <a:avLst/>
          </a:prstGeom>
          <a:ln>
            <a:solidFill>
              <a:srgbClr val="008000"/>
            </a:solidFill>
            <a:prstDash val="dash"/>
          </a:ln>
          <a:effectLst/>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p:nvPr/>
        </p:nvCxnSpPr>
        <p:spPr>
          <a:xfrm flipH="1">
            <a:off x="2133600" y="4876800"/>
            <a:ext cx="304800" cy="0"/>
          </a:xfrm>
          <a:prstGeom prst="straightConnector1">
            <a:avLst/>
          </a:prstGeom>
          <a:ln w="25400">
            <a:solidFill>
              <a:srgbClr val="008000"/>
            </a:solidFill>
            <a:tailEnd type="arrow" w="lg" len="lg"/>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a:off x="3810000" y="3962400"/>
            <a:ext cx="0" cy="1219200"/>
          </a:xfrm>
          <a:prstGeom prst="line">
            <a:avLst/>
          </a:prstGeom>
          <a:ln>
            <a:solidFill>
              <a:srgbClr val="008000"/>
            </a:solidFill>
            <a:prstDash val="dash"/>
          </a:ln>
          <a:effectLst/>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p:nvPr/>
        </p:nvCxnSpPr>
        <p:spPr>
          <a:xfrm>
            <a:off x="3429000" y="4876800"/>
            <a:ext cx="381000" cy="0"/>
          </a:xfrm>
          <a:prstGeom prst="straightConnector1">
            <a:avLst/>
          </a:prstGeom>
          <a:ln w="25400">
            <a:solidFill>
              <a:srgbClr val="008000"/>
            </a:solidFill>
            <a:tailEnd type="arrow" w="lg" len="lg"/>
          </a:ln>
          <a:effectLst/>
        </p:spPr>
        <p:style>
          <a:lnRef idx="2">
            <a:schemeClr val="accent1"/>
          </a:lnRef>
          <a:fillRef idx="0">
            <a:schemeClr val="accent1"/>
          </a:fillRef>
          <a:effectRef idx="1">
            <a:schemeClr val="accent1"/>
          </a:effectRef>
          <a:fontRef idx="minor">
            <a:schemeClr val="tx1"/>
          </a:fontRef>
        </p:style>
      </p:cxnSp>
      <p:sp>
        <p:nvSpPr>
          <p:cNvPr id="38" name="TextBox 37"/>
          <p:cNvSpPr txBox="1"/>
          <p:nvPr/>
        </p:nvSpPr>
        <p:spPr>
          <a:xfrm>
            <a:off x="1447800" y="3505200"/>
            <a:ext cx="685800" cy="369332"/>
          </a:xfrm>
          <a:prstGeom prst="rect">
            <a:avLst/>
          </a:prstGeom>
          <a:noFill/>
        </p:spPr>
        <p:txBody>
          <a:bodyPr wrap="square" rtlCol="0">
            <a:spAutoFit/>
          </a:bodyPr>
          <a:lstStyle/>
          <a:p>
            <a:pPr algn="ctr"/>
            <a:r>
              <a:rPr lang="en-US" i="1" dirty="0"/>
              <a:t>a</a:t>
            </a:r>
          </a:p>
        </p:txBody>
      </p:sp>
      <p:sp>
        <p:nvSpPr>
          <p:cNvPr id="44" name="TextBox 43"/>
          <p:cNvSpPr txBox="1"/>
          <p:nvPr/>
        </p:nvSpPr>
        <p:spPr>
          <a:xfrm>
            <a:off x="1981200" y="3581400"/>
            <a:ext cx="685800" cy="369332"/>
          </a:xfrm>
          <a:prstGeom prst="rect">
            <a:avLst/>
          </a:prstGeom>
          <a:noFill/>
        </p:spPr>
        <p:txBody>
          <a:bodyPr wrap="square" rtlCol="0">
            <a:spAutoFit/>
          </a:bodyPr>
          <a:lstStyle/>
          <a:p>
            <a:pPr algn="ctr"/>
            <a:r>
              <a:rPr lang="en-US" i="1" dirty="0"/>
              <a:t>b</a:t>
            </a:r>
          </a:p>
        </p:txBody>
      </p:sp>
      <p:sp>
        <p:nvSpPr>
          <p:cNvPr id="45" name="TextBox 44"/>
          <p:cNvSpPr txBox="1"/>
          <p:nvPr/>
        </p:nvSpPr>
        <p:spPr>
          <a:xfrm>
            <a:off x="2590800" y="3505200"/>
            <a:ext cx="685800" cy="369332"/>
          </a:xfrm>
          <a:prstGeom prst="rect">
            <a:avLst/>
          </a:prstGeom>
          <a:noFill/>
        </p:spPr>
        <p:txBody>
          <a:bodyPr wrap="square" rtlCol="0">
            <a:spAutoFit/>
          </a:bodyPr>
          <a:lstStyle/>
          <a:p>
            <a:pPr algn="ctr"/>
            <a:r>
              <a:rPr lang="en-US" i="1" dirty="0"/>
              <a:t>c</a:t>
            </a:r>
          </a:p>
        </p:txBody>
      </p:sp>
      <p:sp>
        <p:nvSpPr>
          <p:cNvPr id="46" name="TextBox 45"/>
          <p:cNvSpPr txBox="1"/>
          <p:nvPr/>
        </p:nvSpPr>
        <p:spPr>
          <a:xfrm>
            <a:off x="3200400" y="3581400"/>
            <a:ext cx="685800" cy="369332"/>
          </a:xfrm>
          <a:prstGeom prst="rect">
            <a:avLst/>
          </a:prstGeom>
          <a:noFill/>
        </p:spPr>
        <p:txBody>
          <a:bodyPr wrap="square" rtlCol="0">
            <a:spAutoFit/>
          </a:bodyPr>
          <a:lstStyle/>
          <a:p>
            <a:pPr algn="ctr"/>
            <a:r>
              <a:rPr lang="en-US" i="1" dirty="0"/>
              <a:t>d</a:t>
            </a:r>
          </a:p>
        </p:txBody>
      </p:sp>
      <p:sp>
        <p:nvSpPr>
          <p:cNvPr id="47" name="Content Placeholder 2"/>
          <p:cNvSpPr txBox="1">
            <a:spLocks/>
          </p:cNvSpPr>
          <p:nvPr/>
        </p:nvSpPr>
        <p:spPr bwMode="auto">
          <a:xfrm>
            <a:off x="4800600" y="2895600"/>
            <a:ext cx="3886200" cy="1981200"/>
          </a:xfrm>
          <a:prstGeom prst="rect">
            <a:avLst/>
          </a:prstGeom>
          <a:no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a:lstStyle>
          <a:p>
            <a:pPr marL="0" indent="0">
              <a:buNone/>
            </a:pPr>
            <a:r>
              <a:rPr lang="en-US" sz="2400" dirty="0"/>
              <a:t>Welfare</a:t>
            </a:r>
          </a:p>
          <a:p>
            <a:pPr marL="0" indent="0">
              <a:buNone/>
            </a:pPr>
            <a:r>
              <a:rPr lang="en-US" sz="2000" dirty="0"/>
              <a:t>   Suppliers lose       –a</a:t>
            </a:r>
          </a:p>
          <a:p>
            <a:pPr marL="0" indent="0">
              <a:buNone/>
            </a:pPr>
            <a:r>
              <a:rPr lang="en-US" sz="2000" dirty="0"/>
              <a:t>   Demanders gain   +(</a:t>
            </a:r>
            <a:r>
              <a:rPr lang="en-US" sz="2000" dirty="0" err="1"/>
              <a:t>a+b+c+d</a:t>
            </a:r>
            <a:r>
              <a:rPr lang="en-US" sz="2000" dirty="0"/>
              <a:t>)</a:t>
            </a:r>
          </a:p>
          <a:p>
            <a:pPr marL="0" indent="0">
              <a:buNone/>
            </a:pPr>
            <a:r>
              <a:rPr lang="en-US" sz="2000" dirty="0"/>
              <a:t>   Government loses –(</a:t>
            </a:r>
            <a:r>
              <a:rPr lang="en-US" sz="2000" dirty="0" err="1"/>
              <a:t>c+e</a:t>
            </a:r>
            <a:r>
              <a:rPr lang="en-US" sz="2000" dirty="0"/>
              <a:t>)</a:t>
            </a:r>
          </a:p>
          <a:p>
            <a:pPr marL="0" indent="0">
              <a:buNone/>
            </a:pPr>
            <a:r>
              <a:rPr lang="en-US" sz="2000" dirty="0"/>
              <a:t>   Country loses        –e+(</a:t>
            </a:r>
            <a:r>
              <a:rPr lang="en-US" sz="2000" dirty="0" err="1"/>
              <a:t>b+d</a:t>
            </a:r>
            <a:r>
              <a:rPr lang="en-US" sz="2000" dirty="0"/>
              <a:t>)</a:t>
            </a:r>
          </a:p>
          <a:p>
            <a:pPr lvl="1"/>
            <a:endParaRPr lang="en-US" sz="2000" baseline="-25000" dirty="0"/>
          </a:p>
          <a:p>
            <a:pPr marL="457200" lvl="1" indent="0">
              <a:buFontTx/>
              <a:buNone/>
            </a:pPr>
            <a:endParaRPr lang="en-US" sz="2000" dirty="0"/>
          </a:p>
        </p:txBody>
      </p:sp>
      <p:cxnSp>
        <p:nvCxnSpPr>
          <p:cNvPr id="48" name="Straight Connector 47"/>
          <p:cNvCxnSpPr/>
          <p:nvPr/>
        </p:nvCxnSpPr>
        <p:spPr>
          <a:xfrm>
            <a:off x="5105400" y="4419600"/>
            <a:ext cx="342900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5029200" y="5029200"/>
            <a:ext cx="3505200" cy="1200328"/>
          </a:xfrm>
          <a:prstGeom prst="rect">
            <a:avLst/>
          </a:prstGeom>
          <a:noFill/>
        </p:spPr>
        <p:txBody>
          <a:bodyPr wrap="square" rtlCol="0">
            <a:spAutoFit/>
          </a:bodyPr>
          <a:lstStyle/>
          <a:p>
            <a:pPr algn="ctr"/>
            <a:r>
              <a:rPr lang="en-US" sz="2400" u="sng" dirty="0"/>
              <a:t>Not</a:t>
            </a:r>
            <a:r>
              <a:rPr lang="en-US" sz="2400" dirty="0"/>
              <a:t> same as Free Trade</a:t>
            </a:r>
          </a:p>
          <a:p>
            <a:pPr algn="ctr"/>
            <a:r>
              <a:rPr lang="en-US" sz="2400" dirty="0"/>
              <a:t>and may be a loss, if e&gt;(</a:t>
            </a:r>
            <a:r>
              <a:rPr lang="en-US" sz="2400" dirty="0" err="1"/>
              <a:t>b+d</a:t>
            </a:r>
            <a:r>
              <a:rPr lang="en-US" sz="2400" dirty="0"/>
              <a:t>)</a:t>
            </a:r>
          </a:p>
        </p:txBody>
      </p:sp>
      <p:sp>
        <p:nvSpPr>
          <p:cNvPr id="49" name="TextBox 48"/>
          <p:cNvSpPr txBox="1"/>
          <p:nvPr/>
        </p:nvSpPr>
        <p:spPr>
          <a:xfrm>
            <a:off x="2590800" y="3962400"/>
            <a:ext cx="685800" cy="369332"/>
          </a:xfrm>
          <a:prstGeom prst="rect">
            <a:avLst/>
          </a:prstGeom>
          <a:noFill/>
        </p:spPr>
        <p:txBody>
          <a:bodyPr wrap="square" rtlCol="0">
            <a:spAutoFit/>
          </a:bodyPr>
          <a:lstStyle/>
          <a:p>
            <a:pPr algn="ctr"/>
            <a:r>
              <a:rPr lang="en-US" i="1" dirty="0"/>
              <a:t>e</a:t>
            </a:r>
          </a:p>
        </p:txBody>
      </p:sp>
      <p:sp>
        <p:nvSpPr>
          <p:cNvPr id="51" name="TextBox 50"/>
          <p:cNvSpPr txBox="1"/>
          <p:nvPr/>
        </p:nvSpPr>
        <p:spPr>
          <a:xfrm>
            <a:off x="1905000" y="5181600"/>
            <a:ext cx="457200" cy="369332"/>
          </a:xfrm>
          <a:prstGeom prst="rect">
            <a:avLst/>
          </a:prstGeom>
          <a:noFill/>
        </p:spPr>
        <p:txBody>
          <a:bodyPr wrap="square" rtlCol="0">
            <a:spAutoFit/>
          </a:bodyPr>
          <a:lstStyle/>
          <a:p>
            <a:r>
              <a:rPr lang="en-US" dirty="0">
                <a:solidFill>
                  <a:srgbClr val="008000"/>
                </a:solidFill>
              </a:rPr>
              <a:t>S</a:t>
            </a:r>
            <a:r>
              <a:rPr lang="en-US" baseline="-25000" dirty="0">
                <a:solidFill>
                  <a:srgbClr val="008000"/>
                </a:solidFill>
              </a:rPr>
              <a:t>1</a:t>
            </a:r>
          </a:p>
        </p:txBody>
      </p:sp>
      <p:sp>
        <p:nvSpPr>
          <p:cNvPr id="53" name="TextBox 52"/>
          <p:cNvSpPr txBox="1"/>
          <p:nvPr/>
        </p:nvSpPr>
        <p:spPr>
          <a:xfrm>
            <a:off x="3581400" y="5181600"/>
            <a:ext cx="457200" cy="369332"/>
          </a:xfrm>
          <a:prstGeom prst="rect">
            <a:avLst/>
          </a:prstGeom>
          <a:noFill/>
        </p:spPr>
        <p:txBody>
          <a:bodyPr wrap="square" rtlCol="0">
            <a:spAutoFit/>
          </a:bodyPr>
          <a:lstStyle/>
          <a:p>
            <a:r>
              <a:rPr lang="en-US" dirty="0">
                <a:solidFill>
                  <a:srgbClr val="008000"/>
                </a:solidFill>
              </a:rPr>
              <a:t>D</a:t>
            </a:r>
            <a:r>
              <a:rPr lang="en-US" baseline="-25000" dirty="0">
                <a:solidFill>
                  <a:srgbClr val="008000"/>
                </a:solidFill>
              </a:rPr>
              <a:t>1</a:t>
            </a:r>
          </a:p>
        </p:txBody>
      </p:sp>
      <p:sp>
        <p:nvSpPr>
          <p:cNvPr id="54" name="TextBox 53"/>
          <p:cNvSpPr txBox="1"/>
          <p:nvPr/>
        </p:nvSpPr>
        <p:spPr>
          <a:xfrm>
            <a:off x="3276600" y="5181600"/>
            <a:ext cx="457200" cy="369332"/>
          </a:xfrm>
          <a:prstGeom prst="rect">
            <a:avLst/>
          </a:prstGeom>
          <a:noFill/>
        </p:spPr>
        <p:txBody>
          <a:bodyPr wrap="square" rtlCol="0">
            <a:spAutoFit/>
          </a:bodyPr>
          <a:lstStyle/>
          <a:p>
            <a:r>
              <a:rPr lang="en-US" dirty="0"/>
              <a:t>D</a:t>
            </a:r>
            <a:r>
              <a:rPr lang="en-US" baseline="-25000" dirty="0"/>
              <a:t>0</a:t>
            </a:r>
          </a:p>
        </p:txBody>
      </p:sp>
      <p:sp>
        <p:nvSpPr>
          <p:cNvPr id="9" name="Footer Placeholder 8">
            <a:extLst>
              <a:ext uri="{FF2B5EF4-FFF2-40B4-BE49-F238E27FC236}">
                <a16:creationId xmlns:a16="http://schemas.microsoft.com/office/drawing/2014/main" id="{56D4861C-2E99-2F46-8F0F-0B6A7E30ECEE}"/>
              </a:ext>
            </a:extLst>
          </p:cNvPr>
          <p:cNvSpPr>
            <a:spLocks noGrp="1"/>
          </p:cNvSpPr>
          <p:nvPr>
            <p:ph type="ftr" sz="quarter" idx="11"/>
          </p:nvPr>
        </p:nvSpPr>
        <p:spPr/>
        <p:txBody>
          <a:bodyPr/>
          <a:lstStyle/>
          <a:p>
            <a:pPr>
              <a:defRPr/>
            </a:pPr>
            <a:r>
              <a:rPr lang="en-US"/>
              <a:t>Class 19:  Preferential Trading Arrangements</a:t>
            </a:r>
          </a:p>
        </p:txBody>
      </p:sp>
      <p:sp>
        <p:nvSpPr>
          <p:cNvPr id="62" name="Title 1">
            <a:extLst>
              <a:ext uri="{FF2B5EF4-FFF2-40B4-BE49-F238E27FC236}">
                <a16:creationId xmlns:a16="http://schemas.microsoft.com/office/drawing/2014/main" id="{EB2AAC9E-8CC7-4946-B6F1-A539BCFE5DFB}"/>
              </a:ext>
            </a:extLst>
          </p:cNvPr>
          <p:cNvSpPr txBox="1">
            <a:spLocks/>
          </p:cNvSpPr>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dirty="0"/>
              <a:t>FTA with high-cost country, C</a:t>
            </a:r>
            <a:endParaRPr lang="en-US" kern="0" dirty="0"/>
          </a:p>
        </p:txBody>
      </p:sp>
      <p:sp>
        <p:nvSpPr>
          <p:cNvPr id="64" name="TextBox 63">
            <a:extLst>
              <a:ext uri="{FF2B5EF4-FFF2-40B4-BE49-F238E27FC236}">
                <a16:creationId xmlns:a16="http://schemas.microsoft.com/office/drawing/2014/main" id="{C45EB037-DA76-0A4F-BDA2-52D66135253C}"/>
              </a:ext>
            </a:extLst>
          </p:cNvPr>
          <p:cNvSpPr txBox="1"/>
          <p:nvPr/>
        </p:nvSpPr>
        <p:spPr>
          <a:xfrm>
            <a:off x="1524000" y="1219200"/>
            <a:ext cx="2514600" cy="461665"/>
          </a:xfrm>
          <a:prstGeom prst="rect">
            <a:avLst/>
          </a:prstGeom>
          <a:noFill/>
        </p:spPr>
        <p:txBody>
          <a:bodyPr wrap="square" rtlCol="0">
            <a:spAutoFit/>
          </a:bodyPr>
          <a:lstStyle/>
          <a:p>
            <a:pPr algn="ctr"/>
            <a:r>
              <a:rPr lang="en-US" sz="2400" dirty="0"/>
              <a:t>Home Country A</a:t>
            </a:r>
          </a:p>
        </p:txBody>
      </p:sp>
    </p:spTree>
    <p:extLst>
      <p:ext uri="{BB962C8B-B14F-4D97-AF65-F5344CB8AC3E}">
        <p14:creationId xmlns:p14="http://schemas.microsoft.com/office/powerpoint/2010/main" val="3773934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7">
                                            <p:txEl>
                                              <p:pRg st="1" end="1"/>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nodeType="clickEffect">
                                  <p:stCondLst>
                                    <p:cond delay="0"/>
                                  </p:stCondLst>
                                  <p:childTnLst>
                                    <p:set>
                                      <p:cBhvr>
                                        <p:cTn id="38" dur="1" fill="hold">
                                          <p:stCondLst>
                                            <p:cond delay="0"/>
                                          </p:stCondLst>
                                        </p:cTn>
                                        <p:tgtEl>
                                          <p:spTgt spid="6"/>
                                        </p:tgtEl>
                                        <p:attrNameLst>
                                          <p:attrName>style.visibility</p:attrName>
                                        </p:attrNameLst>
                                      </p:cBhvr>
                                      <p:to>
                                        <p:strVal val="hidden"/>
                                      </p:to>
                                    </p:set>
                                  </p:childTnLst>
                                </p:cTn>
                              </p:par>
                              <p:par>
                                <p:cTn id="39" presetID="1" presetClass="entr" presetSubtype="0" fill="hold" nodeType="withEffect">
                                  <p:stCondLst>
                                    <p:cond delay="0"/>
                                  </p:stCondLst>
                                  <p:childTnLst>
                                    <p:set>
                                      <p:cBhvr>
                                        <p:cTn id="40" dur="1" fill="hold">
                                          <p:stCondLst>
                                            <p:cond delay="0"/>
                                          </p:stCondLst>
                                        </p:cTn>
                                        <p:tgtEl>
                                          <p:spTgt spid="47">
                                            <p:txEl>
                                              <p:pRg st="2" end="2"/>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6"/>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5"/>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xit" presetSubtype="0" fill="hold" nodeType="clickEffect">
                                  <p:stCondLst>
                                    <p:cond delay="0"/>
                                  </p:stCondLst>
                                  <p:childTnLst>
                                    <p:set>
                                      <p:cBhvr>
                                        <p:cTn id="52" dur="1" fill="hold">
                                          <p:stCondLst>
                                            <p:cond delay="0"/>
                                          </p:stCondLst>
                                        </p:cTn>
                                        <p:tgtEl>
                                          <p:spTgt spid="15"/>
                                        </p:tgtEl>
                                        <p:attrNameLst>
                                          <p:attrName>style.visibility</p:attrName>
                                        </p:attrNameLst>
                                      </p:cBhvr>
                                      <p:to>
                                        <p:strVal val="hidden"/>
                                      </p:to>
                                    </p:set>
                                  </p:childTnLst>
                                </p:cTn>
                              </p:par>
                              <p:par>
                                <p:cTn id="53" presetID="1" presetClass="entr" presetSubtype="0" fill="hold" nodeType="withEffect">
                                  <p:stCondLst>
                                    <p:cond delay="0"/>
                                  </p:stCondLst>
                                  <p:childTnLst>
                                    <p:set>
                                      <p:cBhvr>
                                        <p:cTn id="54" dur="1" fill="hold">
                                          <p:stCondLst>
                                            <p:cond delay="0"/>
                                          </p:stCondLst>
                                        </p:cTn>
                                        <p:tgtEl>
                                          <p:spTgt spid="47">
                                            <p:txEl>
                                              <p:pRg st="3" end="3"/>
                                            </p:txEl>
                                          </p:spTgt>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66"/>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49"/>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xit" presetSubtype="0" fill="hold" grpId="1" nodeType="clickEffect">
                                  <p:stCondLst>
                                    <p:cond delay="0"/>
                                  </p:stCondLst>
                                  <p:childTnLst>
                                    <p:set>
                                      <p:cBhvr>
                                        <p:cTn id="62" dur="1" fill="hold">
                                          <p:stCondLst>
                                            <p:cond delay="0"/>
                                          </p:stCondLst>
                                        </p:cTn>
                                        <p:tgtEl>
                                          <p:spTgt spid="66"/>
                                        </p:tgtEl>
                                        <p:attrNameLst>
                                          <p:attrName>style.visibility</p:attrName>
                                        </p:attrNameLst>
                                      </p:cBhvr>
                                      <p:to>
                                        <p:strVal val="hidden"/>
                                      </p:to>
                                    </p:set>
                                  </p:childTnLst>
                                </p:cTn>
                              </p:par>
                              <p:par>
                                <p:cTn id="63" presetID="1" presetClass="entr" presetSubtype="0" fill="hold" nodeType="withEffect">
                                  <p:stCondLst>
                                    <p:cond delay="0"/>
                                  </p:stCondLst>
                                  <p:childTnLst>
                                    <p:set>
                                      <p:cBhvr>
                                        <p:cTn id="64" dur="1" fill="hold">
                                          <p:stCondLst>
                                            <p:cond delay="0"/>
                                          </p:stCondLst>
                                        </p:cTn>
                                        <p:tgtEl>
                                          <p:spTgt spid="48"/>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47">
                                            <p:txEl>
                                              <p:pRg st="4" end="4"/>
                                            </p:txEl>
                                          </p:spTgt>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4"/>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3"/>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55"/>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19"/>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67"/>
                                        </p:tgtEl>
                                        <p:attrNameLst>
                                          <p:attrName>style.visibility</p:attrName>
                                        </p:attrNameLst>
                                      </p:cBhvr>
                                      <p:to>
                                        <p:strVal val="visible"/>
                                      </p:to>
                                    </p:set>
                                  </p:childTnLst>
                                </p:cTn>
                              </p:par>
                              <p:par>
                                <p:cTn id="79" presetID="1" presetClass="exit" presetSubtype="0" fill="hold" nodeType="withEffect">
                                  <p:stCondLst>
                                    <p:cond delay="0"/>
                                  </p:stCondLst>
                                  <p:childTnLst>
                                    <p:set>
                                      <p:cBhvr>
                                        <p:cTn id="80" dur="1" fill="hold">
                                          <p:stCondLst>
                                            <p:cond delay="0"/>
                                          </p:stCondLst>
                                        </p:cTn>
                                        <p:tgtEl>
                                          <p:spTgt spid="67"/>
                                        </p:tgtEl>
                                        <p:attrNameLst>
                                          <p:attrName>style.visibility</p:attrName>
                                        </p:attrNameLst>
                                      </p:cBhvr>
                                      <p:to>
                                        <p:strVal val="hidden"/>
                                      </p:to>
                                    </p:set>
                                  </p:childTnLst>
                                </p:cTn>
                              </p:par>
                              <p:par>
                                <p:cTn id="81" presetID="1" presetClass="entr" presetSubtype="0" fill="hold" grpId="0" nodeType="withEffect">
                                  <p:stCondLst>
                                    <p:cond delay="0"/>
                                  </p:stCondLst>
                                  <p:childTnLst>
                                    <p:set>
                                      <p:cBhvr>
                                        <p:cTn id="82" dur="1" fill="hold">
                                          <p:stCondLst>
                                            <p:cond delay="0"/>
                                          </p:stCondLst>
                                        </p:cTn>
                                        <p:tgtEl>
                                          <p:spTgt spid="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6" grpId="1" animBg="1"/>
      <p:bldP spid="70" grpId="0" animBg="1"/>
      <p:bldP spid="3" grpId="0" animBg="1"/>
      <p:bldP spid="55" grpId="0" animBg="1"/>
      <p:bldP spid="4" grpId="0" animBg="1"/>
      <p:bldP spid="38" grpId="0"/>
      <p:bldP spid="44" grpId="0"/>
      <p:bldP spid="45" grpId="0"/>
      <p:bldP spid="46" grpId="0"/>
      <p:bldP spid="19" grpId="0"/>
      <p:bldP spid="49" grpId="0"/>
      <p:bldP spid="51" grpId="0"/>
      <p:bldP spid="5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ectangle 58">
            <a:extLst>
              <a:ext uri="{FF2B5EF4-FFF2-40B4-BE49-F238E27FC236}">
                <a16:creationId xmlns:a16="http://schemas.microsoft.com/office/drawing/2014/main" id="{FAC10A87-A53E-0945-8F8E-6A11403FF880}"/>
              </a:ext>
            </a:extLst>
          </p:cNvPr>
          <p:cNvSpPr/>
          <p:nvPr/>
        </p:nvSpPr>
        <p:spPr>
          <a:xfrm>
            <a:off x="0" y="668740"/>
            <a:ext cx="9144000" cy="55546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Right Triangle 69"/>
          <p:cNvSpPr/>
          <p:nvPr/>
        </p:nvSpPr>
        <p:spPr>
          <a:xfrm>
            <a:off x="3435350" y="3336925"/>
            <a:ext cx="327025" cy="630148"/>
          </a:xfrm>
          <a:prstGeom prst="rtTriangle">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Right Triangle 68"/>
          <p:cNvSpPr/>
          <p:nvPr/>
        </p:nvSpPr>
        <p:spPr>
          <a:xfrm flipH="1">
            <a:off x="2105024" y="3371850"/>
            <a:ext cx="327025" cy="584200"/>
          </a:xfrm>
          <a:prstGeom prst="rtTriangle">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 name="Rectangle 70"/>
          <p:cNvSpPr/>
          <p:nvPr/>
        </p:nvSpPr>
        <p:spPr>
          <a:xfrm>
            <a:off x="2432050" y="3962400"/>
            <a:ext cx="990600" cy="374650"/>
          </a:xfrm>
          <a:prstGeom prst="rect">
            <a:avLst/>
          </a:prstGeom>
          <a:pattFill prst="dkDnDiag">
            <a:fgClr>
              <a:srgbClr val="FF0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15</a:t>
            </a:fld>
            <a:endParaRPr lang="en-US" dirty="0"/>
          </a:p>
        </p:txBody>
      </p:sp>
      <p:cxnSp>
        <p:nvCxnSpPr>
          <p:cNvPr id="7" name="Straight Connector 6"/>
          <p:cNvCxnSpPr/>
          <p:nvPr/>
        </p:nvCxnSpPr>
        <p:spPr>
          <a:xfrm flipV="1">
            <a:off x="1447800" y="5181600"/>
            <a:ext cx="3124200" cy="2"/>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V="1">
            <a:off x="1447800" y="1828800"/>
            <a:ext cx="0" cy="33528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flipV="1">
            <a:off x="2743200" y="1981200"/>
            <a:ext cx="1371600" cy="26670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1066800" y="1676400"/>
            <a:ext cx="685800" cy="369332"/>
          </a:xfrm>
          <a:prstGeom prst="rect">
            <a:avLst/>
          </a:prstGeom>
          <a:noFill/>
        </p:spPr>
        <p:txBody>
          <a:bodyPr wrap="square" rtlCol="0">
            <a:spAutoFit/>
          </a:bodyPr>
          <a:lstStyle/>
          <a:p>
            <a:r>
              <a:rPr lang="en-US" dirty="0"/>
              <a:t>P</a:t>
            </a:r>
          </a:p>
        </p:txBody>
      </p:sp>
      <p:sp>
        <p:nvSpPr>
          <p:cNvPr id="12" name="TextBox 11"/>
          <p:cNvSpPr txBox="1"/>
          <p:nvPr/>
        </p:nvSpPr>
        <p:spPr>
          <a:xfrm>
            <a:off x="3124200" y="1828800"/>
            <a:ext cx="685800" cy="369332"/>
          </a:xfrm>
          <a:prstGeom prst="rect">
            <a:avLst/>
          </a:prstGeom>
          <a:noFill/>
        </p:spPr>
        <p:txBody>
          <a:bodyPr wrap="square" rtlCol="0">
            <a:spAutoFit/>
          </a:bodyPr>
          <a:lstStyle/>
          <a:p>
            <a:r>
              <a:rPr lang="en-US" dirty="0"/>
              <a:t>S</a:t>
            </a:r>
          </a:p>
        </p:txBody>
      </p:sp>
      <p:sp>
        <p:nvSpPr>
          <p:cNvPr id="13" name="TextBox 12"/>
          <p:cNvSpPr txBox="1"/>
          <p:nvPr/>
        </p:nvSpPr>
        <p:spPr>
          <a:xfrm>
            <a:off x="914400" y="2184400"/>
            <a:ext cx="685800" cy="369332"/>
          </a:xfrm>
          <a:prstGeom prst="rect">
            <a:avLst/>
          </a:prstGeom>
          <a:noFill/>
        </p:spPr>
        <p:txBody>
          <a:bodyPr wrap="square" rtlCol="0">
            <a:spAutoFit/>
          </a:bodyPr>
          <a:lstStyle/>
          <a:p>
            <a:r>
              <a:rPr lang="en-US" dirty="0" err="1"/>
              <a:t>P</a:t>
            </a:r>
            <a:r>
              <a:rPr lang="en-US" baseline="-25000" dirty="0" err="1"/>
              <a:t>aut</a:t>
            </a:r>
            <a:endParaRPr lang="en-US" baseline="-25000" dirty="0"/>
          </a:p>
        </p:txBody>
      </p:sp>
      <p:sp>
        <p:nvSpPr>
          <p:cNvPr id="14" name="TextBox 13"/>
          <p:cNvSpPr txBox="1"/>
          <p:nvPr/>
        </p:nvSpPr>
        <p:spPr>
          <a:xfrm>
            <a:off x="1066800" y="4114800"/>
            <a:ext cx="457200" cy="369332"/>
          </a:xfrm>
          <a:prstGeom prst="rect">
            <a:avLst/>
          </a:prstGeom>
          <a:noFill/>
        </p:spPr>
        <p:txBody>
          <a:bodyPr wrap="square" rtlCol="0">
            <a:spAutoFit/>
          </a:bodyPr>
          <a:lstStyle/>
          <a:p>
            <a:r>
              <a:rPr lang="en-US" dirty="0"/>
              <a:t>P</a:t>
            </a:r>
            <a:r>
              <a:rPr lang="en-US" baseline="-25000" dirty="0"/>
              <a:t>B</a:t>
            </a:r>
          </a:p>
        </p:txBody>
      </p:sp>
      <p:sp>
        <p:nvSpPr>
          <p:cNvPr id="16" name="TextBox 15"/>
          <p:cNvSpPr txBox="1"/>
          <p:nvPr/>
        </p:nvSpPr>
        <p:spPr>
          <a:xfrm>
            <a:off x="4114800" y="4495800"/>
            <a:ext cx="381000" cy="369332"/>
          </a:xfrm>
          <a:prstGeom prst="rect">
            <a:avLst/>
          </a:prstGeom>
          <a:noFill/>
        </p:spPr>
        <p:txBody>
          <a:bodyPr wrap="square" rtlCol="0">
            <a:spAutoFit/>
          </a:bodyPr>
          <a:lstStyle/>
          <a:p>
            <a:r>
              <a:rPr lang="en-US" dirty="0"/>
              <a:t>D</a:t>
            </a:r>
          </a:p>
        </p:txBody>
      </p:sp>
      <p:sp>
        <p:nvSpPr>
          <p:cNvPr id="17" name="TextBox 16"/>
          <p:cNvSpPr txBox="1"/>
          <p:nvPr/>
        </p:nvSpPr>
        <p:spPr>
          <a:xfrm>
            <a:off x="4343400" y="5181600"/>
            <a:ext cx="685800" cy="369332"/>
          </a:xfrm>
          <a:prstGeom prst="rect">
            <a:avLst/>
          </a:prstGeom>
          <a:noFill/>
        </p:spPr>
        <p:txBody>
          <a:bodyPr wrap="square" rtlCol="0">
            <a:spAutoFit/>
          </a:bodyPr>
          <a:lstStyle/>
          <a:p>
            <a:r>
              <a:rPr lang="en-US" dirty="0"/>
              <a:t>Q</a:t>
            </a:r>
          </a:p>
        </p:txBody>
      </p:sp>
      <p:cxnSp>
        <p:nvCxnSpPr>
          <p:cNvPr id="21" name="Straight Connector 20"/>
          <p:cNvCxnSpPr/>
          <p:nvPr/>
        </p:nvCxnSpPr>
        <p:spPr>
          <a:xfrm>
            <a:off x="1447800" y="2396067"/>
            <a:ext cx="1524000"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2209800" y="5181600"/>
            <a:ext cx="457200" cy="369332"/>
          </a:xfrm>
          <a:prstGeom prst="rect">
            <a:avLst/>
          </a:prstGeom>
          <a:noFill/>
        </p:spPr>
        <p:txBody>
          <a:bodyPr wrap="square" rtlCol="0">
            <a:spAutoFit/>
          </a:bodyPr>
          <a:lstStyle/>
          <a:p>
            <a:r>
              <a:rPr lang="en-US" dirty="0"/>
              <a:t>S</a:t>
            </a:r>
            <a:r>
              <a:rPr lang="en-US" baseline="-25000" dirty="0"/>
              <a:t>0</a:t>
            </a:r>
          </a:p>
        </p:txBody>
      </p:sp>
      <p:sp>
        <p:nvSpPr>
          <p:cNvPr id="30" name="Left Brace 29"/>
          <p:cNvSpPr/>
          <p:nvPr/>
        </p:nvSpPr>
        <p:spPr>
          <a:xfrm rot="16200000">
            <a:off x="2819400" y="4800600"/>
            <a:ext cx="228600" cy="990600"/>
          </a:xfrm>
          <a:prstGeom prst="leftBrace">
            <a:avLst>
              <a:gd name="adj1" fmla="val 44444"/>
              <a:gd name="adj2"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1" name="TextBox 30"/>
          <p:cNvSpPr txBox="1"/>
          <p:nvPr/>
        </p:nvSpPr>
        <p:spPr>
          <a:xfrm>
            <a:off x="2743200" y="5334000"/>
            <a:ext cx="533400" cy="369332"/>
          </a:xfrm>
          <a:prstGeom prst="rect">
            <a:avLst/>
          </a:prstGeom>
          <a:noFill/>
        </p:spPr>
        <p:txBody>
          <a:bodyPr wrap="square" rtlCol="0">
            <a:spAutoFit/>
          </a:bodyPr>
          <a:lstStyle/>
          <a:p>
            <a:r>
              <a:rPr lang="en-US" dirty="0"/>
              <a:t>M</a:t>
            </a:r>
            <a:r>
              <a:rPr lang="en-US" baseline="-25000" dirty="0"/>
              <a:t>0</a:t>
            </a:r>
          </a:p>
        </p:txBody>
      </p:sp>
      <p:cxnSp>
        <p:nvCxnSpPr>
          <p:cNvPr id="50" name="Straight Connector 49"/>
          <p:cNvCxnSpPr/>
          <p:nvPr/>
        </p:nvCxnSpPr>
        <p:spPr>
          <a:xfrm>
            <a:off x="3429000" y="3352800"/>
            <a:ext cx="0" cy="175260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a:off x="2438400" y="3352800"/>
            <a:ext cx="0" cy="182880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63" name="Straight Connector 62"/>
          <p:cNvCxnSpPr/>
          <p:nvPr/>
        </p:nvCxnSpPr>
        <p:spPr>
          <a:xfrm flipV="1">
            <a:off x="1748367" y="1981200"/>
            <a:ext cx="1452033" cy="25781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flipV="1">
            <a:off x="1447800" y="4343400"/>
            <a:ext cx="2971800" cy="2"/>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flipV="1">
            <a:off x="1447800" y="3962400"/>
            <a:ext cx="2971800" cy="2"/>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9" name="TextBox 38"/>
          <p:cNvSpPr txBox="1"/>
          <p:nvPr/>
        </p:nvSpPr>
        <p:spPr>
          <a:xfrm>
            <a:off x="1066800" y="3657600"/>
            <a:ext cx="457200" cy="369332"/>
          </a:xfrm>
          <a:prstGeom prst="rect">
            <a:avLst/>
          </a:prstGeom>
          <a:noFill/>
        </p:spPr>
        <p:txBody>
          <a:bodyPr wrap="square" rtlCol="0">
            <a:spAutoFit/>
          </a:bodyPr>
          <a:lstStyle/>
          <a:p>
            <a:r>
              <a:rPr lang="en-US" dirty="0"/>
              <a:t>P</a:t>
            </a:r>
            <a:r>
              <a:rPr lang="en-US" baseline="-25000" dirty="0"/>
              <a:t>C</a:t>
            </a:r>
          </a:p>
        </p:txBody>
      </p:sp>
      <p:cxnSp>
        <p:nvCxnSpPr>
          <p:cNvPr id="40" name="Straight Connector 39"/>
          <p:cNvCxnSpPr/>
          <p:nvPr/>
        </p:nvCxnSpPr>
        <p:spPr>
          <a:xfrm flipV="1">
            <a:off x="1447800" y="3352800"/>
            <a:ext cx="2971800" cy="2"/>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1" name="TextBox 40"/>
          <p:cNvSpPr txBox="1"/>
          <p:nvPr/>
        </p:nvSpPr>
        <p:spPr>
          <a:xfrm>
            <a:off x="838200" y="3200400"/>
            <a:ext cx="685800" cy="369332"/>
          </a:xfrm>
          <a:prstGeom prst="rect">
            <a:avLst/>
          </a:prstGeom>
          <a:noFill/>
        </p:spPr>
        <p:txBody>
          <a:bodyPr wrap="square" rtlCol="0">
            <a:spAutoFit/>
          </a:bodyPr>
          <a:lstStyle/>
          <a:p>
            <a:r>
              <a:rPr lang="en-US" dirty="0" err="1"/>
              <a:t>P</a:t>
            </a:r>
            <a:r>
              <a:rPr lang="en-US" baseline="-25000" dirty="0" err="1"/>
              <a:t>B</a:t>
            </a:r>
            <a:r>
              <a:rPr lang="en-US" dirty="0" err="1"/>
              <a:t>+t</a:t>
            </a:r>
            <a:endParaRPr lang="en-US" baseline="-25000" dirty="0"/>
          </a:p>
        </p:txBody>
      </p:sp>
      <p:cxnSp>
        <p:nvCxnSpPr>
          <p:cNvPr id="42" name="Straight Connector 41"/>
          <p:cNvCxnSpPr/>
          <p:nvPr/>
        </p:nvCxnSpPr>
        <p:spPr>
          <a:xfrm flipV="1">
            <a:off x="1447800" y="2971800"/>
            <a:ext cx="2971800" cy="2"/>
          </a:xfrm>
          <a:prstGeom prst="line">
            <a:avLst/>
          </a:prstGeom>
          <a:ln>
            <a:solidFill>
              <a:srgbClr val="BFBFBF"/>
            </a:solidFill>
          </a:ln>
          <a:effectLst/>
        </p:spPr>
        <p:style>
          <a:lnRef idx="2">
            <a:schemeClr val="accent1"/>
          </a:lnRef>
          <a:fillRef idx="0">
            <a:schemeClr val="accent1"/>
          </a:fillRef>
          <a:effectRef idx="1">
            <a:schemeClr val="accent1"/>
          </a:effectRef>
          <a:fontRef idx="minor">
            <a:schemeClr val="tx1"/>
          </a:fontRef>
        </p:style>
      </p:cxnSp>
      <p:sp>
        <p:nvSpPr>
          <p:cNvPr id="43" name="TextBox 42"/>
          <p:cNvSpPr txBox="1"/>
          <p:nvPr/>
        </p:nvSpPr>
        <p:spPr>
          <a:xfrm>
            <a:off x="838200" y="2819400"/>
            <a:ext cx="685800" cy="369332"/>
          </a:xfrm>
          <a:prstGeom prst="rect">
            <a:avLst/>
          </a:prstGeom>
          <a:noFill/>
        </p:spPr>
        <p:txBody>
          <a:bodyPr wrap="square" rtlCol="0">
            <a:spAutoFit/>
          </a:bodyPr>
          <a:lstStyle/>
          <a:p>
            <a:r>
              <a:rPr lang="en-US" dirty="0" err="1"/>
              <a:t>P</a:t>
            </a:r>
            <a:r>
              <a:rPr lang="en-US" baseline="-25000" dirty="0" err="1"/>
              <a:t>C</a:t>
            </a:r>
            <a:r>
              <a:rPr lang="en-US" dirty="0" err="1"/>
              <a:t>+t</a:t>
            </a:r>
            <a:endParaRPr lang="en-US" baseline="-25000" dirty="0"/>
          </a:p>
        </p:txBody>
      </p:sp>
      <p:cxnSp>
        <p:nvCxnSpPr>
          <p:cNvPr id="29" name="Straight Connector 28"/>
          <p:cNvCxnSpPr/>
          <p:nvPr/>
        </p:nvCxnSpPr>
        <p:spPr>
          <a:xfrm>
            <a:off x="2133600" y="3962400"/>
            <a:ext cx="0" cy="1219200"/>
          </a:xfrm>
          <a:prstGeom prst="line">
            <a:avLst/>
          </a:prstGeom>
          <a:ln>
            <a:solidFill>
              <a:srgbClr val="008000"/>
            </a:solidFill>
            <a:prstDash val="dash"/>
          </a:ln>
          <a:effectLst/>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p:nvPr/>
        </p:nvCxnSpPr>
        <p:spPr>
          <a:xfrm flipH="1">
            <a:off x="2133600" y="4876800"/>
            <a:ext cx="304800" cy="0"/>
          </a:xfrm>
          <a:prstGeom prst="straightConnector1">
            <a:avLst/>
          </a:prstGeom>
          <a:ln w="25400">
            <a:solidFill>
              <a:srgbClr val="008000"/>
            </a:solidFill>
            <a:tailEnd type="arrow" w="lg" len="lg"/>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a:off x="3810000" y="3962400"/>
            <a:ext cx="0" cy="1219200"/>
          </a:xfrm>
          <a:prstGeom prst="line">
            <a:avLst/>
          </a:prstGeom>
          <a:ln>
            <a:solidFill>
              <a:srgbClr val="008000"/>
            </a:solidFill>
            <a:prstDash val="dash"/>
          </a:ln>
          <a:effectLst/>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p:nvPr/>
        </p:nvCxnSpPr>
        <p:spPr>
          <a:xfrm>
            <a:off x="3429000" y="4876800"/>
            <a:ext cx="381000" cy="0"/>
          </a:xfrm>
          <a:prstGeom prst="straightConnector1">
            <a:avLst/>
          </a:prstGeom>
          <a:ln w="25400">
            <a:solidFill>
              <a:srgbClr val="008000"/>
            </a:solidFill>
            <a:tailEnd type="arrow" w="lg" len="lg"/>
          </a:ln>
          <a:effectLst/>
        </p:spPr>
        <p:style>
          <a:lnRef idx="2">
            <a:schemeClr val="accent1"/>
          </a:lnRef>
          <a:fillRef idx="0">
            <a:schemeClr val="accent1"/>
          </a:fillRef>
          <a:effectRef idx="1">
            <a:schemeClr val="accent1"/>
          </a:effectRef>
          <a:fontRef idx="minor">
            <a:schemeClr val="tx1"/>
          </a:fontRef>
        </p:style>
      </p:cxnSp>
      <p:sp>
        <p:nvSpPr>
          <p:cNvPr id="38" name="TextBox 37"/>
          <p:cNvSpPr txBox="1"/>
          <p:nvPr/>
        </p:nvSpPr>
        <p:spPr>
          <a:xfrm>
            <a:off x="1447800" y="3505200"/>
            <a:ext cx="685800" cy="369332"/>
          </a:xfrm>
          <a:prstGeom prst="rect">
            <a:avLst/>
          </a:prstGeom>
          <a:noFill/>
        </p:spPr>
        <p:txBody>
          <a:bodyPr wrap="square" rtlCol="0">
            <a:spAutoFit/>
          </a:bodyPr>
          <a:lstStyle/>
          <a:p>
            <a:pPr algn="ctr"/>
            <a:r>
              <a:rPr lang="en-US" i="1" dirty="0"/>
              <a:t>a</a:t>
            </a:r>
          </a:p>
        </p:txBody>
      </p:sp>
      <p:sp>
        <p:nvSpPr>
          <p:cNvPr id="44" name="TextBox 43"/>
          <p:cNvSpPr txBox="1"/>
          <p:nvPr/>
        </p:nvSpPr>
        <p:spPr>
          <a:xfrm>
            <a:off x="1981200" y="3581400"/>
            <a:ext cx="685800" cy="369332"/>
          </a:xfrm>
          <a:prstGeom prst="rect">
            <a:avLst/>
          </a:prstGeom>
          <a:noFill/>
        </p:spPr>
        <p:txBody>
          <a:bodyPr wrap="square" rtlCol="0">
            <a:spAutoFit/>
          </a:bodyPr>
          <a:lstStyle/>
          <a:p>
            <a:pPr algn="ctr"/>
            <a:r>
              <a:rPr lang="en-US" i="1" dirty="0"/>
              <a:t>b</a:t>
            </a:r>
          </a:p>
        </p:txBody>
      </p:sp>
      <p:sp>
        <p:nvSpPr>
          <p:cNvPr id="45" name="TextBox 44"/>
          <p:cNvSpPr txBox="1"/>
          <p:nvPr/>
        </p:nvSpPr>
        <p:spPr>
          <a:xfrm>
            <a:off x="2590800" y="3505200"/>
            <a:ext cx="685800" cy="369332"/>
          </a:xfrm>
          <a:prstGeom prst="rect">
            <a:avLst/>
          </a:prstGeom>
          <a:noFill/>
        </p:spPr>
        <p:txBody>
          <a:bodyPr wrap="square" rtlCol="0">
            <a:spAutoFit/>
          </a:bodyPr>
          <a:lstStyle/>
          <a:p>
            <a:pPr algn="ctr"/>
            <a:r>
              <a:rPr lang="en-US" i="1" dirty="0"/>
              <a:t>c</a:t>
            </a:r>
          </a:p>
        </p:txBody>
      </p:sp>
      <p:sp>
        <p:nvSpPr>
          <p:cNvPr id="46" name="TextBox 45"/>
          <p:cNvSpPr txBox="1"/>
          <p:nvPr/>
        </p:nvSpPr>
        <p:spPr>
          <a:xfrm>
            <a:off x="3200400" y="3581400"/>
            <a:ext cx="685800" cy="369332"/>
          </a:xfrm>
          <a:prstGeom prst="rect">
            <a:avLst/>
          </a:prstGeom>
          <a:noFill/>
        </p:spPr>
        <p:txBody>
          <a:bodyPr wrap="square" rtlCol="0">
            <a:spAutoFit/>
          </a:bodyPr>
          <a:lstStyle/>
          <a:p>
            <a:pPr algn="ctr"/>
            <a:r>
              <a:rPr lang="en-US" i="1" dirty="0"/>
              <a:t>d</a:t>
            </a:r>
          </a:p>
        </p:txBody>
      </p:sp>
      <p:sp>
        <p:nvSpPr>
          <p:cNvPr id="49" name="TextBox 48"/>
          <p:cNvSpPr txBox="1"/>
          <p:nvPr/>
        </p:nvSpPr>
        <p:spPr>
          <a:xfrm>
            <a:off x="2590800" y="3962400"/>
            <a:ext cx="685800" cy="369332"/>
          </a:xfrm>
          <a:prstGeom prst="rect">
            <a:avLst/>
          </a:prstGeom>
          <a:noFill/>
        </p:spPr>
        <p:txBody>
          <a:bodyPr wrap="square" rtlCol="0">
            <a:spAutoFit/>
          </a:bodyPr>
          <a:lstStyle/>
          <a:p>
            <a:pPr algn="ctr"/>
            <a:r>
              <a:rPr lang="en-US" i="1" dirty="0"/>
              <a:t>e</a:t>
            </a:r>
          </a:p>
        </p:txBody>
      </p:sp>
      <p:sp>
        <p:nvSpPr>
          <p:cNvPr id="51" name="TextBox 50"/>
          <p:cNvSpPr txBox="1"/>
          <p:nvPr/>
        </p:nvSpPr>
        <p:spPr>
          <a:xfrm>
            <a:off x="1905000" y="5181600"/>
            <a:ext cx="457200" cy="369332"/>
          </a:xfrm>
          <a:prstGeom prst="rect">
            <a:avLst/>
          </a:prstGeom>
          <a:noFill/>
        </p:spPr>
        <p:txBody>
          <a:bodyPr wrap="square" rtlCol="0">
            <a:spAutoFit/>
          </a:bodyPr>
          <a:lstStyle/>
          <a:p>
            <a:r>
              <a:rPr lang="en-US" dirty="0">
                <a:solidFill>
                  <a:srgbClr val="008000"/>
                </a:solidFill>
              </a:rPr>
              <a:t>S</a:t>
            </a:r>
            <a:r>
              <a:rPr lang="en-US" baseline="-25000" dirty="0">
                <a:solidFill>
                  <a:srgbClr val="008000"/>
                </a:solidFill>
              </a:rPr>
              <a:t>1</a:t>
            </a:r>
          </a:p>
        </p:txBody>
      </p:sp>
      <p:sp>
        <p:nvSpPr>
          <p:cNvPr id="53" name="TextBox 52"/>
          <p:cNvSpPr txBox="1"/>
          <p:nvPr/>
        </p:nvSpPr>
        <p:spPr>
          <a:xfrm>
            <a:off x="3581400" y="5181600"/>
            <a:ext cx="457200" cy="369332"/>
          </a:xfrm>
          <a:prstGeom prst="rect">
            <a:avLst/>
          </a:prstGeom>
          <a:noFill/>
        </p:spPr>
        <p:txBody>
          <a:bodyPr wrap="square" rtlCol="0">
            <a:spAutoFit/>
          </a:bodyPr>
          <a:lstStyle/>
          <a:p>
            <a:r>
              <a:rPr lang="en-US" dirty="0">
                <a:solidFill>
                  <a:srgbClr val="008000"/>
                </a:solidFill>
              </a:rPr>
              <a:t>D</a:t>
            </a:r>
            <a:r>
              <a:rPr lang="en-US" baseline="-25000" dirty="0">
                <a:solidFill>
                  <a:srgbClr val="008000"/>
                </a:solidFill>
              </a:rPr>
              <a:t>1</a:t>
            </a:r>
          </a:p>
        </p:txBody>
      </p:sp>
      <p:sp>
        <p:nvSpPr>
          <p:cNvPr id="54" name="TextBox 53"/>
          <p:cNvSpPr txBox="1"/>
          <p:nvPr/>
        </p:nvSpPr>
        <p:spPr>
          <a:xfrm>
            <a:off x="3276600" y="5181600"/>
            <a:ext cx="457200" cy="369332"/>
          </a:xfrm>
          <a:prstGeom prst="rect">
            <a:avLst/>
          </a:prstGeom>
          <a:noFill/>
        </p:spPr>
        <p:txBody>
          <a:bodyPr wrap="square" rtlCol="0">
            <a:spAutoFit/>
          </a:bodyPr>
          <a:lstStyle/>
          <a:p>
            <a:r>
              <a:rPr lang="en-US" dirty="0"/>
              <a:t>D</a:t>
            </a:r>
            <a:r>
              <a:rPr lang="en-US" baseline="-25000" dirty="0"/>
              <a:t>0</a:t>
            </a:r>
          </a:p>
        </p:txBody>
      </p:sp>
      <p:sp>
        <p:nvSpPr>
          <p:cNvPr id="56" name="Left Brace 55"/>
          <p:cNvSpPr/>
          <p:nvPr/>
        </p:nvSpPr>
        <p:spPr>
          <a:xfrm rot="16200000">
            <a:off x="2171700" y="5524500"/>
            <a:ext cx="228600" cy="304800"/>
          </a:xfrm>
          <a:prstGeom prst="leftBrace">
            <a:avLst>
              <a:gd name="adj1" fmla="val 44444"/>
              <a:gd name="adj2" fmla="val 50000"/>
            </a:avLst>
          </a:prstGeom>
          <a:ln>
            <a:solidFill>
              <a:srgbClr val="008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7" name="Left Brace 56"/>
          <p:cNvSpPr/>
          <p:nvPr/>
        </p:nvSpPr>
        <p:spPr>
          <a:xfrm rot="16200000">
            <a:off x="3508375" y="5483225"/>
            <a:ext cx="228600" cy="387350"/>
          </a:xfrm>
          <a:prstGeom prst="leftBrace">
            <a:avLst>
              <a:gd name="adj1" fmla="val 44444"/>
              <a:gd name="adj2" fmla="val 50000"/>
            </a:avLst>
          </a:prstGeom>
          <a:ln>
            <a:solidFill>
              <a:srgbClr val="008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8" name="Freeform 57"/>
          <p:cNvSpPr/>
          <p:nvPr/>
        </p:nvSpPr>
        <p:spPr>
          <a:xfrm>
            <a:off x="2286000" y="5867400"/>
            <a:ext cx="3048000" cy="228601"/>
          </a:xfrm>
          <a:custGeom>
            <a:avLst/>
            <a:gdLst>
              <a:gd name="connsiteX0" fmla="*/ 116621 w 3257754"/>
              <a:gd name="connsiteY0" fmla="*/ 0 h 193922"/>
              <a:gd name="connsiteX1" fmla="*/ 379088 w 3257754"/>
              <a:gd name="connsiteY1" fmla="*/ 186266 h 193922"/>
              <a:gd name="connsiteX2" fmla="*/ 3257754 w 3257754"/>
              <a:gd name="connsiteY2" fmla="*/ 160866 h 193922"/>
              <a:gd name="connsiteX3" fmla="*/ 3257754 w 3257754"/>
              <a:gd name="connsiteY3" fmla="*/ 160866 h 193922"/>
              <a:gd name="connsiteX0" fmla="*/ 64030 w 3205163"/>
              <a:gd name="connsiteY0" fmla="*/ 0 h 193922"/>
              <a:gd name="connsiteX1" fmla="*/ 326497 w 3205163"/>
              <a:gd name="connsiteY1" fmla="*/ 186266 h 193922"/>
              <a:gd name="connsiteX2" fmla="*/ 3205163 w 3205163"/>
              <a:gd name="connsiteY2" fmla="*/ 160866 h 193922"/>
              <a:gd name="connsiteX3" fmla="*/ 3205163 w 3205163"/>
              <a:gd name="connsiteY3" fmla="*/ 160866 h 193922"/>
              <a:gd name="connsiteX0" fmla="*/ 0 w 3141133"/>
              <a:gd name="connsiteY0" fmla="*/ 0 h 194366"/>
              <a:gd name="connsiteX1" fmla="*/ 824442 w 3141133"/>
              <a:gd name="connsiteY1" fmla="*/ 186266 h 194366"/>
              <a:gd name="connsiteX2" fmla="*/ 3141133 w 3141133"/>
              <a:gd name="connsiteY2" fmla="*/ 160866 h 194366"/>
              <a:gd name="connsiteX3" fmla="*/ 3141133 w 3141133"/>
              <a:gd name="connsiteY3" fmla="*/ 160866 h 194366"/>
              <a:gd name="connsiteX0" fmla="*/ 87640 w 3228773"/>
              <a:gd name="connsiteY0" fmla="*/ 0 h 185943"/>
              <a:gd name="connsiteX1" fmla="*/ 305657 w 3228773"/>
              <a:gd name="connsiteY1" fmla="*/ 176741 h 185943"/>
              <a:gd name="connsiteX2" fmla="*/ 3228773 w 3228773"/>
              <a:gd name="connsiteY2" fmla="*/ 160866 h 185943"/>
              <a:gd name="connsiteX3" fmla="*/ 3228773 w 3228773"/>
              <a:gd name="connsiteY3" fmla="*/ 160866 h 185943"/>
              <a:gd name="connsiteX0" fmla="*/ 87640 w 3228773"/>
              <a:gd name="connsiteY0" fmla="*/ 0 h 185943"/>
              <a:gd name="connsiteX1" fmla="*/ 305657 w 3228773"/>
              <a:gd name="connsiteY1" fmla="*/ 176741 h 185943"/>
              <a:gd name="connsiteX2" fmla="*/ 3228773 w 3228773"/>
              <a:gd name="connsiteY2" fmla="*/ 160866 h 185943"/>
              <a:gd name="connsiteX3" fmla="*/ 3228773 w 3228773"/>
              <a:gd name="connsiteY3" fmla="*/ 160866 h 185943"/>
              <a:gd name="connsiteX0" fmla="*/ 0 w 3141133"/>
              <a:gd name="connsiteY0" fmla="*/ 0 h 189224"/>
              <a:gd name="connsiteX1" fmla="*/ 218017 w 3141133"/>
              <a:gd name="connsiteY1" fmla="*/ 176741 h 189224"/>
              <a:gd name="connsiteX2" fmla="*/ 3141133 w 3141133"/>
              <a:gd name="connsiteY2" fmla="*/ 160866 h 189224"/>
              <a:gd name="connsiteX3" fmla="*/ 3141133 w 3141133"/>
              <a:gd name="connsiteY3" fmla="*/ 160866 h 189224"/>
              <a:gd name="connsiteX0" fmla="*/ 0 w 3141133"/>
              <a:gd name="connsiteY0" fmla="*/ 0 h 185943"/>
              <a:gd name="connsiteX1" fmla="*/ 218017 w 3141133"/>
              <a:gd name="connsiteY1" fmla="*/ 176741 h 185943"/>
              <a:gd name="connsiteX2" fmla="*/ 3141133 w 3141133"/>
              <a:gd name="connsiteY2" fmla="*/ 160866 h 185943"/>
              <a:gd name="connsiteX3" fmla="*/ 3141133 w 3141133"/>
              <a:gd name="connsiteY3" fmla="*/ 160866 h 185943"/>
              <a:gd name="connsiteX0" fmla="*/ 0 w 3141133"/>
              <a:gd name="connsiteY0" fmla="*/ 0 h 185032"/>
              <a:gd name="connsiteX1" fmla="*/ 218017 w 3141133"/>
              <a:gd name="connsiteY1" fmla="*/ 176741 h 185032"/>
              <a:gd name="connsiteX2" fmla="*/ 3141133 w 3141133"/>
              <a:gd name="connsiteY2" fmla="*/ 160866 h 185032"/>
              <a:gd name="connsiteX3" fmla="*/ 3141133 w 3141133"/>
              <a:gd name="connsiteY3" fmla="*/ 160866 h 185032"/>
              <a:gd name="connsiteX0" fmla="*/ 0 w 3141133"/>
              <a:gd name="connsiteY0" fmla="*/ 0 h 176741"/>
              <a:gd name="connsiteX1" fmla="*/ 218017 w 3141133"/>
              <a:gd name="connsiteY1" fmla="*/ 176741 h 176741"/>
              <a:gd name="connsiteX2" fmla="*/ 3141133 w 3141133"/>
              <a:gd name="connsiteY2" fmla="*/ 160866 h 176741"/>
              <a:gd name="connsiteX3" fmla="*/ 3141133 w 3141133"/>
              <a:gd name="connsiteY3" fmla="*/ 160866 h 176741"/>
              <a:gd name="connsiteX0" fmla="*/ 0 w 3141133"/>
              <a:gd name="connsiteY0" fmla="*/ 0 h 176741"/>
              <a:gd name="connsiteX1" fmla="*/ 141817 w 3141133"/>
              <a:gd name="connsiteY1" fmla="*/ 176741 h 176741"/>
              <a:gd name="connsiteX2" fmla="*/ 3141133 w 3141133"/>
              <a:gd name="connsiteY2" fmla="*/ 160866 h 176741"/>
              <a:gd name="connsiteX3" fmla="*/ 3141133 w 3141133"/>
              <a:gd name="connsiteY3" fmla="*/ 160866 h 176741"/>
              <a:gd name="connsiteX0" fmla="*/ 0 w 3141133"/>
              <a:gd name="connsiteY0" fmla="*/ 0 h 176741"/>
              <a:gd name="connsiteX1" fmla="*/ 141817 w 3141133"/>
              <a:gd name="connsiteY1" fmla="*/ 176741 h 176741"/>
              <a:gd name="connsiteX2" fmla="*/ 3141133 w 3141133"/>
              <a:gd name="connsiteY2" fmla="*/ 160866 h 176741"/>
              <a:gd name="connsiteX3" fmla="*/ 3141133 w 3141133"/>
              <a:gd name="connsiteY3" fmla="*/ 160866 h 176741"/>
              <a:gd name="connsiteX0" fmla="*/ 0 w 3141133"/>
              <a:gd name="connsiteY0" fmla="*/ 0 h 309295"/>
              <a:gd name="connsiteX1" fmla="*/ 245752 w 3141133"/>
              <a:gd name="connsiteY1" fmla="*/ 309295 h 309295"/>
              <a:gd name="connsiteX2" fmla="*/ 3141133 w 3141133"/>
              <a:gd name="connsiteY2" fmla="*/ 160866 h 309295"/>
              <a:gd name="connsiteX3" fmla="*/ 3141133 w 3141133"/>
              <a:gd name="connsiteY3" fmla="*/ 160866 h 309295"/>
              <a:gd name="connsiteX0" fmla="*/ 0 w 3141133"/>
              <a:gd name="connsiteY0" fmla="*/ 0 h 309295"/>
              <a:gd name="connsiteX1" fmla="*/ 245752 w 3141133"/>
              <a:gd name="connsiteY1" fmla="*/ 309295 h 309295"/>
              <a:gd name="connsiteX2" fmla="*/ 3141133 w 3141133"/>
              <a:gd name="connsiteY2" fmla="*/ 160866 h 309295"/>
              <a:gd name="connsiteX3" fmla="*/ 3141133 w 3141133"/>
              <a:gd name="connsiteY3" fmla="*/ 160866 h 309295"/>
              <a:gd name="connsiteX0" fmla="*/ 0 w 3100189"/>
              <a:gd name="connsiteY0" fmla="*/ 0 h 328231"/>
              <a:gd name="connsiteX1" fmla="*/ 204808 w 3100189"/>
              <a:gd name="connsiteY1" fmla="*/ 328231 h 328231"/>
              <a:gd name="connsiteX2" fmla="*/ 3100189 w 3100189"/>
              <a:gd name="connsiteY2" fmla="*/ 179802 h 328231"/>
              <a:gd name="connsiteX3" fmla="*/ 3100189 w 3100189"/>
              <a:gd name="connsiteY3" fmla="*/ 179802 h 328231"/>
              <a:gd name="connsiteX0" fmla="*/ 0 w 3100189"/>
              <a:gd name="connsiteY0" fmla="*/ 0 h 328231"/>
              <a:gd name="connsiteX1" fmla="*/ 204808 w 3100189"/>
              <a:gd name="connsiteY1" fmla="*/ 328231 h 328231"/>
              <a:gd name="connsiteX2" fmla="*/ 3100189 w 3100189"/>
              <a:gd name="connsiteY2" fmla="*/ 179802 h 328231"/>
              <a:gd name="connsiteX3" fmla="*/ 3100189 w 3100189"/>
              <a:gd name="connsiteY3" fmla="*/ 179802 h 328231"/>
              <a:gd name="connsiteX0" fmla="*/ 0 w 3313846"/>
              <a:gd name="connsiteY0" fmla="*/ 0 h 328231"/>
              <a:gd name="connsiteX1" fmla="*/ 204808 w 3313846"/>
              <a:gd name="connsiteY1" fmla="*/ 328231 h 328231"/>
              <a:gd name="connsiteX2" fmla="*/ 3100189 w 3313846"/>
              <a:gd name="connsiteY2" fmla="*/ 179802 h 328231"/>
              <a:gd name="connsiteX3" fmla="*/ 3097039 w 3313846"/>
              <a:gd name="connsiteY3" fmla="*/ 184536 h 328231"/>
              <a:gd name="connsiteX0" fmla="*/ 0 w 3315949"/>
              <a:gd name="connsiteY0" fmla="*/ 0 h 331292"/>
              <a:gd name="connsiteX1" fmla="*/ 204808 w 3315949"/>
              <a:gd name="connsiteY1" fmla="*/ 328231 h 331292"/>
              <a:gd name="connsiteX2" fmla="*/ 3100189 w 3315949"/>
              <a:gd name="connsiteY2" fmla="*/ 179802 h 331292"/>
              <a:gd name="connsiteX3" fmla="*/ 3103338 w 3315949"/>
              <a:gd name="connsiteY3" fmla="*/ 331292 h 331292"/>
              <a:gd name="connsiteX0" fmla="*/ 0 w 3103338"/>
              <a:gd name="connsiteY0" fmla="*/ 0 h 353441"/>
              <a:gd name="connsiteX1" fmla="*/ 204808 w 3103338"/>
              <a:gd name="connsiteY1" fmla="*/ 328231 h 353441"/>
              <a:gd name="connsiteX2" fmla="*/ 3103338 w 3103338"/>
              <a:gd name="connsiteY2" fmla="*/ 331292 h 353441"/>
              <a:gd name="connsiteX0" fmla="*/ 0 w 3103338"/>
              <a:gd name="connsiteY0" fmla="*/ 0 h 334576"/>
              <a:gd name="connsiteX1" fmla="*/ 204808 w 3103338"/>
              <a:gd name="connsiteY1" fmla="*/ 328231 h 334576"/>
              <a:gd name="connsiteX2" fmla="*/ 3103338 w 3103338"/>
              <a:gd name="connsiteY2" fmla="*/ 331292 h 334576"/>
              <a:gd name="connsiteX0" fmla="*/ 0 w 3103338"/>
              <a:gd name="connsiteY0" fmla="*/ 0 h 334576"/>
              <a:gd name="connsiteX1" fmla="*/ 204808 w 3103338"/>
              <a:gd name="connsiteY1" fmla="*/ 328231 h 334576"/>
              <a:gd name="connsiteX2" fmla="*/ 3103338 w 3103338"/>
              <a:gd name="connsiteY2" fmla="*/ 331292 h 334576"/>
              <a:gd name="connsiteX0" fmla="*/ 0 w 3103338"/>
              <a:gd name="connsiteY0" fmla="*/ 0 h 334576"/>
              <a:gd name="connsiteX1" fmla="*/ 204808 w 3103338"/>
              <a:gd name="connsiteY1" fmla="*/ 328231 h 334576"/>
              <a:gd name="connsiteX2" fmla="*/ 3103338 w 3103338"/>
              <a:gd name="connsiteY2" fmla="*/ 331292 h 334576"/>
            </a:gdLst>
            <a:ahLst/>
            <a:cxnLst>
              <a:cxn ang="0">
                <a:pos x="connsiteX0" y="connsiteY0"/>
              </a:cxn>
              <a:cxn ang="0">
                <a:pos x="connsiteX1" y="connsiteY1"/>
              </a:cxn>
              <a:cxn ang="0">
                <a:pos x="connsiteX2" y="connsiteY2"/>
              </a:cxn>
            </a:cxnLst>
            <a:rect l="l" t="t" r="r" b="b"/>
            <a:pathLst>
              <a:path w="3103338" h="334576">
                <a:moveTo>
                  <a:pt x="0" y="0"/>
                </a:moveTo>
                <a:cubicBezTo>
                  <a:pt x="2822" y="331656"/>
                  <a:pt x="91014" y="320300"/>
                  <a:pt x="204808" y="328231"/>
                </a:cubicBezTo>
                <a:cubicBezTo>
                  <a:pt x="712583" y="340840"/>
                  <a:pt x="398741" y="330655"/>
                  <a:pt x="3103338" y="331292"/>
                </a:cubicBezTo>
              </a:path>
            </a:pathLst>
          </a:custGeom>
          <a:ln>
            <a:solidFill>
              <a:srgbClr val="008000"/>
            </a:solidFill>
            <a:headEnd type="arrow"/>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0" name="Freeform 59"/>
          <p:cNvSpPr/>
          <p:nvPr/>
        </p:nvSpPr>
        <p:spPr>
          <a:xfrm>
            <a:off x="3632200" y="5867399"/>
            <a:ext cx="1625602" cy="226356"/>
          </a:xfrm>
          <a:custGeom>
            <a:avLst/>
            <a:gdLst>
              <a:gd name="connsiteX0" fmla="*/ 116621 w 3257754"/>
              <a:gd name="connsiteY0" fmla="*/ 0 h 193922"/>
              <a:gd name="connsiteX1" fmla="*/ 379088 w 3257754"/>
              <a:gd name="connsiteY1" fmla="*/ 186266 h 193922"/>
              <a:gd name="connsiteX2" fmla="*/ 3257754 w 3257754"/>
              <a:gd name="connsiteY2" fmla="*/ 160866 h 193922"/>
              <a:gd name="connsiteX3" fmla="*/ 3257754 w 3257754"/>
              <a:gd name="connsiteY3" fmla="*/ 160866 h 193922"/>
              <a:gd name="connsiteX0" fmla="*/ 64030 w 3205163"/>
              <a:gd name="connsiteY0" fmla="*/ 0 h 193922"/>
              <a:gd name="connsiteX1" fmla="*/ 326497 w 3205163"/>
              <a:gd name="connsiteY1" fmla="*/ 186266 h 193922"/>
              <a:gd name="connsiteX2" fmla="*/ 3205163 w 3205163"/>
              <a:gd name="connsiteY2" fmla="*/ 160866 h 193922"/>
              <a:gd name="connsiteX3" fmla="*/ 3205163 w 3205163"/>
              <a:gd name="connsiteY3" fmla="*/ 160866 h 193922"/>
              <a:gd name="connsiteX0" fmla="*/ 0 w 3141133"/>
              <a:gd name="connsiteY0" fmla="*/ 0 h 194366"/>
              <a:gd name="connsiteX1" fmla="*/ 824442 w 3141133"/>
              <a:gd name="connsiteY1" fmla="*/ 186266 h 194366"/>
              <a:gd name="connsiteX2" fmla="*/ 3141133 w 3141133"/>
              <a:gd name="connsiteY2" fmla="*/ 160866 h 194366"/>
              <a:gd name="connsiteX3" fmla="*/ 3141133 w 3141133"/>
              <a:gd name="connsiteY3" fmla="*/ 160866 h 194366"/>
              <a:gd name="connsiteX0" fmla="*/ 87640 w 3228773"/>
              <a:gd name="connsiteY0" fmla="*/ 0 h 185943"/>
              <a:gd name="connsiteX1" fmla="*/ 305657 w 3228773"/>
              <a:gd name="connsiteY1" fmla="*/ 176741 h 185943"/>
              <a:gd name="connsiteX2" fmla="*/ 3228773 w 3228773"/>
              <a:gd name="connsiteY2" fmla="*/ 160866 h 185943"/>
              <a:gd name="connsiteX3" fmla="*/ 3228773 w 3228773"/>
              <a:gd name="connsiteY3" fmla="*/ 160866 h 185943"/>
              <a:gd name="connsiteX0" fmla="*/ 87640 w 3228773"/>
              <a:gd name="connsiteY0" fmla="*/ 0 h 185943"/>
              <a:gd name="connsiteX1" fmla="*/ 305657 w 3228773"/>
              <a:gd name="connsiteY1" fmla="*/ 176741 h 185943"/>
              <a:gd name="connsiteX2" fmla="*/ 3228773 w 3228773"/>
              <a:gd name="connsiteY2" fmla="*/ 160866 h 185943"/>
              <a:gd name="connsiteX3" fmla="*/ 3228773 w 3228773"/>
              <a:gd name="connsiteY3" fmla="*/ 160866 h 185943"/>
              <a:gd name="connsiteX0" fmla="*/ 0 w 3141133"/>
              <a:gd name="connsiteY0" fmla="*/ 0 h 189224"/>
              <a:gd name="connsiteX1" fmla="*/ 218017 w 3141133"/>
              <a:gd name="connsiteY1" fmla="*/ 176741 h 189224"/>
              <a:gd name="connsiteX2" fmla="*/ 3141133 w 3141133"/>
              <a:gd name="connsiteY2" fmla="*/ 160866 h 189224"/>
              <a:gd name="connsiteX3" fmla="*/ 3141133 w 3141133"/>
              <a:gd name="connsiteY3" fmla="*/ 160866 h 189224"/>
              <a:gd name="connsiteX0" fmla="*/ 0 w 3141133"/>
              <a:gd name="connsiteY0" fmla="*/ 0 h 185943"/>
              <a:gd name="connsiteX1" fmla="*/ 218017 w 3141133"/>
              <a:gd name="connsiteY1" fmla="*/ 176741 h 185943"/>
              <a:gd name="connsiteX2" fmla="*/ 3141133 w 3141133"/>
              <a:gd name="connsiteY2" fmla="*/ 160866 h 185943"/>
              <a:gd name="connsiteX3" fmla="*/ 3141133 w 3141133"/>
              <a:gd name="connsiteY3" fmla="*/ 160866 h 185943"/>
              <a:gd name="connsiteX0" fmla="*/ 0 w 3141133"/>
              <a:gd name="connsiteY0" fmla="*/ 0 h 185032"/>
              <a:gd name="connsiteX1" fmla="*/ 218017 w 3141133"/>
              <a:gd name="connsiteY1" fmla="*/ 176741 h 185032"/>
              <a:gd name="connsiteX2" fmla="*/ 3141133 w 3141133"/>
              <a:gd name="connsiteY2" fmla="*/ 160866 h 185032"/>
              <a:gd name="connsiteX3" fmla="*/ 3141133 w 3141133"/>
              <a:gd name="connsiteY3" fmla="*/ 160866 h 185032"/>
              <a:gd name="connsiteX0" fmla="*/ 0 w 3141133"/>
              <a:gd name="connsiteY0" fmla="*/ 0 h 176741"/>
              <a:gd name="connsiteX1" fmla="*/ 218017 w 3141133"/>
              <a:gd name="connsiteY1" fmla="*/ 176741 h 176741"/>
              <a:gd name="connsiteX2" fmla="*/ 3141133 w 3141133"/>
              <a:gd name="connsiteY2" fmla="*/ 160866 h 176741"/>
              <a:gd name="connsiteX3" fmla="*/ 3141133 w 3141133"/>
              <a:gd name="connsiteY3" fmla="*/ 160866 h 176741"/>
              <a:gd name="connsiteX0" fmla="*/ 0 w 3141133"/>
              <a:gd name="connsiteY0" fmla="*/ 0 h 176741"/>
              <a:gd name="connsiteX1" fmla="*/ 141817 w 3141133"/>
              <a:gd name="connsiteY1" fmla="*/ 176741 h 176741"/>
              <a:gd name="connsiteX2" fmla="*/ 3141133 w 3141133"/>
              <a:gd name="connsiteY2" fmla="*/ 160866 h 176741"/>
              <a:gd name="connsiteX3" fmla="*/ 3141133 w 3141133"/>
              <a:gd name="connsiteY3" fmla="*/ 160866 h 176741"/>
              <a:gd name="connsiteX0" fmla="*/ 0 w 3141133"/>
              <a:gd name="connsiteY0" fmla="*/ 0 h 176741"/>
              <a:gd name="connsiteX1" fmla="*/ 141817 w 3141133"/>
              <a:gd name="connsiteY1" fmla="*/ 176741 h 176741"/>
              <a:gd name="connsiteX2" fmla="*/ 3141133 w 3141133"/>
              <a:gd name="connsiteY2" fmla="*/ 160866 h 176741"/>
              <a:gd name="connsiteX3" fmla="*/ 3141133 w 3141133"/>
              <a:gd name="connsiteY3" fmla="*/ 160866 h 176741"/>
              <a:gd name="connsiteX0" fmla="*/ 0 w 3141133"/>
              <a:gd name="connsiteY0" fmla="*/ 0 h 309295"/>
              <a:gd name="connsiteX1" fmla="*/ 245752 w 3141133"/>
              <a:gd name="connsiteY1" fmla="*/ 309295 h 309295"/>
              <a:gd name="connsiteX2" fmla="*/ 3141133 w 3141133"/>
              <a:gd name="connsiteY2" fmla="*/ 160866 h 309295"/>
              <a:gd name="connsiteX3" fmla="*/ 3141133 w 3141133"/>
              <a:gd name="connsiteY3" fmla="*/ 160866 h 309295"/>
              <a:gd name="connsiteX0" fmla="*/ 0 w 3141133"/>
              <a:gd name="connsiteY0" fmla="*/ 0 h 309295"/>
              <a:gd name="connsiteX1" fmla="*/ 245752 w 3141133"/>
              <a:gd name="connsiteY1" fmla="*/ 309295 h 309295"/>
              <a:gd name="connsiteX2" fmla="*/ 3141133 w 3141133"/>
              <a:gd name="connsiteY2" fmla="*/ 160866 h 309295"/>
              <a:gd name="connsiteX3" fmla="*/ 3141133 w 3141133"/>
              <a:gd name="connsiteY3" fmla="*/ 160866 h 309295"/>
              <a:gd name="connsiteX0" fmla="*/ 0 w 3100189"/>
              <a:gd name="connsiteY0" fmla="*/ 0 h 328231"/>
              <a:gd name="connsiteX1" fmla="*/ 204808 w 3100189"/>
              <a:gd name="connsiteY1" fmla="*/ 328231 h 328231"/>
              <a:gd name="connsiteX2" fmla="*/ 3100189 w 3100189"/>
              <a:gd name="connsiteY2" fmla="*/ 179802 h 328231"/>
              <a:gd name="connsiteX3" fmla="*/ 3100189 w 3100189"/>
              <a:gd name="connsiteY3" fmla="*/ 179802 h 328231"/>
              <a:gd name="connsiteX0" fmla="*/ 0 w 3100189"/>
              <a:gd name="connsiteY0" fmla="*/ 0 h 328231"/>
              <a:gd name="connsiteX1" fmla="*/ 204808 w 3100189"/>
              <a:gd name="connsiteY1" fmla="*/ 328231 h 328231"/>
              <a:gd name="connsiteX2" fmla="*/ 3100189 w 3100189"/>
              <a:gd name="connsiteY2" fmla="*/ 179802 h 328231"/>
              <a:gd name="connsiteX3" fmla="*/ 3100189 w 3100189"/>
              <a:gd name="connsiteY3" fmla="*/ 179802 h 328231"/>
              <a:gd name="connsiteX0" fmla="*/ 0 w 3313846"/>
              <a:gd name="connsiteY0" fmla="*/ 0 h 328231"/>
              <a:gd name="connsiteX1" fmla="*/ 204808 w 3313846"/>
              <a:gd name="connsiteY1" fmla="*/ 328231 h 328231"/>
              <a:gd name="connsiteX2" fmla="*/ 3100189 w 3313846"/>
              <a:gd name="connsiteY2" fmla="*/ 179802 h 328231"/>
              <a:gd name="connsiteX3" fmla="*/ 3097039 w 3313846"/>
              <a:gd name="connsiteY3" fmla="*/ 184536 h 328231"/>
              <a:gd name="connsiteX0" fmla="*/ 0 w 3315949"/>
              <a:gd name="connsiteY0" fmla="*/ 0 h 331292"/>
              <a:gd name="connsiteX1" fmla="*/ 204808 w 3315949"/>
              <a:gd name="connsiteY1" fmla="*/ 328231 h 331292"/>
              <a:gd name="connsiteX2" fmla="*/ 3100189 w 3315949"/>
              <a:gd name="connsiteY2" fmla="*/ 179802 h 331292"/>
              <a:gd name="connsiteX3" fmla="*/ 3103338 w 3315949"/>
              <a:gd name="connsiteY3" fmla="*/ 331292 h 331292"/>
              <a:gd name="connsiteX0" fmla="*/ 0 w 3103338"/>
              <a:gd name="connsiteY0" fmla="*/ 0 h 353441"/>
              <a:gd name="connsiteX1" fmla="*/ 204808 w 3103338"/>
              <a:gd name="connsiteY1" fmla="*/ 328231 h 353441"/>
              <a:gd name="connsiteX2" fmla="*/ 3103338 w 3103338"/>
              <a:gd name="connsiteY2" fmla="*/ 331292 h 353441"/>
              <a:gd name="connsiteX0" fmla="*/ 0 w 3103338"/>
              <a:gd name="connsiteY0" fmla="*/ 0 h 334576"/>
              <a:gd name="connsiteX1" fmla="*/ 204808 w 3103338"/>
              <a:gd name="connsiteY1" fmla="*/ 328231 h 334576"/>
              <a:gd name="connsiteX2" fmla="*/ 3103338 w 3103338"/>
              <a:gd name="connsiteY2" fmla="*/ 331292 h 334576"/>
              <a:gd name="connsiteX0" fmla="*/ 0 w 3103338"/>
              <a:gd name="connsiteY0" fmla="*/ 0 h 334576"/>
              <a:gd name="connsiteX1" fmla="*/ 204808 w 3103338"/>
              <a:gd name="connsiteY1" fmla="*/ 328231 h 334576"/>
              <a:gd name="connsiteX2" fmla="*/ 3103338 w 3103338"/>
              <a:gd name="connsiteY2" fmla="*/ 331292 h 334576"/>
              <a:gd name="connsiteX0" fmla="*/ 0 w 3103338"/>
              <a:gd name="connsiteY0" fmla="*/ 0 h 334576"/>
              <a:gd name="connsiteX1" fmla="*/ 204808 w 3103338"/>
              <a:gd name="connsiteY1" fmla="*/ 328231 h 334576"/>
              <a:gd name="connsiteX2" fmla="*/ 3103338 w 3103338"/>
              <a:gd name="connsiteY2" fmla="*/ 331292 h 334576"/>
              <a:gd name="connsiteX0" fmla="*/ 0 w 3103338"/>
              <a:gd name="connsiteY0" fmla="*/ 0 h 331413"/>
              <a:gd name="connsiteX1" fmla="*/ 299633 w 3103338"/>
              <a:gd name="connsiteY1" fmla="*/ 322036 h 331413"/>
              <a:gd name="connsiteX2" fmla="*/ 3103338 w 3103338"/>
              <a:gd name="connsiteY2" fmla="*/ 331292 h 331413"/>
              <a:gd name="connsiteX0" fmla="*/ 0 w 3103338"/>
              <a:gd name="connsiteY0" fmla="*/ 0 h 331292"/>
              <a:gd name="connsiteX1" fmla="*/ 299633 w 3103338"/>
              <a:gd name="connsiteY1" fmla="*/ 322036 h 331292"/>
              <a:gd name="connsiteX2" fmla="*/ 3103338 w 3103338"/>
              <a:gd name="connsiteY2" fmla="*/ 331292 h 331292"/>
            </a:gdLst>
            <a:ahLst/>
            <a:cxnLst>
              <a:cxn ang="0">
                <a:pos x="connsiteX0" y="connsiteY0"/>
              </a:cxn>
              <a:cxn ang="0">
                <a:pos x="connsiteX1" y="connsiteY1"/>
              </a:cxn>
              <a:cxn ang="0">
                <a:pos x="connsiteX2" y="connsiteY2"/>
              </a:cxn>
            </a:cxnLst>
            <a:rect l="l" t="t" r="r" b="b"/>
            <a:pathLst>
              <a:path w="3103338" h="331292">
                <a:moveTo>
                  <a:pt x="0" y="0"/>
                </a:moveTo>
                <a:cubicBezTo>
                  <a:pt x="2822" y="331656"/>
                  <a:pt x="185839" y="314105"/>
                  <a:pt x="299633" y="322036"/>
                </a:cubicBezTo>
                <a:cubicBezTo>
                  <a:pt x="833269" y="322252"/>
                  <a:pt x="398741" y="330655"/>
                  <a:pt x="3103338" y="331292"/>
                </a:cubicBezTo>
              </a:path>
            </a:pathLst>
          </a:custGeom>
          <a:ln>
            <a:solidFill>
              <a:srgbClr val="008000"/>
            </a:solidFill>
            <a:headEnd type="arrow"/>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1" name="TextBox 60"/>
          <p:cNvSpPr txBox="1"/>
          <p:nvPr/>
        </p:nvSpPr>
        <p:spPr>
          <a:xfrm>
            <a:off x="5317067" y="5791200"/>
            <a:ext cx="3217333" cy="523220"/>
          </a:xfrm>
          <a:prstGeom prst="rect">
            <a:avLst/>
          </a:prstGeom>
          <a:noFill/>
          <a:ln w="25400">
            <a:solidFill>
              <a:srgbClr val="008000"/>
            </a:solidFill>
          </a:ln>
        </p:spPr>
        <p:txBody>
          <a:bodyPr wrap="square" rtlCol="0">
            <a:spAutoFit/>
          </a:bodyPr>
          <a:lstStyle/>
          <a:p>
            <a:pPr algn="ctr"/>
            <a:r>
              <a:rPr lang="en-US" sz="2800" dirty="0">
                <a:solidFill>
                  <a:srgbClr val="008000"/>
                </a:solidFill>
              </a:rPr>
              <a:t>Trade Creation</a:t>
            </a:r>
          </a:p>
        </p:txBody>
      </p:sp>
      <p:sp>
        <p:nvSpPr>
          <p:cNvPr id="62" name="Left Brace 61"/>
          <p:cNvSpPr/>
          <p:nvPr/>
        </p:nvSpPr>
        <p:spPr>
          <a:xfrm rot="5400000" flipV="1">
            <a:off x="2825750" y="4413250"/>
            <a:ext cx="228600" cy="990600"/>
          </a:xfrm>
          <a:prstGeom prst="leftBrace">
            <a:avLst>
              <a:gd name="adj1" fmla="val 44444"/>
              <a:gd name="adj2" fmla="val 50000"/>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4" name="Freeform 63"/>
          <p:cNvSpPr/>
          <p:nvPr/>
        </p:nvSpPr>
        <p:spPr>
          <a:xfrm flipV="1">
            <a:off x="2940050" y="4489449"/>
            <a:ext cx="2235200" cy="226356"/>
          </a:xfrm>
          <a:custGeom>
            <a:avLst/>
            <a:gdLst>
              <a:gd name="connsiteX0" fmla="*/ 116621 w 3257754"/>
              <a:gd name="connsiteY0" fmla="*/ 0 h 193922"/>
              <a:gd name="connsiteX1" fmla="*/ 379088 w 3257754"/>
              <a:gd name="connsiteY1" fmla="*/ 186266 h 193922"/>
              <a:gd name="connsiteX2" fmla="*/ 3257754 w 3257754"/>
              <a:gd name="connsiteY2" fmla="*/ 160866 h 193922"/>
              <a:gd name="connsiteX3" fmla="*/ 3257754 w 3257754"/>
              <a:gd name="connsiteY3" fmla="*/ 160866 h 193922"/>
              <a:gd name="connsiteX0" fmla="*/ 64030 w 3205163"/>
              <a:gd name="connsiteY0" fmla="*/ 0 h 193922"/>
              <a:gd name="connsiteX1" fmla="*/ 326497 w 3205163"/>
              <a:gd name="connsiteY1" fmla="*/ 186266 h 193922"/>
              <a:gd name="connsiteX2" fmla="*/ 3205163 w 3205163"/>
              <a:gd name="connsiteY2" fmla="*/ 160866 h 193922"/>
              <a:gd name="connsiteX3" fmla="*/ 3205163 w 3205163"/>
              <a:gd name="connsiteY3" fmla="*/ 160866 h 193922"/>
              <a:gd name="connsiteX0" fmla="*/ 0 w 3141133"/>
              <a:gd name="connsiteY0" fmla="*/ 0 h 194366"/>
              <a:gd name="connsiteX1" fmla="*/ 824442 w 3141133"/>
              <a:gd name="connsiteY1" fmla="*/ 186266 h 194366"/>
              <a:gd name="connsiteX2" fmla="*/ 3141133 w 3141133"/>
              <a:gd name="connsiteY2" fmla="*/ 160866 h 194366"/>
              <a:gd name="connsiteX3" fmla="*/ 3141133 w 3141133"/>
              <a:gd name="connsiteY3" fmla="*/ 160866 h 194366"/>
              <a:gd name="connsiteX0" fmla="*/ 87640 w 3228773"/>
              <a:gd name="connsiteY0" fmla="*/ 0 h 185943"/>
              <a:gd name="connsiteX1" fmla="*/ 305657 w 3228773"/>
              <a:gd name="connsiteY1" fmla="*/ 176741 h 185943"/>
              <a:gd name="connsiteX2" fmla="*/ 3228773 w 3228773"/>
              <a:gd name="connsiteY2" fmla="*/ 160866 h 185943"/>
              <a:gd name="connsiteX3" fmla="*/ 3228773 w 3228773"/>
              <a:gd name="connsiteY3" fmla="*/ 160866 h 185943"/>
              <a:gd name="connsiteX0" fmla="*/ 87640 w 3228773"/>
              <a:gd name="connsiteY0" fmla="*/ 0 h 185943"/>
              <a:gd name="connsiteX1" fmla="*/ 305657 w 3228773"/>
              <a:gd name="connsiteY1" fmla="*/ 176741 h 185943"/>
              <a:gd name="connsiteX2" fmla="*/ 3228773 w 3228773"/>
              <a:gd name="connsiteY2" fmla="*/ 160866 h 185943"/>
              <a:gd name="connsiteX3" fmla="*/ 3228773 w 3228773"/>
              <a:gd name="connsiteY3" fmla="*/ 160866 h 185943"/>
              <a:gd name="connsiteX0" fmla="*/ 0 w 3141133"/>
              <a:gd name="connsiteY0" fmla="*/ 0 h 189224"/>
              <a:gd name="connsiteX1" fmla="*/ 218017 w 3141133"/>
              <a:gd name="connsiteY1" fmla="*/ 176741 h 189224"/>
              <a:gd name="connsiteX2" fmla="*/ 3141133 w 3141133"/>
              <a:gd name="connsiteY2" fmla="*/ 160866 h 189224"/>
              <a:gd name="connsiteX3" fmla="*/ 3141133 w 3141133"/>
              <a:gd name="connsiteY3" fmla="*/ 160866 h 189224"/>
              <a:gd name="connsiteX0" fmla="*/ 0 w 3141133"/>
              <a:gd name="connsiteY0" fmla="*/ 0 h 185943"/>
              <a:gd name="connsiteX1" fmla="*/ 218017 w 3141133"/>
              <a:gd name="connsiteY1" fmla="*/ 176741 h 185943"/>
              <a:gd name="connsiteX2" fmla="*/ 3141133 w 3141133"/>
              <a:gd name="connsiteY2" fmla="*/ 160866 h 185943"/>
              <a:gd name="connsiteX3" fmla="*/ 3141133 w 3141133"/>
              <a:gd name="connsiteY3" fmla="*/ 160866 h 185943"/>
              <a:gd name="connsiteX0" fmla="*/ 0 w 3141133"/>
              <a:gd name="connsiteY0" fmla="*/ 0 h 185032"/>
              <a:gd name="connsiteX1" fmla="*/ 218017 w 3141133"/>
              <a:gd name="connsiteY1" fmla="*/ 176741 h 185032"/>
              <a:gd name="connsiteX2" fmla="*/ 3141133 w 3141133"/>
              <a:gd name="connsiteY2" fmla="*/ 160866 h 185032"/>
              <a:gd name="connsiteX3" fmla="*/ 3141133 w 3141133"/>
              <a:gd name="connsiteY3" fmla="*/ 160866 h 185032"/>
              <a:gd name="connsiteX0" fmla="*/ 0 w 3141133"/>
              <a:gd name="connsiteY0" fmla="*/ 0 h 176741"/>
              <a:gd name="connsiteX1" fmla="*/ 218017 w 3141133"/>
              <a:gd name="connsiteY1" fmla="*/ 176741 h 176741"/>
              <a:gd name="connsiteX2" fmla="*/ 3141133 w 3141133"/>
              <a:gd name="connsiteY2" fmla="*/ 160866 h 176741"/>
              <a:gd name="connsiteX3" fmla="*/ 3141133 w 3141133"/>
              <a:gd name="connsiteY3" fmla="*/ 160866 h 176741"/>
              <a:gd name="connsiteX0" fmla="*/ 0 w 3141133"/>
              <a:gd name="connsiteY0" fmla="*/ 0 h 176741"/>
              <a:gd name="connsiteX1" fmla="*/ 141817 w 3141133"/>
              <a:gd name="connsiteY1" fmla="*/ 176741 h 176741"/>
              <a:gd name="connsiteX2" fmla="*/ 3141133 w 3141133"/>
              <a:gd name="connsiteY2" fmla="*/ 160866 h 176741"/>
              <a:gd name="connsiteX3" fmla="*/ 3141133 w 3141133"/>
              <a:gd name="connsiteY3" fmla="*/ 160866 h 176741"/>
              <a:gd name="connsiteX0" fmla="*/ 0 w 3141133"/>
              <a:gd name="connsiteY0" fmla="*/ 0 h 176741"/>
              <a:gd name="connsiteX1" fmla="*/ 141817 w 3141133"/>
              <a:gd name="connsiteY1" fmla="*/ 176741 h 176741"/>
              <a:gd name="connsiteX2" fmla="*/ 3141133 w 3141133"/>
              <a:gd name="connsiteY2" fmla="*/ 160866 h 176741"/>
              <a:gd name="connsiteX3" fmla="*/ 3141133 w 3141133"/>
              <a:gd name="connsiteY3" fmla="*/ 160866 h 176741"/>
              <a:gd name="connsiteX0" fmla="*/ 0 w 3141133"/>
              <a:gd name="connsiteY0" fmla="*/ 0 h 309295"/>
              <a:gd name="connsiteX1" fmla="*/ 245752 w 3141133"/>
              <a:gd name="connsiteY1" fmla="*/ 309295 h 309295"/>
              <a:gd name="connsiteX2" fmla="*/ 3141133 w 3141133"/>
              <a:gd name="connsiteY2" fmla="*/ 160866 h 309295"/>
              <a:gd name="connsiteX3" fmla="*/ 3141133 w 3141133"/>
              <a:gd name="connsiteY3" fmla="*/ 160866 h 309295"/>
              <a:gd name="connsiteX0" fmla="*/ 0 w 3141133"/>
              <a:gd name="connsiteY0" fmla="*/ 0 h 309295"/>
              <a:gd name="connsiteX1" fmla="*/ 245752 w 3141133"/>
              <a:gd name="connsiteY1" fmla="*/ 309295 h 309295"/>
              <a:gd name="connsiteX2" fmla="*/ 3141133 w 3141133"/>
              <a:gd name="connsiteY2" fmla="*/ 160866 h 309295"/>
              <a:gd name="connsiteX3" fmla="*/ 3141133 w 3141133"/>
              <a:gd name="connsiteY3" fmla="*/ 160866 h 309295"/>
              <a:gd name="connsiteX0" fmla="*/ 0 w 3100189"/>
              <a:gd name="connsiteY0" fmla="*/ 0 h 328231"/>
              <a:gd name="connsiteX1" fmla="*/ 204808 w 3100189"/>
              <a:gd name="connsiteY1" fmla="*/ 328231 h 328231"/>
              <a:gd name="connsiteX2" fmla="*/ 3100189 w 3100189"/>
              <a:gd name="connsiteY2" fmla="*/ 179802 h 328231"/>
              <a:gd name="connsiteX3" fmla="*/ 3100189 w 3100189"/>
              <a:gd name="connsiteY3" fmla="*/ 179802 h 328231"/>
              <a:gd name="connsiteX0" fmla="*/ 0 w 3100189"/>
              <a:gd name="connsiteY0" fmla="*/ 0 h 328231"/>
              <a:gd name="connsiteX1" fmla="*/ 204808 w 3100189"/>
              <a:gd name="connsiteY1" fmla="*/ 328231 h 328231"/>
              <a:gd name="connsiteX2" fmla="*/ 3100189 w 3100189"/>
              <a:gd name="connsiteY2" fmla="*/ 179802 h 328231"/>
              <a:gd name="connsiteX3" fmla="*/ 3100189 w 3100189"/>
              <a:gd name="connsiteY3" fmla="*/ 179802 h 328231"/>
              <a:gd name="connsiteX0" fmla="*/ 0 w 3313846"/>
              <a:gd name="connsiteY0" fmla="*/ 0 h 328231"/>
              <a:gd name="connsiteX1" fmla="*/ 204808 w 3313846"/>
              <a:gd name="connsiteY1" fmla="*/ 328231 h 328231"/>
              <a:gd name="connsiteX2" fmla="*/ 3100189 w 3313846"/>
              <a:gd name="connsiteY2" fmla="*/ 179802 h 328231"/>
              <a:gd name="connsiteX3" fmla="*/ 3097039 w 3313846"/>
              <a:gd name="connsiteY3" fmla="*/ 184536 h 328231"/>
              <a:gd name="connsiteX0" fmla="*/ 0 w 3315949"/>
              <a:gd name="connsiteY0" fmla="*/ 0 h 331292"/>
              <a:gd name="connsiteX1" fmla="*/ 204808 w 3315949"/>
              <a:gd name="connsiteY1" fmla="*/ 328231 h 331292"/>
              <a:gd name="connsiteX2" fmla="*/ 3100189 w 3315949"/>
              <a:gd name="connsiteY2" fmla="*/ 179802 h 331292"/>
              <a:gd name="connsiteX3" fmla="*/ 3103338 w 3315949"/>
              <a:gd name="connsiteY3" fmla="*/ 331292 h 331292"/>
              <a:gd name="connsiteX0" fmla="*/ 0 w 3103338"/>
              <a:gd name="connsiteY0" fmla="*/ 0 h 353441"/>
              <a:gd name="connsiteX1" fmla="*/ 204808 w 3103338"/>
              <a:gd name="connsiteY1" fmla="*/ 328231 h 353441"/>
              <a:gd name="connsiteX2" fmla="*/ 3103338 w 3103338"/>
              <a:gd name="connsiteY2" fmla="*/ 331292 h 353441"/>
              <a:gd name="connsiteX0" fmla="*/ 0 w 3103338"/>
              <a:gd name="connsiteY0" fmla="*/ 0 h 334576"/>
              <a:gd name="connsiteX1" fmla="*/ 204808 w 3103338"/>
              <a:gd name="connsiteY1" fmla="*/ 328231 h 334576"/>
              <a:gd name="connsiteX2" fmla="*/ 3103338 w 3103338"/>
              <a:gd name="connsiteY2" fmla="*/ 331292 h 334576"/>
              <a:gd name="connsiteX0" fmla="*/ 0 w 3103338"/>
              <a:gd name="connsiteY0" fmla="*/ 0 h 334576"/>
              <a:gd name="connsiteX1" fmla="*/ 204808 w 3103338"/>
              <a:gd name="connsiteY1" fmla="*/ 328231 h 334576"/>
              <a:gd name="connsiteX2" fmla="*/ 3103338 w 3103338"/>
              <a:gd name="connsiteY2" fmla="*/ 331292 h 334576"/>
              <a:gd name="connsiteX0" fmla="*/ 0 w 3103338"/>
              <a:gd name="connsiteY0" fmla="*/ 0 h 334576"/>
              <a:gd name="connsiteX1" fmla="*/ 204808 w 3103338"/>
              <a:gd name="connsiteY1" fmla="*/ 328231 h 334576"/>
              <a:gd name="connsiteX2" fmla="*/ 3103338 w 3103338"/>
              <a:gd name="connsiteY2" fmla="*/ 331292 h 334576"/>
              <a:gd name="connsiteX0" fmla="*/ 0 w 3103338"/>
              <a:gd name="connsiteY0" fmla="*/ 0 h 331413"/>
              <a:gd name="connsiteX1" fmla="*/ 299633 w 3103338"/>
              <a:gd name="connsiteY1" fmla="*/ 322036 h 331413"/>
              <a:gd name="connsiteX2" fmla="*/ 3103338 w 3103338"/>
              <a:gd name="connsiteY2" fmla="*/ 331292 h 331413"/>
              <a:gd name="connsiteX0" fmla="*/ 0 w 3103338"/>
              <a:gd name="connsiteY0" fmla="*/ 0 h 331292"/>
              <a:gd name="connsiteX1" fmla="*/ 299633 w 3103338"/>
              <a:gd name="connsiteY1" fmla="*/ 322036 h 331292"/>
              <a:gd name="connsiteX2" fmla="*/ 3103338 w 3103338"/>
              <a:gd name="connsiteY2" fmla="*/ 331292 h 331292"/>
            </a:gdLst>
            <a:ahLst/>
            <a:cxnLst>
              <a:cxn ang="0">
                <a:pos x="connsiteX0" y="connsiteY0"/>
              </a:cxn>
              <a:cxn ang="0">
                <a:pos x="connsiteX1" y="connsiteY1"/>
              </a:cxn>
              <a:cxn ang="0">
                <a:pos x="connsiteX2" y="connsiteY2"/>
              </a:cxn>
            </a:cxnLst>
            <a:rect l="l" t="t" r="r" b="b"/>
            <a:pathLst>
              <a:path w="3103338" h="331292">
                <a:moveTo>
                  <a:pt x="0" y="0"/>
                </a:moveTo>
                <a:cubicBezTo>
                  <a:pt x="2822" y="331656"/>
                  <a:pt x="185839" y="314105"/>
                  <a:pt x="299633" y="322036"/>
                </a:cubicBezTo>
                <a:cubicBezTo>
                  <a:pt x="833269" y="322252"/>
                  <a:pt x="398741" y="330655"/>
                  <a:pt x="3103338" y="331292"/>
                </a:cubicBezTo>
              </a:path>
            </a:pathLst>
          </a:custGeom>
          <a:ln>
            <a:solidFill>
              <a:srgbClr val="FF0000"/>
            </a:solidFill>
            <a:headEnd type="arrow"/>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5" name="TextBox 64"/>
          <p:cNvSpPr txBox="1"/>
          <p:nvPr/>
        </p:nvSpPr>
        <p:spPr>
          <a:xfrm>
            <a:off x="5187950" y="4216400"/>
            <a:ext cx="2717801" cy="523220"/>
          </a:xfrm>
          <a:prstGeom prst="rect">
            <a:avLst/>
          </a:prstGeom>
          <a:noFill/>
          <a:ln w="25400">
            <a:solidFill>
              <a:srgbClr val="FF0000"/>
            </a:solidFill>
          </a:ln>
        </p:spPr>
        <p:txBody>
          <a:bodyPr wrap="square" rtlCol="0">
            <a:spAutoFit/>
          </a:bodyPr>
          <a:lstStyle/>
          <a:p>
            <a:pPr algn="ctr"/>
            <a:r>
              <a:rPr lang="en-US" sz="2800" dirty="0">
                <a:solidFill>
                  <a:srgbClr val="FF0000"/>
                </a:solidFill>
              </a:rPr>
              <a:t>Trade Diversion</a:t>
            </a:r>
          </a:p>
        </p:txBody>
      </p:sp>
      <p:sp>
        <p:nvSpPr>
          <p:cNvPr id="2" name="Footer Placeholder 1">
            <a:extLst>
              <a:ext uri="{FF2B5EF4-FFF2-40B4-BE49-F238E27FC236}">
                <a16:creationId xmlns:a16="http://schemas.microsoft.com/office/drawing/2014/main" id="{A1AC390D-BB79-0445-87AC-3A56FDF818A0}"/>
              </a:ext>
            </a:extLst>
          </p:cNvPr>
          <p:cNvSpPr>
            <a:spLocks noGrp="1"/>
          </p:cNvSpPr>
          <p:nvPr>
            <p:ph type="ftr" sz="quarter" idx="11"/>
          </p:nvPr>
        </p:nvSpPr>
        <p:spPr/>
        <p:txBody>
          <a:bodyPr/>
          <a:lstStyle/>
          <a:p>
            <a:pPr>
              <a:defRPr/>
            </a:pPr>
            <a:r>
              <a:rPr lang="en-US"/>
              <a:t>Class 19:  Preferential Trading Arrangements</a:t>
            </a:r>
          </a:p>
        </p:txBody>
      </p:sp>
      <p:sp>
        <p:nvSpPr>
          <p:cNvPr id="66" name="Title 1">
            <a:extLst>
              <a:ext uri="{FF2B5EF4-FFF2-40B4-BE49-F238E27FC236}">
                <a16:creationId xmlns:a16="http://schemas.microsoft.com/office/drawing/2014/main" id="{0739D7B8-9B9A-2A41-938D-7C9CF6B2123A}"/>
              </a:ext>
            </a:extLst>
          </p:cNvPr>
          <p:cNvSpPr txBox="1">
            <a:spLocks/>
          </p:cNvSpPr>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dirty="0"/>
              <a:t>FTA with high-cost country, C</a:t>
            </a:r>
            <a:endParaRPr lang="en-US" kern="0" dirty="0"/>
          </a:p>
        </p:txBody>
      </p:sp>
      <p:sp>
        <p:nvSpPr>
          <p:cNvPr id="55" name="TextBox 54">
            <a:extLst>
              <a:ext uri="{FF2B5EF4-FFF2-40B4-BE49-F238E27FC236}">
                <a16:creationId xmlns:a16="http://schemas.microsoft.com/office/drawing/2014/main" id="{8336D541-8587-384B-9910-5CC5BE1BF575}"/>
              </a:ext>
            </a:extLst>
          </p:cNvPr>
          <p:cNvSpPr txBox="1"/>
          <p:nvPr/>
        </p:nvSpPr>
        <p:spPr>
          <a:xfrm>
            <a:off x="1524000" y="1219200"/>
            <a:ext cx="2514600" cy="461665"/>
          </a:xfrm>
          <a:prstGeom prst="rect">
            <a:avLst/>
          </a:prstGeom>
          <a:noFill/>
        </p:spPr>
        <p:txBody>
          <a:bodyPr wrap="square" rtlCol="0">
            <a:spAutoFit/>
          </a:bodyPr>
          <a:lstStyle/>
          <a:p>
            <a:pPr algn="ctr"/>
            <a:r>
              <a:rPr lang="en-US" sz="2400" dirty="0"/>
              <a:t>Home Country A</a:t>
            </a:r>
          </a:p>
        </p:txBody>
      </p:sp>
    </p:spTree>
    <p:extLst>
      <p:ext uri="{BB962C8B-B14F-4D97-AF65-F5344CB8AC3E}">
        <p14:creationId xmlns:p14="http://schemas.microsoft.com/office/powerpoint/2010/main" val="3128366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57" grpId="0" animBg="1"/>
      <p:bldP spid="58" grpId="0" animBg="1"/>
      <p:bldP spid="60" grpId="0" animBg="1"/>
      <p:bldP spid="61" grpId="0" animBg="1"/>
      <p:bldP spid="62" grpId="0" animBg="1"/>
      <p:bldP spid="64" grpId="0" animBg="1"/>
      <p:bldP spid="6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2"/>
          <p:cNvSpPr>
            <a:spLocks noGrp="1" noChangeArrowheads="1"/>
          </p:cNvSpPr>
          <p:nvPr>
            <p:ph type="title"/>
          </p:nvPr>
        </p:nvSpPr>
        <p:spPr>
          <a:xfrm>
            <a:off x="381000" y="2590800"/>
            <a:ext cx="8229600" cy="1143000"/>
          </a:xfrm>
        </p:spPr>
        <p:txBody>
          <a:bodyPr/>
          <a:lstStyle/>
          <a:p>
            <a:pPr eaLnBrk="1" hangingPunct="1"/>
            <a:r>
              <a:rPr lang="en-US" sz="6000" b="1" dirty="0">
                <a:solidFill>
                  <a:srgbClr val="00B050"/>
                </a:solidFill>
                <a:ea typeface="ＭＳ Ｐゴシック" pitchFamily="-109" charset="-128"/>
                <a:cs typeface="ＭＳ Ｐゴシック" pitchFamily="-109" charset="-128"/>
              </a:rPr>
              <a:t>Pause for Discussion</a:t>
            </a:r>
          </a:p>
        </p:txBody>
      </p:sp>
      <p:sp>
        <p:nvSpPr>
          <p:cNvPr id="6" name="Rectangle 5"/>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Footer Placeholder 1">
            <a:extLst>
              <a:ext uri="{FF2B5EF4-FFF2-40B4-BE49-F238E27FC236}">
                <a16:creationId xmlns:a16="http://schemas.microsoft.com/office/drawing/2014/main" id="{1B20D08A-428A-E24B-9135-C9F18B89A3AA}"/>
              </a:ext>
            </a:extLst>
          </p:cNvPr>
          <p:cNvSpPr>
            <a:spLocks noGrp="1"/>
          </p:cNvSpPr>
          <p:nvPr>
            <p:ph type="ftr" sz="quarter" idx="11"/>
          </p:nvPr>
        </p:nvSpPr>
        <p:spPr/>
        <p:txBody>
          <a:bodyPr/>
          <a:lstStyle/>
          <a:p>
            <a:pPr>
              <a:defRPr/>
            </a:pPr>
            <a:r>
              <a:rPr lang="en-US"/>
              <a:t>Class 19:  Preferential Trading Arrangements</a:t>
            </a:r>
          </a:p>
        </p:txBody>
      </p:sp>
      <p:sp>
        <p:nvSpPr>
          <p:cNvPr id="3" name="Slide Number Placeholder 2">
            <a:extLst>
              <a:ext uri="{FF2B5EF4-FFF2-40B4-BE49-F238E27FC236}">
                <a16:creationId xmlns:a16="http://schemas.microsoft.com/office/drawing/2014/main" id="{2EADA7F1-3977-A04D-8E41-9A8075486AAA}"/>
              </a:ext>
            </a:extLst>
          </p:cNvPr>
          <p:cNvSpPr>
            <a:spLocks noGrp="1"/>
          </p:cNvSpPr>
          <p:nvPr>
            <p:ph type="sldNum" sz="quarter" idx="12"/>
          </p:nvPr>
        </p:nvSpPr>
        <p:spPr/>
        <p:txBody>
          <a:bodyPr/>
          <a:lstStyle/>
          <a:p>
            <a:pPr>
              <a:defRPr/>
            </a:pPr>
            <a:fld id="{659DFB22-C7E9-9E4B-8431-4E4E88AD005A}" type="slidenum">
              <a:rPr lang="en-US" smtClean="0"/>
              <a:pPr>
                <a:defRPr/>
              </a:pPr>
              <a:t>16</a:t>
            </a:fld>
            <a:endParaRPr lang="en-US"/>
          </a:p>
        </p:txBody>
      </p:sp>
    </p:spTree>
    <p:extLst>
      <p:ext uri="{BB962C8B-B14F-4D97-AF65-F5344CB8AC3E}">
        <p14:creationId xmlns:p14="http://schemas.microsoft.com/office/powerpoint/2010/main" val="5321163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87616-3EA8-5A4A-BCCC-E0675C2EAC99}"/>
              </a:ext>
            </a:extLst>
          </p:cNvPr>
          <p:cNvSpPr>
            <a:spLocks noGrp="1"/>
          </p:cNvSpPr>
          <p:nvPr>
            <p:ph type="title"/>
          </p:nvPr>
        </p:nvSpPr>
        <p:spPr/>
        <p:txBody>
          <a:bodyPr/>
          <a:lstStyle/>
          <a:p>
            <a:pPr lvl="1"/>
            <a:r>
              <a:rPr lang="en-US" sz="4000" dirty="0"/>
              <a:t>Questions</a:t>
            </a:r>
          </a:p>
        </p:txBody>
      </p:sp>
      <p:sp>
        <p:nvSpPr>
          <p:cNvPr id="3" name="Content Placeholder 2">
            <a:extLst>
              <a:ext uri="{FF2B5EF4-FFF2-40B4-BE49-F238E27FC236}">
                <a16:creationId xmlns:a16="http://schemas.microsoft.com/office/drawing/2014/main" id="{8486B655-64A1-C348-96F6-2E47C2FA9E16}"/>
              </a:ext>
            </a:extLst>
          </p:cNvPr>
          <p:cNvSpPr>
            <a:spLocks noGrp="1"/>
          </p:cNvSpPr>
          <p:nvPr>
            <p:ph idx="1"/>
          </p:nvPr>
        </p:nvSpPr>
        <p:spPr/>
        <p:txBody>
          <a:bodyPr/>
          <a:lstStyle/>
          <a:p>
            <a:r>
              <a:rPr lang="en-US" sz="2800" dirty="0"/>
              <a:t>If consumers in an FTA buy imports from their FTA partner rather than a non-member due to their paying a lower price, how can that be harmful for the country?</a:t>
            </a:r>
          </a:p>
          <a:p>
            <a:r>
              <a:rPr lang="en-US" sz="2800" dirty="0"/>
              <a:t>The examples show only trade creation if the PTA is with the low-cost country.  Should countries therefore only form PTAs with low-cost countries?</a:t>
            </a:r>
          </a:p>
        </p:txBody>
      </p:sp>
      <p:sp>
        <p:nvSpPr>
          <p:cNvPr id="6" name="Rectangle 5">
            <a:extLst>
              <a:ext uri="{FF2B5EF4-FFF2-40B4-BE49-F238E27FC236}">
                <a16:creationId xmlns:a16="http://schemas.microsoft.com/office/drawing/2014/main" id="{95B7D61B-DC79-B046-A919-82226793953F}"/>
              </a:ext>
            </a:extLst>
          </p:cNvPr>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Footer Placeholder 6">
            <a:extLst>
              <a:ext uri="{FF2B5EF4-FFF2-40B4-BE49-F238E27FC236}">
                <a16:creationId xmlns:a16="http://schemas.microsoft.com/office/drawing/2014/main" id="{EE0A0906-A322-4B4A-A4BB-AF263A3FC3F8}"/>
              </a:ext>
            </a:extLst>
          </p:cNvPr>
          <p:cNvSpPr>
            <a:spLocks noGrp="1"/>
          </p:cNvSpPr>
          <p:nvPr>
            <p:ph type="ftr" sz="quarter" idx="11"/>
          </p:nvPr>
        </p:nvSpPr>
        <p:spPr/>
        <p:txBody>
          <a:bodyPr/>
          <a:lstStyle/>
          <a:p>
            <a:pPr>
              <a:defRPr/>
            </a:pPr>
            <a:r>
              <a:rPr lang="en-US"/>
              <a:t>Class 19:  Preferential Trading Arrangements</a:t>
            </a:r>
          </a:p>
        </p:txBody>
      </p:sp>
      <p:sp>
        <p:nvSpPr>
          <p:cNvPr id="4" name="Slide Number Placeholder 3">
            <a:extLst>
              <a:ext uri="{FF2B5EF4-FFF2-40B4-BE49-F238E27FC236}">
                <a16:creationId xmlns:a16="http://schemas.microsoft.com/office/drawing/2014/main" id="{B2D1ADE7-74D6-174F-BF7C-E1881A41BB92}"/>
              </a:ext>
            </a:extLst>
          </p:cNvPr>
          <p:cNvSpPr>
            <a:spLocks noGrp="1"/>
          </p:cNvSpPr>
          <p:nvPr>
            <p:ph type="sldNum" sz="quarter" idx="12"/>
          </p:nvPr>
        </p:nvSpPr>
        <p:spPr/>
        <p:txBody>
          <a:bodyPr/>
          <a:lstStyle/>
          <a:p>
            <a:pPr>
              <a:defRPr/>
            </a:pPr>
            <a:fld id="{659DFB22-C7E9-9E4B-8431-4E4E88AD005A}" type="slidenum">
              <a:rPr lang="en-US" smtClean="0"/>
              <a:pPr>
                <a:defRPr/>
              </a:pPr>
              <a:t>17</a:t>
            </a:fld>
            <a:endParaRPr lang="en-US"/>
          </a:p>
        </p:txBody>
      </p:sp>
    </p:spTree>
    <p:extLst>
      <p:ext uri="{BB962C8B-B14F-4D97-AF65-F5344CB8AC3E}">
        <p14:creationId xmlns:p14="http://schemas.microsoft.com/office/powerpoint/2010/main" val="40092888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9EC5E7E-78B3-5441-9574-DFC33C9239FA}"/>
              </a:ext>
            </a:extLst>
          </p:cNvPr>
          <p:cNvSpPr/>
          <p:nvPr/>
        </p:nvSpPr>
        <p:spPr>
          <a:xfrm>
            <a:off x="0" y="668740"/>
            <a:ext cx="9144000" cy="55546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07512" y="1519824"/>
            <a:ext cx="8229600" cy="4542782"/>
          </a:xfrm>
        </p:spPr>
        <p:txBody>
          <a:bodyPr/>
          <a:lstStyle/>
          <a:p>
            <a:r>
              <a:rPr lang="en-US" sz="2000" dirty="0"/>
              <a:t>Trade in a service is not subject to tariffs, since nothing physical crosses borders</a:t>
            </a:r>
          </a:p>
          <a:p>
            <a:r>
              <a:rPr lang="en-US" sz="2000" dirty="0"/>
              <a:t>It </a:t>
            </a:r>
            <a:r>
              <a:rPr lang="en-US" sz="2000" u="sng" dirty="0"/>
              <a:t>is</a:t>
            </a:r>
            <a:r>
              <a:rPr lang="en-US" sz="2000" dirty="0"/>
              <a:t> subject to regulatory standards, which also raise cost, by some amount, say  “s”</a:t>
            </a:r>
          </a:p>
          <a:p>
            <a:r>
              <a:rPr lang="en-US" sz="2000" dirty="0"/>
              <a:t>Assume that FTA removes this cost through</a:t>
            </a:r>
          </a:p>
          <a:p>
            <a:pPr lvl="1"/>
            <a:r>
              <a:rPr lang="en-US" sz="1800" dirty="0"/>
              <a:t>Harmonization of standards</a:t>
            </a:r>
          </a:p>
          <a:p>
            <a:pPr lvl="1"/>
            <a:r>
              <a:rPr lang="en-US" sz="1800" dirty="0"/>
              <a:t>Mutual recognition</a:t>
            </a:r>
          </a:p>
          <a:p>
            <a:r>
              <a:rPr lang="en-US" sz="2000" dirty="0"/>
              <a:t>The difference is that </a:t>
            </a:r>
          </a:p>
          <a:p>
            <a:pPr lvl="1"/>
            <a:r>
              <a:rPr lang="en-US" sz="1800" dirty="0"/>
              <a:t>Tariff t is revenue to government</a:t>
            </a:r>
          </a:p>
          <a:p>
            <a:pPr lvl="1"/>
            <a:r>
              <a:rPr lang="en-US" sz="1800" dirty="0"/>
              <a:t>Regulatory cost s is a </a:t>
            </a:r>
            <a:r>
              <a:rPr lang="en-US" sz="1800" u="sng" dirty="0"/>
              <a:t>real</a:t>
            </a:r>
            <a:r>
              <a:rPr lang="en-US" sz="1800" dirty="0"/>
              <a:t> cost, using real resources, and not a transfer or benefit to anyone</a:t>
            </a:r>
          </a:p>
          <a:p>
            <a:r>
              <a:rPr lang="en-US" sz="2000" dirty="0"/>
              <a:t>Pictures look the same as before, except for interpretation of this cost.</a:t>
            </a:r>
          </a:p>
        </p:txBody>
      </p:sp>
      <p:sp>
        <p:nvSpPr>
          <p:cNvPr id="4" name="Footer Placeholder 3"/>
          <p:cNvSpPr>
            <a:spLocks noGrp="1"/>
          </p:cNvSpPr>
          <p:nvPr>
            <p:ph type="ftr" sz="quarter" idx="11"/>
          </p:nvPr>
        </p:nvSpPr>
        <p:spPr/>
        <p:txBody>
          <a:bodyPr/>
          <a:lstStyle/>
          <a:p>
            <a:pPr>
              <a:defRPr/>
            </a:pPr>
            <a:r>
              <a:rPr lang="en-US"/>
              <a:t>Class 19:  Preferential Trading Arrangements</a:t>
            </a:r>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18</a:t>
            </a:fld>
            <a:endParaRPr lang="en-US"/>
          </a:p>
        </p:txBody>
      </p:sp>
      <p:sp>
        <p:nvSpPr>
          <p:cNvPr id="9" name="Title 1">
            <a:extLst>
              <a:ext uri="{FF2B5EF4-FFF2-40B4-BE49-F238E27FC236}">
                <a16:creationId xmlns:a16="http://schemas.microsoft.com/office/drawing/2014/main" id="{92EB55F9-18F1-AE4A-BD9F-69C92F8A4719}"/>
              </a:ext>
            </a:extLst>
          </p:cNvPr>
          <p:cNvSpPr txBox="1">
            <a:spLocks/>
          </p:cNvSpPr>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dirty="0"/>
              <a:t>Trade in Services</a:t>
            </a:r>
            <a:endParaRPr lang="en-US" kern="0" dirty="0"/>
          </a:p>
        </p:txBody>
      </p:sp>
    </p:spTree>
    <p:extLst>
      <p:ext uri="{BB962C8B-B14F-4D97-AF65-F5344CB8AC3E}">
        <p14:creationId xmlns:p14="http://schemas.microsoft.com/office/powerpoint/2010/main" val="3951548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6" name="Group 55"/>
          <p:cNvGrpSpPr/>
          <p:nvPr/>
        </p:nvGrpSpPr>
        <p:grpSpPr>
          <a:xfrm>
            <a:off x="1447801" y="3344333"/>
            <a:ext cx="986366" cy="1003300"/>
            <a:chOff x="1447801" y="3344333"/>
            <a:chExt cx="986366" cy="1003300"/>
          </a:xfrm>
        </p:grpSpPr>
        <p:sp>
          <p:nvSpPr>
            <p:cNvPr id="57" name="Rectangle 56"/>
            <p:cNvSpPr/>
            <p:nvPr/>
          </p:nvSpPr>
          <p:spPr>
            <a:xfrm>
              <a:off x="1447801" y="3352807"/>
              <a:ext cx="427566" cy="990593"/>
            </a:xfrm>
            <a:prstGeom prst="rect">
              <a:avLst/>
            </a:prstGeom>
            <a:pattFill prst="dkDnDiag">
              <a:fgClr>
                <a:srgbClr val="FF0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Right Triangle 57"/>
            <p:cNvSpPr/>
            <p:nvPr/>
          </p:nvSpPr>
          <p:spPr>
            <a:xfrm flipV="1">
              <a:off x="1875367" y="3344333"/>
              <a:ext cx="558800" cy="1003300"/>
            </a:xfrm>
            <a:prstGeom prst="rtTriangle">
              <a:avLst/>
            </a:prstGeom>
            <a:pattFill prst="dkDnDiag">
              <a:fgClr>
                <a:srgbClr val="FF0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59" name="Group 58"/>
          <p:cNvGrpSpPr/>
          <p:nvPr/>
        </p:nvGrpSpPr>
        <p:grpSpPr>
          <a:xfrm>
            <a:off x="1456267" y="3344333"/>
            <a:ext cx="2506132" cy="999059"/>
            <a:chOff x="1456267" y="3344333"/>
            <a:chExt cx="2506132" cy="999059"/>
          </a:xfrm>
          <a:pattFill prst="dkUpDiag">
            <a:fgClr>
              <a:srgbClr val="008000"/>
            </a:fgClr>
            <a:bgClr>
              <a:prstClr val="white"/>
            </a:bgClr>
          </a:pattFill>
        </p:grpSpPr>
        <p:sp>
          <p:nvSpPr>
            <p:cNvPr id="60" name="Rectangle 59"/>
            <p:cNvSpPr/>
            <p:nvPr/>
          </p:nvSpPr>
          <p:spPr>
            <a:xfrm flipV="1">
              <a:off x="1456267" y="3352799"/>
              <a:ext cx="1981199" cy="990593"/>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Right Triangle 60"/>
            <p:cNvSpPr/>
            <p:nvPr/>
          </p:nvSpPr>
          <p:spPr>
            <a:xfrm>
              <a:off x="3429000" y="3344333"/>
              <a:ext cx="533399" cy="994834"/>
            </a:xfrm>
            <a:prstGeom prst="rtTriangl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 name="Rectangle 2"/>
          <p:cNvSpPr/>
          <p:nvPr/>
        </p:nvSpPr>
        <p:spPr>
          <a:xfrm>
            <a:off x="2421467" y="3352800"/>
            <a:ext cx="999066" cy="982133"/>
          </a:xfrm>
          <a:prstGeom prst="rect">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Right Triangle 53"/>
          <p:cNvSpPr/>
          <p:nvPr/>
        </p:nvSpPr>
        <p:spPr>
          <a:xfrm>
            <a:off x="3438526" y="3352800"/>
            <a:ext cx="490834" cy="984250"/>
          </a:xfrm>
          <a:prstGeom prst="rtTriangle">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Right Triangle 54"/>
          <p:cNvSpPr/>
          <p:nvPr/>
        </p:nvSpPr>
        <p:spPr>
          <a:xfrm flipH="1">
            <a:off x="1879598" y="3352800"/>
            <a:ext cx="546101" cy="984250"/>
          </a:xfrm>
          <a:prstGeom prst="rtTriangle">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19</a:t>
            </a:fld>
            <a:endParaRPr lang="en-US" dirty="0"/>
          </a:p>
        </p:txBody>
      </p:sp>
      <p:cxnSp>
        <p:nvCxnSpPr>
          <p:cNvPr id="7" name="Straight Connector 6"/>
          <p:cNvCxnSpPr/>
          <p:nvPr/>
        </p:nvCxnSpPr>
        <p:spPr>
          <a:xfrm flipV="1">
            <a:off x="1447800" y="5181600"/>
            <a:ext cx="3124200" cy="2"/>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V="1">
            <a:off x="1447800" y="1828800"/>
            <a:ext cx="0" cy="33528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flipV="1">
            <a:off x="2743200" y="1981200"/>
            <a:ext cx="1371600" cy="26670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1066800" y="1676400"/>
            <a:ext cx="685800" cy="369332"/>
          </a:xfrm>
          <a:prstGeom prst="rect">
            <a:avLst/>
          </a:prstGeom>
          <a:noFill/>
        </p:spPr>
        <p:txBody>
          <a:bodyPr wrap="square" rtlCol="0">
            <a:spAutoFit/>
          </a:bodyPr>
          <a:lstStyle/>
          <a:p>
            <a:r>
              <a:rPr lang="en-US" dirty="0"/>
              <a:t>P</a:t>
            </a:r>
          </a:p>
        </p:txBody>
      </p:sp>
      <p:sp>
        <p:nvSpPr>
          <p:cNvPr id="12" name="TextBox 11"/>
          <p:cNvSpPr txBox="1"/>
          <p:nvPr/>
        </p:nvSpPr>
        <p:spPr>
          <a:xfrm>
            <a:off x="3124200" y="1828800"/>
            <a:ext cx="685800" cy="369332"/>
          </a:xfrm>
          <a:prstGeom prst="rect">
            <a:avLst/>
          </a:prstGeom>
          <a:noFill/>
        </p:spPr>
        <p:txBody>
          <a:bodyPr wrap="square" rtlCol="0">
            <a:spAutoFit/>
          </a:bodyPr>
          <a:lstStyle/>
          <a:p>
            <a:r>
              <a:rPr lang="en-US" dirty="0"/>
              <a:t>S</a:t>
            </a:r>
          </a:p>
        </p:txBody>
      </p:sp>
      <p:sp>
        <p:nvSpPr>
          <p:cNvPr id="13" name="TextBox 12"/>
          <p:cNvSpPr txBox="1"/>
          <p:nvPr/>
        </p:nvSpPr>
        <p:spPr>
          <a:xfrm>
            <a:off x="914400" y="2184400"/>
            <a:ext cx="685800" cy="369332"/>
          </a:xfrm>
          <a:prstGeom prst="rect">
            <a:avLst/>
          </a:prstGeom>
          <a:noFill/>
        </p:spPr>
        <p:txBody>
          <a:bodyPr wrap="square" rtlCol="0">
            <a:spAutoFit/>
          </a:bodyPr>
          <a:lstStyle/>
          <a:p>
            <a:r>
              <a:rPr lang="en-US" dirty="0" err="1"/>
              <a:t>P</a:t>
            </a:r>
            <a:r>
              <a:rPr lang="en-US" baseline="-25000" dirty="0" err="1"/>
              <a:t>aut</a:t>
            </a:r>
            <a:endParaRPr lang="en-US" baseline="-25000" dirty="0"/>
          </a:p>
        </p:txBody>
      </p:sp>
      <p:sp>
        <p:nvSpPr>
          <p:cNvPr id="14" name="TextBox 13"/>
          <p:cNvSpPr txBox="1"/>
          <p:nvPr/>
        </p:nvSpPr>
        <p:spPr>
          <a:xfrm>
            <a:off x="1066800" y="4114800"/>
            <a:ext cx="457200" cy="369332"/>
          </a:xfrm>
          <a:prstGeom prst="rect">
            <a:avLst/>
          </a:prstGeom>
          <a:noFill/>
        </p:spPr>
        <p:txBody>
          <a:bodyPr wrap="square" rtlCol="0">
            <a:spAutoFit/>
          </a:bodyPr>
          <a:lstStyle/>
          <a:p>
            <a:r>
              <a:rPr lang="en-US" dirty="0"/>
              <a:t>P</a:t>
            </a:r>
            <a:r>
              <a:rPr lang="en-US" baseline="-25000" dirty="0"/>
              <a:t>B</a:t>
            </a:r>
          </a:p>
        </p:txBody>
      </p:sp>
      <p:sp>
        <p:nvSpPr>
          <p:cNvPr id="16" name="TextBox 15"/>
          <p:cNvSpPr txBox="1"/>
          <p:nvPr/>
        </p:nvSpPr>
        <p:spPr>
          <a:xfrm>
            <a:off x="4114800" y="4495800"/>
            <a:ext cx="381000" cy="369332"/>
          </a:xfrm>
          <a:prstGeom prst="rect">
            <a:avLst/>
          </a:prstGeom>
          <a:noFill/>
        </p:spPr>
        <p:txBody>
          <a:bodyPr wrap="square" rtlCol="0">
            <a:spAutoFit/>
          </a:bodyPr>
          <a:lstStyle/>
          <a:p>
            <a:r>
              <a:rPr lang="en-US" dirty="0"/>
              <a:t>D</a:t>
            </a:r>
          </a:p>
        </p:txBody>
      </p:sp>
      <p:sp>
        <p:nvSpPr>
          <p:cNvPr id="17" name="TextBox 16"/>
          <p:cNvSpPr txBox="1"/>
          <p:nvPr/>
        </p:nvSpPr>
        <p:spPr>
          <a:xfrm>
            <a:off x="4343400" y="5181600"/>
            <a:ext cx="685800" cy="369332"/>
          </a:xfrm>
          <a:prstGeom prst="rect">
            <a:avLst/>
          </a:prstGeom>
          <a:noFill/>
        </p:spPr>
        <p:txBody>
          <a:bodyPr wrap="square" rtlCol="0">
            <a:spAutoFit/>
          </a:bodyPr>
          <a:lstStyle/>
          <a:p>
            <a:r>
              <a:rPr lang="en-US" dirty="0"/>
              <a:t>Q</a:t>
            </a:r>
          </a:p>
        </p:txBody>
      </p:sp>
      <p:cxnSp>
        <p:nvCxnSpPr>
          <p:cNvPr id="21" name="Straight Connector 20"/>
          <p:cNvCxnSpPr/>
          <p:nvPr/>
        </p:nvCxnSpPr>
        <p:spPr>
          <a:xfrm>
            <a:off x="1447800" y="2396067"/>
            <a:ext cx="1524000"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2209800" y="5181600"/>
            <a:ext cx="457200" cy="369332"/>
          </a:xfrm>
          <a:prstGeom prst="rect">
            <a:avLst/>
          </a:prstGeom>
          <a:noFill/>
        </p:spPr>
        <p:txBody>
          <a:bodyPr wrap="square" rtlCol="0">
            <a:spAutoFit/>
          </a:bodyPr>
          <a:lstStyle/>
          <a:p>
            <a:r>
              <a:rPr lang="en-US" dirty="0"/>
              <a:t>S</a:t>
            </a:r>
            <a:r>
              <a:rPr lang="en-US" baseline="-25000" dirty="0"/>
              <a:t>0</a:t>
            </a:r>
          </a:p>
        </p:txBody>
      </p:sp>
      <p:sp>
        <p:nvSpPr>
          <p:cNvPr id="30" name="Left Brace 29"/>
          <p:cNvSpPr/>
          <p:nvPr/>
        </p:nvSpPr>
        <p:spPr>
          <a:xfrm rot="16200000">
            <a:off x="2819400" y="4800600"/>
            <a:ext cx="228600" cy="990600"/>
          </a:xfrm>
          <a:prstGeom prst="leftBrace">
            <a:avLst>
              <a:gd name="adj1" fmla="val 44444"/>
              <a:gd name="adj2"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1" name="TextBox 30"/>
          <p:cNvSpPr txBox="1"/>
          <p:nvPr/>
        </p:nvSpPr>
        <p:spPr>
          <a:xfrm>
            <a:off x="2743200" y="5334000"/>
            <a:ext cx="533400" cy="369332"/>
          </a:xfrm>
          <a:prstGeom prst="rect">
            <a:avLst/>
          </a:prstGeom>
          <a:noFill/>
        </p:spPr>
        <p:txBody>
          <a:bodyPr wrap="square" rtlCol="0">
            <a:spAutoFit/>
          </a:bodyPr>
          <a:lstStyle/>
          <a:p>
            <a:r>
              <a:rPr lang="en-US" dirty="0"/>
              <a:t>M</a:t>
            </a:r>
            <a:r>
              <a:rPr lang="en-US" baseline="-25000" dirty="0"/>
              <a:t>0</a:t>
            </a:r>
          </a:p>
        </p:txBody>
      </p:sp>
      <p:sp>
        <p:nvSpPr>
          <p:cNvPr id="35" name="Content Placeholder 2"/>
          <p:cNvSpPr>
            <a:spLocks noGrp="1"/>
          </p:cNvSpPr>
          <p:nvPr>
            <p:ph idx="1"/>
          </p:nvPr>
        </p:nvSpPr>
        <p:spPr>
          <a:xfrm>
            <a:off x="4800600" y="1600201"/>
            <a:ext cx="3886200" cy="1523999"/>
          </a:xfrm>
          <a:ln>
            <a:solidFill>
              <a:srgbClr val="000000"/>
            </a:solidFill>
          </a:ln>
        </p:spPr>
        <p:txBody>
          <a:bodyPr/>
          <a:lstStyle/>
          <a:p>
            <a:pPr marL="0" indent="0">
              <a:buNone/>
            </a:pPr>
            <a:r>
              <a:rPr lang="en-US" sz="2400" dirty="0"/>
              <a:t>FTA with B</a:t>
            </a:r>
          </a:p>
          <a:p>
            <a:r>
              <a:rPr lang="en-US" sz="2000" dirty="0"/>
              <a:t>Since P</a:t>
            </a:r>
            <a:r>
              <a:rPr lang="en-US" sz="2000" baseline="-25000" dirty="0"/>
              <a:t>B </a:t>
            </a:r>
            <a:r>
              <a:rPr lang="en-US" sz="2000" dirty="0"/>
              <a:t>&lt; P</a:t>
            </a:r>
            <a:r>
              <a:rPr lang="en-US" sz="2000" baseline="-25000" dirty="0"/>
              <a:t>C</a:t>
            </a:r>
            <a:r>
              <a:rPr lang="en-US" sz="2000" dirty="0"/>
              <a:t>+s Home still imports only from B</a:t>
            </a:r>
          </a:p>
          <a:p>
            <a:r>
              <a:rPr lang="en-US" sz="2000" dirty="0"/>
              <a:t>Country C plays no role</a:t>
            </a:r>
          </a:p>
          <a:p>
            <a:pPr lvl="1"/>
            <a:endParaRPr lang="en-US" sz="1800" baseline="-25000" dirty="0"/>
          </a:p>
          <a:p>
            <a:pPr marL="457200" lvl="1" indent="0">
              <a:buNone/>
            </a:pPr>
            <a:endParaRPr lang="en-US" sz="1800" dirty="0"/>
          </a:p>
        </p:txBody>
      </p:sp>
      <p:cxnSp>
        <p:nvCxnSpPr>
          <p:cNvPr id="50" name="Straight Connector 49"/>
          <p:cNvCxnSpPr/>
          <p:nvPr/>
        </p:nvCxnSpPr>
        <p:spPr>
          <a:xfrm>
            <a:off x="3429000" y="3352800"/>
            <a:ext cx="0" cy="175260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a:off x="2438400" y="3352800"/>
            <a:ext cx="0" cy="182880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63" name="Straight Connector 62"/>
          <p:cNvCxnSpPr/>
          <p:nvPr/>
        </p:nvCxnSpPr>
        <p:spPr>
          <a:xfrm flipV="1">
            <a:off x="1748367" y="1981200"/>
            <a:ext cx="1452033" cy="25781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flipV="1">
            <a:off x="1447800" y="4343400"/>
            <a:ext cx="2971800" cy="2"/>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flipV="1">
            <a:off x="1447800" y="3962400"/>
            <a:ext cx="2971800" cy="2"/>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39" name="TextBox 38"/>
          <p:cNvSpPr txBox="1"/>
          <p:nvPr/>
        </p:nvSpPr>
        <p:spPr>
          <a:xfrm>
            <a:off x="1066800" y="3657600"/>
            <a:ext cx="457200" cy="369332"/>
          </a:xfrm>
          <a:prstGeom prst="rect">
            <a:avLst/>
          </a:prstGeom>
          <a:noFill/>
        </p:spPr>
        <p:txBody>
          <a:bodyPr wrap="square" rtlCol="0">
            <a:spAutoFit/>
          </a:bodyPr>
          <a:lstStyle/>
          <a:p>
            <a:r>
              <a:rPr lang="en-US" dirty="0"/>
              <a:t>P</a:t>
            </a:r>
            <a:r>
              <a:rPr lang="en-US" baseline="-25000" dirty="0"/>
              <a:t>C</a:t>
            </a:r>
          </a:p>
        </p:txBody>
      </p:sp>
      <p:cxnSp>
        <p:nvCxnSpPr>
          <p:cNvPr id="40" name="Straight Connector 39"/>
          <p:cNvCxnSpPr/>
          <p:nvPr/>
        </p:nvCxnSpPr>
        <p:spPr>
          <a:xfrm flipV="1">
            <a:off x="1447800" y="3352800"/>
            <a:ext cx="2971800" cy="2"/>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1" name="TextBox 40"/>
          <p:cNvSpPr txBox="1"/>
          <p:nvPr/>
        </p:nvSpPr>
        <p:spPr>
          <a:xfrm>
            <a:off x="753533" y="3200400"/>
            <a:ext cx="685800" cy="369332"/>
          </a:xfrm>
          <a:prstGeom prst="rect">
            <a:avLst/>
          </a:prstGeom>
          <a:noFill/>
        </p:spPr>
        <p:txBody>
          <a:bodyPr wrap="square" rtlCol="0">
            <a:spAutoFit/>
          </a:bodyPr>
          <a:lstStyle/>
          <a:p>
            <a:r>
              <a:rPr lang="en-US" dirty="0"/>
              <a:t>P</a:t>
            </a:r>
            <a:r>
              <a:rPr lang="en-US" baseline="-25000" dirty="0"/>
              <a:t>B</a:t>
            </a:r>
            <a:r>
              <a:rPr lang="en-US" dirty="0"/>
              <a:t>+s</a:t>
            </a:r>
            <a:endParaRPr lang="en-US" baseline="-25000" dirty="0"/>
          </a:p>
        </p:txBody>
      </p:sp>
      <p:cxnSp>
        <p:nvCxnSpPr>
          <p:cNvPr id="42" name="Straight Connector 41"/>
          <p:cNvCxnSpPr/>
          <p:nvPr/>
        </p:nvCxnSpPr>
        <p:spPr>
          <a:xfrm flipV="1">
            <a:off x="1447800" y="2971800"/>
            <a:ext cx="2971800" cy="2"/>
          </a:xfrm>
          <a:prstGeom prst="line">
            <a:avLst/>
          </a:prstGeom>
          <a:ln>
            <a:solidFill>
              <a:srgbClr val="BFBFBF"/>
            </a:solidFill>
          </a:ln>
          <a:effectLst/>
        </p:spPr>
        <p:style>
          <a:lnRef idx="2">
            <a:schemeClr val="accent1"/>
          </a:lnRef>
          <a:fillRef idx="0">
            <a:schemeClr val="accent1"/>
          </a:fillRef>
          <a:effectRef idx="1">
            <a:schemeClr val="accent1"/>
          </a:effectRef>
          <a:fontRef idx="minor">
            <a:schemeClr val="tx1"/>
          </a:fontRef>
        </p:style>
      </p:cxnSp>
      <p:sp>
        <p:nvSpPr>
          <p:cNvPr id="43" name="TextBox 42"/>
          <p:cNvSpPr txBox="1"/>
          <p:nvPr/>
        </p:nvSpPr>
        <p:spPr>
          <a:xfrm>
            <a:off x="728133" y="2819400"/>
            <a:ext cx="795867" cy="369332"/>
          </a:xfrm>
          <a:prstGeom prst="rect">
            <a:avLst/>
          </a:prstGeom>
          <a:noFill/>
        </p:spPr>
        <p:txBody>
          <a:bodyPr wrap="square" rtlCol="0">
            <a:spAutoFit/>
          </a:bodyPr>
          <a:lstStyle/>
          <a:p>
            <a:r>
              <a:rPr lang="en-US" dirty="0"/>
              <a:t>P</a:t>
            </a:r>
            <a:r>
              <a:rPr lang="en-US" baseline="-25000" dirty="0"/>
              <a:t>C</a:t>
            </a:r>
            <a:r>
              <a:rPr lang="en-US" dirty="0"/>
              <a:t>+s</a:t>
            </a:r>
            <a:endParaRPr lang="en-US" baseline="-25000" dirty="0"/>
          </a:p>
        </p:txBody>
      </p:sp>
      <p:cxnSp>
        <p:nvCxnSpPr>
          <p:cNvPr id="29" name="Straight Connector 28"/>
          <p:cNvCxnSpPr/>
          <p:nvPr/>
        </p:nvCxnSpPr>
        <p:spPr>
          <a:xfrm>
            <a:off x="1905000" y="4343400"/>
            <a:ext cx="0" cy="838200"/>
          </a:xfrm>
          <a:prstGeom prst="line">
            <a:avLst/>
          </a:prstGeom>
          <a:ln>
            <a:solidFill>
              <a:srgbClr val="008000"/>
            </a:solidFill>
            <a:prstDash val="dash"/>
          </a:ln>
          <a:effectLst/>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p:nvPr/>
        </p:nvCxnSpPr>
        <p:spPr>
          <a:xfrm flipH="1">
            <a:off x="1905000" y="4876800"/>
            <a:ext cx="533400" cy="0"/>
          </a:xfrm>
          <a:prstGeom prst="straightConnector1">
            <a:avLst/>
          </a:prstGeom>
          <a:ln w="25400">
            <a:solidFill>
              <a:srgbClr val="008000"/>
            </a:solidFill>
            <a:tailEnd type="arrow" w="lg" len="lg"/>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a:off x="3962400" y="4343400"/>
            <a:ext cx="0" cy="838200"/>
          </a:xfrm>
          <a:prstGeom prst="line">
            <a:avLst/>
          </a:prstGeom>
          <a:ln>
            <a:solidFill>
              <a:srgbClr val="008000"/>
            </a:solidFill>
            <a:prstDash val="dash"/>
          </a:ln>
          <a:effectLst/>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p:nvPr/>
        </p:nvCxnSpPr>
        <p:spPr>
          <a:xfrm>
            <a:off x="3429000" y="4876800"/>
            <a:ext cx="533400" cy="0"/>
          </a:xfrm>
          <a:prstGeom prst="straightConnector1">
            <a:avLst/>
          </a:prstGeom>
          <a:ln w="25400">
            <a:solidFill>
              <a:srgbClr val="008000"/>
            </a:solidFill>
            <a:tailEnd type="arrow" w="lg" len="lg"/>
          </a:ln>
          <a:effectLst/>
        </p:spPr>
        <p:style>
          <a:lnRef idx="2">
            <a:schemeClr val="accent1"/>
          </a:lnRef>
          <a:fillRef idx="0">
            <a:schemeClr val="accent1"/>
          </a:fillRef>
          <a:effectRef idx="1">
            <a:schemeClr val="accent1"/>
          </a:effectRef>
          <a:fontRef idx="minor">
            <a:schemeClr val="tx1"/>
          </a:fontRef>
        </p:style>
      </p:cxnSp>
      <p:sp>
        <p:nvSpPr>
          <p:cNvPr id="38" name="TextBox 37"/>
          <p:cNvSpPr txBox="1"/>
          <p:nvPr/>
        </p:nvSpPr>
        <p:spPr>
          <a:xfrm>
            <a:off x="1447800" y="3733800"/>
            <a:ext cx="685800" cy="369332"/>
          </a:xfrm>
          <a:prstGeom prst="rect">
            <a:avLst/>
          </a:prstGeom>
          <a:noFill/>
        </p:spPr>
        <p:txBody>
          <a:bodyPr wrap="square" rtlCol="0">
            <a:spAutoFit/>
          </a:bodyPr>
          <a:lstStyle/>
          <a:p>
            <a:pPr algn="ctr"/>
            <a:r>
              <a:rPr lang="en-US" i="1" dirty="0"/>
              <a:t>a</a:t>
            </a:r>
          </a:p>
        </p:txBody>
      </p:sp>
      <p:sp>
        <p:nvSpPr>
          <p:cNvPr id="44" name="TextBox 43"/>
          <p:cNvSpPr txBox="1"/>
          <p:nvPr/>
        </p:nvSpPr>
        <p:spPr>
          <a:xfrm>
            <a:off x="1905000" y="3733800"/>
            <a:ext cx="685800" cy="369332"/>
          </a:xfrm>
          <a:prstGeom prst="rect">
            <a:avLst/>
          </a:prstGeom>
          <a:noFill/>
        </p:spPr>
        <p:txBody>
          <a:bodyPr wrap="square" rtlCol="0">
            <a:spAutoFit/>
          </a:bodyPr>
          <a:lstStyle/>
          <a:p>
            <a:pPr algn="ctr"/>
            <a:r>
              <a:rPr lang="en-US" i="1" dirty="0"/>
              <a:t>b</a:t>
            </a:r>
          </a:p>
        </p:txBody>
      </p:sp>
      <p:sp>
        <p:nvSpPr>
          <p:cNvPr id="45" name="TextBox 44"/>
          <p:cNvSpPr txBox="1"/>
          <p:nvPr/>
        </p:nvSpPr>
        <p:spPr>
          <a:xfrm>
            <a:off x="2590800" y="3733800"/>
            <a:ext cx="685800" cy="369332"/>
          </a:xfrm>
          <a:prstGeom prst="rect">
            <a:avLst/>
          </a:prstGeom>
          <a:noFill/>
        </p:spPr>
        <p:txBody>
          <a:bodyPr wrap="square" rtlCol="0">
            <a:spAutoFit/>
          </a:bodyPr>
          <a:lstStyle/>
          <a:p>
            <a:pPr algn="ctr"/>
            <a:r>
              <a:rPr lang="en-US" i="1" dirty="0"/>
              <a:t>c</a:t>
            </a:r>
          </a:p>
        </p:txBody>
      </p:sp>
      <p:sp>
        <p:nvSpPr>
          <p:cNvPr id="46" name="TextBox 45"/>
          <p:cNvSpPr txBox="1"/>
          <p:nvPr/>
        </p:nvSpPr>
        <p:spPr>
          <a:xfrm>
            <a:off x="3200400" y="3733800"/>
            <a:ext cx="685800" cy="369332"/>
          </a:xfrm>
          <a:prstGeom prst="rect">
            <a:avLst/>
          </a:prstGeom>
          <a:noFill/>
        </p:spPr>
        <p:txBody>
          <a:bodyPr wrap="square" rtlCol="0">
            <a:spAutoFit/>
          </a:bodyPr>
          <a:lstStyle/>
          <a:p>
            <a:pPr algn="ctr"/>
            <a:r>
              <a:rPr lang="en-US" i="1" dirty="0"/>
              <a:t>d</a:t>
            </a:r>
          </a:p>
        </p:txBody>
      </p:sp>
      <p:sp>
        <p:nvSpPr>
          <p:cNvPr id="47" name="Content Placeholder 2"/>
          <p:cNvSpPr txBox="1">
            <a:spLocks/>
          </p:cNvSpPr>
          <p:nvPr/>
        </p:nvSpPr>
        <p:spPr bwMode="auto">
          <a:xfrm>
            <a:off x="4800600" y="3276600"/>
            <a:ext cx="3886200" cy="1981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a:lstStyle>
          <a:p>
            <a:pPr marL="0" indent="0">
              <a:buNone/>
            </a:pPr>
            <a:r>
              <a:rPr lang="en-US" sz="2400" dirty="0"/>
              <a:t>Welfare</a:t>
            </a:r>
          </a:p>
          <a:p>
            <a:pPr marL="0" indent="0">
              <a:buNone/>
            </a:pPr>
            <a:r>
              <a:rPr lang="en-US" sz="2000" dirty="0"/>
              <a:t>   Suppliers lose       –a</a:t>
            </a:r>
          </a:p>
          <a:p>
            <a:pPr marL="0" indent="0">
              <a:buNone/>
            </a:pPr>
            <a:r>
              <a:rPr lang="en-US" sz="2000" dirty="0"/>
              <a:t>   Demanders gain   +(</a:t>
            </a:r>
            <a:r>
              <a:rPr lang="en-US" sz="2000" dirty="0" err="1"/>
              <a:t>a+b+c+d</a:t>
            </a:r>
            <a:r>
              <a:rPr lang="en-US" sz="2000" dirty="0"/>
              <a:t>)</a:t>
            </a:r>
          </a:p>
          <a:p>
            <a:pPr marL="0" indent="0">
              <a:buNone/>
            </a:pPr>
            <a:r>
              <a:rPr lang="en-US" sz="2000" dirty="0"/>
              <a:t>   Government loses 0</a:t>
            </a:r>
          </a:p>
          <a:p>
            <a:pPr marL="0" indent="0">
              <a:buNone/>
            </a:pPr>
            <a:r>
              <a:rPr lang="en-US" sz="2000" dirty="0"/>
              <a:t>   Country gains        +(</a:t>
            </a:r>
            <a:r>
              <a:rPr lang="en-US" sz="2000" dirty="0" err="1"/>
              <a:t>b+c+d</a:t>
            </a:r>
            <a:r>
              <a:rPr lang="en-US" sz="2000" dirty="0"/>
              <a:t>)</a:t>
            </a:r>
          </a:p>
          <a:p>
            <a:pPr lvl="1"/>
            <a:endParaRPr lang="en-US" sz="2000" baseline="-25000" dirty="0"/>
          </a:p>
          <a:p>
            <a:pPr marL="457200" lvl="1" indent="0">
              <a:buFontTx/>
              <a:buNone/>
            </a:pPr>
            <a:endParaRPr lang="en-US" sz="2000" dirty="0"/>
          </a:p>
        </p:txBody>
      </p:sp>
      <p:cxnSp>
        <p:nvCxnSpPr>
          <p:cNvPr id="48" name="Straight Connector 47"/>
          <p:cNvCxnSpPr/>
          <p:nvPr/>
        </p:nvCxnSpPr>
        <p:spPr>
          <a:xfrm>
            <a:off x="5105400" y="4800600"/>
            <a:ext cx="342900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9" name="TextBox 48"/>
          <p:cNvSpPr txBox="1"/>
          <p:nvPr/>
        </p:nvSpPr>
        <p:spPr>
          <a:xfrm>
            <a:off x="3733800" y="5181600"/>
            <a:ext cx="457200" cy="369332"/>
          </a:xfrm>
          <a:prstGeom prst="rect">
            <a:avLst/>
          </a:prstGeom>
          <a:noFill/>
        </p:spPr>
        <p:txBody>
          <a:bodyPr wrap="square" rtlCol="0">
            <a:spAutoFit/>
          </a:bodyPr>
          <a:lstStyle/>
          <a:p>
            <a:r>
              <a:rPr lang="en-US" dirty="0">
                <a:solidFill>
                  <a:srgbClr val="008000"/>
                </a:solidFill>
              </a:rPr>
              <a:t>D</a:t>
            </a:r>
            <a:r>
              <a:rPr lang="en-US" baseline="-25000" dirty="0">
                <a:solidFill>
                  <a:srgbClr val="008000"/>
                </a:solidFill>
              </a:rPr>
              <a:t>1</a:t>
            </a:r>
          </a:p>
        </p:txBody>
      </p:sp>
      <p:sp>
        <p:nvSpPr>
          <p:cNvPr id="51" name="TextBox 50"/>
          <p:cNvSpPr txBox="1"/>
          <p:nvPr/>
        </p:nvSpPr>
        <p:spPr>
          <a:xfrm>
            <a:off x="1676400" y="5181600"/>
            <a:ext cx="457200" cy="369332"/>
          </a:xfrm>
          <a:prstGeom prst="rect">
            <a:avLst/>
          </a:prstGeom>
          <a:noFill/>
        </p:spPr>
        <p:txBody>
          <a:bodyPr wrap="square" rtlCol="0">
            <a:spAutoFit/>
          </a:bodyPr>
          <a:lstStyle/>
          <a:p>
            <a:r>
              <a:rPr lang="en-US" dirty="0">
                <a:solidFill>
                  <a:srgbClr val="008000"/>
                </a:solidFill>
              </a:rPr>
              <a:t>S</a:t>
            </a:r>
            <a:r>
              <a:rPr lang="en-US" baseline="-25000" dirty="0">
                <a:solidFill>
                  <a:srgbClr val="008000"/>
                </a:solidFill>
              </a:rPr>
              <a:t>1</a:t>
            </a:r>
          </a:p>
        </p:txBody>
      </p:sp>
      <p:sp>
        <p:nvSpPr>
          <p:cNvPr id="53" name="TextBox 52"/>
          <p:cNvSpPr txBox="1"/>
          <p:nvPr/>
        </p:nvSpPr>
        <p:spPr>
          <a:xfrm>
            <a:off x="3276600" y="5181600"/>
            <a:ext cx="457200" cy="369332"/>
          </a:xfrm>
          <a:prstGeom prst="rect">
            <a:avLst/>
          </a:prstGeom>
          <a:noFill/>
        </p:spPr>
        <p:txBody>
          <a:bodyPr wrap="square" rtlCol="0">
            <a:spAutoFit/>
          </a:bodyPr>
          <a:lstStyle/>
          <a:p>
            <a:r>
              <a:rPr lang="en-US" dirty="0"/>
              <a:t>D</a:t>
            </a:r>
            <a:r>
              <a:rPr lang="en-US" baseline="-25000" dirty="0"/>
              <a:t>0</a:t>
            </a:r>
          </a:p>
        </p:txBody>
      </p:sp>
      <p:sp>
        <p:nvSpPr>
          <p:cNvPr id="4" name="Footer Placeholder 3">
            <a:extLst>
              <a:ext uri="{FF2B5EF4-FFF2-40B4-BE49-F238E27FC236}">
                <a16:creationId xmlns:a16="http://schemas.microsoft.com/office/drawing/2014/main" id="{BBBEBABC-0EB3-BA46-8660-104DD719DAAF}"/>
              </a:ext>
            </a:extLst>
          </p:cNvPr>
          <p:cNvSpPr>
            <a:spLocks noGrp="1"/>
          </p:cNvSpPr>
          <p:nvPr>
            <p:ph type="ftr" sz="quarter" idx="11"/>
          </p:nvPr>
        </p:nvSpPr>
        <p:spPr/>
        <p:txBody>
          <a:bodyPr/>
          <a:lstStyle/>
          <a:p>
            <a:pPr>
              <a:defRPr/>
            </a:pPr>
            <a:r>
              <a:rPr lang="en-US"/>
              <a:t>Class 19:  Preferential Trading Arrangements</a:t>
            </a:r>
          </a:p>
        </p:txBody>
      </p:sp>
      <p:sp>
        <p:nvSpPr>
          <p:cNvPr id="64" name="Title 1">
            <a:extLst>
              <a:ext uri="{FF2B5EF4-FFF2-40B4-BE49-F238E27FC236}">
                <a16:creationId xmlns:a16="http://schemas.microsoft.com/office/drawing/2014/main" id="{E746C1D1-B27F-5940-B520-D837BF2C8AD9}"/>
              </a:ext>
            </a:extLst>
          </p:cNvPr>
          <p:cNvSpPr txBox="1">
            <a:spLocks/>
          </p:cNvSpPr>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dirty="0"/>
              <a:t>Service FTA with low-cost, B</a:t>
            </a:r>
            <a:endParaRPr lang="en-US" kern="0" dirty="0"/>
          </a:p>
        </p:txBody>
      </p:sp>
      <p:sp>
        <p:nvSpPr>
          <p:cNvPr id="62" name="TextBox 61">
            <a:extLst>
              <a:ext uri="{FF2B5EF4-FFF2-40B4-BE49-F238E27FC236}">
                <a16:creationId xmlns:a16="http://schemas.microsoft.com/office/drawing/2014/main" id="{7C56954F-92E2-5C41-A1C4-A039518DE737}"/>
              </a:ext>
            </a:extLst>
          </p:cNvPr>
          <p:cNvSpPr txBox="1"/>
          <p:nvPr/>
        </p:nvSpPr>
        <p:spPr>
          <a:xfrm>
            <a:off x="1524000" y="1219200"/>
            <a:ext cx="2514600" cy="461665"/>
          </a:xfrm>
          <a:prstGeom prst="rect">
            <a:avLst/>
          </a:prstGeom>
          <a:noFill/>
        </p:spPr>
        <p:txBody>
          <a:bodyPr wrap="square" rtlCol="0">
            <a:spAutoFit/>
          </a:bodyPr>
          <a:lstStyle/>
          <a:p>
            <a:pPr algn="ctr"/>
            <a:r>
              <a:rPr lang="en-US" sz="2400" dirty="0"/>
              <a:t>Home Country A</a:t>
            </a:r>
          </a:p>
        </p:txBody>
      </p:sp>
    </p:spTree>
    <p:extLst>
      <p:ext uri="{BB962C8B-B14F-4D97-AF65-F5344CB8AC3E}">
        <p14:creationId xmlns:p14="http://schemas.microsoft.com/office/powerpoint/2010/main" val="2347503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5">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7">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7">
                                            <p:txEl>
                                              <p:pRg st="1" end="1"/>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8"/>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nodeType="clickEffect">
                                  <p:stCondLst>
                                    <p:cond delay="0"/>
                                  </p:stCondLst>
                                  <p:childTnLst>
                                    <p:set>
                                      <p:cBhvr>
                                        <p:cTn id="42" dur="1" fill="hold">
                                          <p:stCondLst>
                                            <p:cond delay="0"/>
                                          </p:stCondLst>
                                        </p:cTn>
                                        <p:tgtEl>
                                          <p:spTgt spid="56"/>
                                        </p:tgtEl>
                                        <p:attrNameLst>
                                          <p:attrName>style.visibility</p:attrName>
                                        </p:attrNameLst>
                                      </p:cBhvr>
                                      <p:to>
                                        <p:strVal val="hidden"/>
                                      </p:to>
                                    </p:set>
                                  </p:childTnLst>
                                </p:cTn>
                              </p:par>
                              <p:par>
                                <p:cTn id="43" presetID="1" presetClass="entr" presetSubtype="0" fill="hold" nodeType="withEffect">
                                  <p:stCondLst>
                                    <p:cond delay="0"/>
                                  </p:stCondLst>
                                  <p:childTnLst>
                                    <p:set>
                                      <p:cBhvr>
                                        <p:cTn id="44" dur="1" fill="hold">
                                          <p:stCondLst>
                                            <p:cond delay="0"/>
                                          </p:stCondLst>
                                        </p:cTn>
                                        <p:tgtEl>
                                          <p:spTgt spid="59"/>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47">
                                            <p:txEl>
                                              <p:pRg st="2" end="2"/>
                                            </p:tx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4"/>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5"/>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6"/>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5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nodeType="clickEffect">
                                  <p:stCondLst>
                                    <p:cond delay="0"/>
                                  </p:stCondLst>
                                  <p:childTnLst>
                                    <p:set>
                                      <p:cBhvr>
                                        <p:cTn id="58" dur="1" fill="hold">
                                          <p:stCondLst>
                                            <p:cond delay="0"/>
                                          </p:stCondLst>
                                        </p:cTn>
                                        <p:tgtEl>
                                          <p:spTgt spid="59"/>
                                        </p:tgtEl>
                                        <p:attrNameLst>
                                          <p:attrName>style.visibility</p:attrName>
                                        </p:attrNameLst>
                                      </p:cBhvr>
                                      <p:to>
                                        <p:strVal val="hidden"/>
                                      </p:to>
                                    </p:set>
                                  </p:childTnLst>
                                </p:cTn>
                              </p:par>
                              <p:par>
                                <p:cTn id="59" presetID="1" presetClass="entr" presetSubtype="0" fill="hold" nodeType="withEffect">
                                  <p:stCondLst>
                                    <p:cond delay="0"/>
                                  </p:stCondLst>
                                  <p:childTnLst>
                                    <p:set>
                                      <p:cBhvr>
                                        <p:cTn id="60" dur="1" fill="hold">
                                          <p:stCondLst>
                                            <p:cond delay="0"/>
                                          </p:stCondLst>
                                        </p:cTn>
                                        <p:tgtEl>
                                          <p:spTgt spid="47">
                                            <p:txEl>
                                              <p:pRg st="3" end="3"/>
                                            </p:txEl>
                                          </p:spTgt>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48"/>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47">
                                            <p:txEl>
                                              <p:pRg st="4" end="4"/>
                                            </p:txEl>
                                          </p:spTgt>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55"/>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54"/>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4" grpId="0" animBg="1"/>
      <p:bldP spid="55" grpId="0" animBg="1"/>
      <p:bldP spid="38" grpId="0"/>
      <p:bldP spid="44" grpId="0"/>
      <p:bldP spid="45" grpId="0"/>
      <p:bldP spid="46" grpId="0"/>
      <p:bldP spid="49" grpId="0"/>
      <p:bldP spid="5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0BF76-D84D-5A40-8C67-8D9F78640094}"/>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A145A8BE-841A-914E-86A3-240CF0EBD534}"/>
              </a:ext>
            </a:extLst>
          </p:cNvPr>
          <p:cNvSpPr>
            <a:spLocks noGrp="1"/>
          </p:cNvSpPr>
          <p:nvPr>
            <p:ph idx="1"/>
          </p:nvPr>
        </p:nvSpPr>
        <p:spPr/>
        <p:txBody>
          <a:bodyPr/>
          <a:lstStyle/>
          <a:p>
            <a:r>
              <a:rPr lang="en-US" dirty="0"/>
              <a:t>Background</a:t>
            </a:r>
          </a:p>
          <a:p>
            <a:r>
              <a:rPr lang="en-US" dirty="0"/>
              <a:t>Simplest model:  horizontal supplies</a:t>
            </a:r>
          </a:p>
          <a:p>
            <a:r>
              <a:rPr lang="en-US" dirty="0"/>
              <a:t>Upward-sloping supplies</a:t>
            </a:r>
          </a:p>
          <a:p>
            <a:pPr lvl="1"/>
            <a:r>
              <a:rPr lang="en-US" dirty="0"/>
              <a:t>3-country case, in graphs</a:t>
            </a:r>
          </a:p>
          <a:p>
            <a:pPr lvl="1"/>
            <a:r>
              <a:rPr lang="en-US" dirty="0"/>
              <a:t>Somewhat more general case, in equations</a:t>
            </a:r>
          </a:p>
          <a:p>
            <a:pPr lvl="1"/>
            <a:r>
              <a:rPr lang="en-US" dirty="0"/>
              <a:t>4-country case, in graphs</a:t>
            </a:r>
          </a:p>
          <a:p>
            <a:r>
              <a:rPr lang="en-US" dirty="0"/>
              <a:t>Are FTAs Beneficial?</a:t>
            </a:r>
          </a:p>
        </p:txBody>
      </p:sp>
      <p:sp>
        <p:nvSpPr>
          <p:cNvPr id="4" name="Footer Placeholder 3">
            <a:extLst>
              <a:ext uri="{FF2B5EF4-FFF2-40B4-BE49-F238E27FC236}">
                <a16:creationId xmlns:a16="http://schemas.microsoft.com/office/drawing/2014/main" id="{CF6B9BF2-7140-AB46-9BF1-0FE56FE9CA5E}"/>
              </a:ext>
            </a:extLst>
          </p:cNvPr>
          <p:cNvSpPr>
            <a:spLocks noGrp="1"/>
          </p:cNvSpPr>
          <p:nvPr>
            <p:ph type="ftr" sz="quarter" idx="11"/>
          </p:nvPr>
        </p:nvSpPr>
        <p:spPr/>
        <p:txBody>
          <a:bodyPr/>
          <a:lstStyle/>
          <a:p>
            <a:pPr>
              <a:defRPr/>
            </a:pPr>
            <a:r>
              <a:rPr lang="en-US"/>
              <a:t>Class 19:  Preferential Trading Arrangements</a:t>
            </a:r>
          </a:p>
        </p:txBody>
      </p:sp>
      <p:sp>
        <p:nvSpPr>
          <p:cNvPr id="5" name="Slide Number Placeholder 4">
            <a:extLst>
              <a:ext uri="{FF2B5EF4-FFF2-40B4-BE49-F238E27FC236}">
                <a16:creationId xmlns:a16="http://schemas.microsoft.com/office/drawing/2014/main" id="{24A61CF0-8930-CA4A-98A6-596D45EDF7C0}"/>
              </a:ext>
            </a:extLst>
          </p:cNvPr>
          <p:cNvSpPr>
            <a:spLocks noGrp="1"/>
          </p:cNvSpPr>
          <p:nvPr>
            <p:ph type="sldNum" sz="quarter" idx="12"/>
          </p:nvPr>
        </p:nvSpPr>
        <p:spPr/>
        <p:txBody>
          <a:bodyPr/>
          <a:lstStyle/>
          <a:p>
            <a:pPr>
              <a:defRPr/>
            </a:pPr>
            <a:fld id="{659DFB22-C7E9-9E4B-8431-4E4E88AD005A}" type="slidenum">
              <a:rPr lang="en-US" smtClean="0"/>
              <a:pPr>
                <a:defRPr/>
              </a:pPr>
              <a:t>2</a:t>
            </a:fld>
            <a:endParaRPr lang="en-US"/>
          </a:p>
        </p:txBody>
      </p:sp>
      <p:sp>
        <p:nvSpPr>
          <p:cNvPr id="6" name="Rectangle 5">
            <a:extLst>
              <a:ext uri="{FF2B5EF4-FFF2-40B4-BE49-F238E27FC236}">
                <a16:creationId xmlns:a16="http://schemas.microsoft.com/office/drawing/2014/main" id="{EE694520-40A8-BD45-AAAE-6802E557F68D}"/>
              </a:ext>
            </a:extLst>
          </p:cNvPr>
          <p:cNvSpPr/>
          <p:nvPr/>
        </p:nvSpPr>
        <p:spPr>
          <a:xfrm>
            <a:off x="0" y="0"/>
            <a:ext cx="9144000" cy="6858000"/>
          </a:xfrm>
          <a:prstGeom prst="rect">
            <a:avLst/>
          </a:prstGeom>
          <a:noFill/>
          <a:ln w="381000">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9323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Rectangle 64">
            <a:extLst>
              <a:ext uri="{FF2B5EF4-FFF2-40B4-BE49-F238E27FC236}">
                <a16:creationId xmlns:a16="http://schemas.microsoft.com/office/drawing/2014/main" id="{1E6E11CD-878B-2242-978E-BDF63D0CABD6}"/>
              </a:ext>
            </a:extLst>
          </p:cNvPr>
          <p:cNvSpPr/>
          <p:nvPr/>
        </p:nvSpPr>
        <p:spPr>
          <a:xfrm>
            <a:off x="0" y="668740"/>
            <a:ext cx="9144000" cy="55546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1" name="Group 60"/>
          <p:cNvGrpSpPr/>
          <p:nvPr/>
        </p:nvGrpSpPr>
        <p:grpSpPr>
          <a:xfrm>
            <a:off x="1445683" y="3352794"/>
            <a:ext cx="2323041" cy="615956"/>
            <a:chOff x="1445683" y="3352794"/>
            <a:chExt cx="2323041" cy="615956"/>
          </a:xfrm>
        </p:grpSpPr>
        <p:sp>
          <p:nvSpPr>
            <p:cNvPr id="62" name="Rectangle 61"/>
            <p:cNvSpPr/>
            <p:nvPr/>
          </p:nvSpPr>
          <p:spPr>
            <a:xfrm flipV="1">
              <a:off x="1445683" y="3352794"/>
              <a:ext cx="1996017" cy="612773"/>
            </a:xfrm>
            <a:prstGeom prst="rect">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Right Triangle 63"/>
            <p:cNvSpPr/>
            <p:nvPr/>
          </p:nvSpPr>
          <p:spPr>
            <a:xfrm>
              <a:off x="3435350" y="3362323"/>
              <a:ext cx="333374" cy="606427"/>
            </a:xfrm>
            <a:prstGeom prst="rtTriangle">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58" name="Group 57"/>
          <p:cNvGrpSpPr/>
          <p:nvPr/>
        </p:nvGrpSpPr>
        <p:grpSpPr>
          <a:xfrm>
            <a:off x="1448858" y="3355973"/>
            <a:ext cx="980017" cy="612779"/>
            <a:chOff x="1448858" y="3355973"/>
            <a:chExt cx="980017" cy="612779"/>
          </a:xfrm>
        </p:grpSpPr>
        <p:sp>
          <p:nvSpPr>
            <p:cNvPr id="59" name="Rectangle 58"/>
            <p:cNvSpPr/>
            <p:nvPr/>
          </p:nvSpPr>
          <p:spPr>
            <a:xfrm>
              <a:off x="1448858" y="3355979"/>
              <a:ext cx="633924" cy="612773"/>
            </a:xfrm>
            <a:prstGeom prst="rect">
              <a:avLst/>
            </a:prstGeom>
            <a:pattFill prst="dkDnDiag">
              <a:fgClr>
                <a:srgbClr val="FF0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Right Triangle 59"/>
            <p:cNvSpPr/>
            <p:nvPr/>
          </p:nvSpPr>
          <p:spPr>
            <a:xfrm flipV="1">
              <a:off x="2075145" y="3355973"/>
              <a:ext cx="353730" cy="603251"/>
            </a:xfrm>
            <a:prstGeom prst="rtTriangle">
              <a:avLst/>
            </a:prstGeom>
            <a:pattFill prst="dkDnDiag">
              <a:fgClr>
                <a:srgbClr val="FF0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 name="Right Triangle 2"/>
          <p:cNvSpPr/>
          <p:nvPr/>
        </p:nvSpPr>
        <p:spPr>
          <a:xfrm flipH="1">
            <a:off x="2105024" y="3371850"/>
            <a:ext cx="327025" cy="584200"/>
          </a:xfrm>
          <a:prstGeom prst="rtTriangle">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Right Triangle 54"/>
          <p:cNvSpPr/>
          <p:nvPr/>
        </p:nvSpPr>
        <p:spPr>
          <a:xfrm>
            <a:off x="3432175" y="3352800"/>
            <a:ext cx="327025" cy="630148"/>
          </a:xfrm>
          <a:prstGeom prst="rtTriangle">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ectangle 3"/>
          <p:cNvSpPr/>
          <p:nvPr/>
        </p:nvSpPr>
        <p:spPr>
          <a:xfrm>
            <a:off x="2419350" y="3355974"/>
            <a:ext cx="1012825" cy="606425"/>
          </a:xfrm>
          <a:prstGeom prst="rect">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20</a:t>
            </a:fld>
            <a:endParaRPr lang="en-US" dirty="0"/>
          </a:p>
        </p:txBody>
      </p:sp>
      <p:cxnSp>
        <p:nvCxnSpPr>
          <p:cNvPr id="7" name="Straight Connector 6"/>
          <p:cNvCxnSpPr/>
          <p:nvPr/>
        </p:nvCxnSpPr>
        <p:spPr>
          <a:xfrm flipV="1">
            <a:off x="1447800" y="5181600"/>
            <a:ext cx="3124200" cy="2"/>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V="1">
            <a:off x="1447800" y="1828800"/>
            <a:ext cx="0" cy="33528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flipV="1">
            <a:off x="2743200" y="1981200"/>
            <a:ext cx="1371600" cy="26670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1066800" y="1676400"/>
            <a:ext cx="685800" cy="369332"/>
          </a:xfrm>
          <a:prstGeom prst="rect">
            <a:avLst/>
          </a:prstGeom>
          <a:noFill/>
        </p:spPr>
        <p:txBody>
          <a:bodyPr wrap="square" rtlCol="0">
            <a:spAutoFit/>
          </a:bodyPr>
          <a:lstStyle/>
          <a:p>
            <a:r>
              <a:rPr lang="en-US" dirty="0"/>
              <a:t>P</a:t>
            </a:r>
          </a:p>
        </p:txBody>
      </p:sp>
      <p:sp>
        <p:nvSpPr>
          <p:cNvPr id="12" name="TextBox 11"/>
          <p:cNvSpPr txBox="1"/>
          <p:nvPr/>
        </p:nvSpPr>
        <p:spPr>
          <a:xfrm>
            <a:off x="3124200" y="1828800"/>
            <a:ext cx="685800" cy="369332"/>
          </a:xfrm>
          <a:prstGeom prst="rect">
            <a:avLst/>
          </a:prstGeom>
          <a:noFill/>
        </p:spPr>
        <p:txBody>
          <a:bodyPr wrap="square" rtlCol="0">
            <a:spAutoFit/>
          </a:bodyPr>
          <a:lstStyle/>
          <a:p>
            <a:r>
              <a:rPr lang="en-US" dirty="0"/>
              <a:t>S</a:t>
            </a:r>
          </a:p>
        </p:txBody>
      </p:sp>
      <p:sp>
        <p:nvSpPr>
          <p:cNvPr id="13" name="TextBox 12"/>
          <p:cNvSpPr txBox="1"/>
          <p:nvPr/>
        </p:nvSpPr>
        <p:spPr>
          <a:xfrm>
            <a:off x="914400" y="2184400"/>
            <a:ext cx="685800" cy="369332"/>
          </a:xfrm>
          <a:prstGeom prst="rect">
            <a:avLst/>
          </a:prstGeom>
          <a:noFill/>
        </p:spPr>
        <p:txBody>
          <a:bodyPr wrap="square" rtlCol="0">
            <a:spAutoFit/>
          </a:bodyPr>
          <a:lstStyle/>
          <a:p>
            <a:r>
              <a:rPr lang="en-US" dirty="0" err="1"/>
              <a:t>P</a:t>
            </a:r>
            <a:r>
              <a:rPr lang="en-US" baseline="-25000" dirty="0" err="1"/>
              <a:t>aut</a:t>
            </a:r>
            <a:endParaRPr lang="en-US" baseline="-25000" dirty="0"/>
          </a:p>
        </p:txBody>
      </p:sp>
      <p:sp>
        <p:nvSpPr>
          <p:cNvPr id="14" name="TextBox 13"/>
          <p:cNvSpPr txBox="1"/>
          <p:nvPr/>
        </p:nvSpPr>
        <p:spPr>
          <a:xfrm>
            <a:off x="1066800" y="4114800"/>
            <a:ext cx="457200" cy="369332"/>
          </a:xfrm>
          <a:prstGeom prst="rect">
            <a:avLst/>
          </a:prstGeom>
          <a:noFill/>
        </p:spPr>
        <p:txBody>
          <a:bodyPr wrap="square" rtlCol="0">
            <a:spAutoFit/>
          </a:bodyPr>
          <a:lstStyle/>
          <a:p>
            <a:r>
              <a:rPr lang="en-US" dirty="0"/>
              <a:t>P</a:t>
            </a:r>
            <a:r>
              <a:rPr lang="en-US" baseline="-25000" dirty="0"/>
              <a:t>B</a:t>
            </a:r>
          </a:p>
        </p:txBody>
      </p:sp>
      <p:sp>
        <p:nvSpPr>
          <p:cNvPr id="16" name="TextBox 15"/>
          <p:cNvSpPr txBox="1"/>
          <p:nvPr/>
        </p:nvSpPr>
        <p:spPr>
          <a:xfrm>
            <a:off x="4114800" y="4495800"/>
            <a:ext cx="381000" cy="369332"/>
          </a:xfrm>
          <a:prstGeom prst="rect">
            <a:avLst/>
          </a:prstGeom>
          <a:noFill/>
        </p:spPr>
        <p:txBody>
          <a:bodyPr wrap="square" rtlCol="0">
            <a:spAutoFit/>
          </a:bodyPr>
          <a:lstStyle/>
          <a:p>
            <a:r>
              <a:rPr lang="en-US" dirty="0"/>
              <a:t>D</a:t>
            </a:r>
          </a:p>
        </p:txBody>
      </p:sp>
      <p:sp>
        <p:nvSpPr>
          <p:cNvPr id="17" name="TextBox 16"/>
          <p:cNvSpPr txBox="1"/>
          <p:nvPr/>
        </p:nvSpPr>
        <p:spPr>
          <a:xfrm>
            <a:off x="4343400" y="5181600"/>
            <a:ext cx="685800" cy="369332"/>
          </a:xfrm>
          <a:prstGeom prst="rect">
            <a:avLst/>
          </a:prstGeom>
          <a:noFill/>
        </p:spPr>
        <p:txBody>
          <a:bodyPr wrap="square" rtlCol="0">
            <a:spAutoFit/>
          </a:bodyPr>
          <a:lstStyle/>
          <a:p>
            <a:r>
              <a:rPr lang="en-US" dirty="0"/>
              <a:t>Q</a:t>
            </a:r>
          </a:p>
        </p:txBody>
      </p:sp>
      <p:cxnSp>
        <p:nvCxnSpPr>
          <p:cNvPr id="21" name="Straight Connector 20"/>
          <p:cNvCxnSpPr/>
          <p:nvPr/>
        </p:nvCxnSpPr>
        <p:spPr>
          <a:xfrm>
            <a:off x="1447800" y="2396067"/>
            <a:ext cx="1524000"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2209800" y="5181600"/>
            <a:ext cx="457200" cy="369332"/>
          </a:xfrm>
          <a:prstGeom prst="rect">
            <a:avLst/>
          </a:prstGeom>
          <a:noFill/>
        </p:spPr>
        <p:txBody>
          <a:bodyPr wrap="square" rtlCol="0">
            <a:spAutoFit/>
          </a:bodyPr>
          <a:lstStyle/>
          <a:p>
            <a:r>
              <a:rPr lang="en-US" dirty="0"/>
              <a:t>S</a:t>
            </a:r>
            <a:r>
              <a:rPr lang="en-US" baseline="-25000" dirty="0"/>
              <a:t>0</a:t>
            </a:r>
          </a:p>
        </p:txBody>
      </p:sp>
      <p:sp>
        <p:nvSpPr>
          <p:cNvPr id="30" name="Left Brace 29"/>
          <p:cNvSpPr/>
          <p:nvPr/>
        </p:nvSpPr>
        <p:spPr>
          <a:xfrm rot="16200000">
            <a:off x="2819400" y="4800600"/>
            <a:ext cx="228600" cy="990600"/>
          </a:xfrm>
          <a:prstGeom prst="leftBrace">
            <a:avLst>
              <a:gd name="adj1" fmla="val 44444"/>
              <a:gd name="adj2"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1" name="TextBox 30"/>
          <p:cNvSpPr txBox="1"/>
          <p:nvPr/>
        </p:nvSpPr>
        <p:spPr>
          <a:xfrm>
            <a:off x="2743200" y="5334000"/>
            <a:ext cx="533400" cy="369332"/>
          </a:xfrm>
          <a:prstGeom prst="rect">
            <a:avLst/>
          </a:prstGeom>
          <a:noFill/>
        </p:spPr>
        <p:txBody>
          <a:bodyPr wrap="square" rtlCol="0">
            <a:spAutoFit/>
          </a:bodyPr>
          <a:lstStyle/>
          <a:p>
            <a:r>
              <a:rPr lang="en-US" dirty="0"/>
              <a:t>M</a:t>
            </a:r>
            <a:r>
              <a:rPr lang="en-US" baseline="-25000" dirty="0"/>
              <a:t>0</a:t>
            </a:r>
          </a:p>
        </p:txBody>
      </p:sp>
      <p:sp>
        <p:nvSpPr>
          <p:cNvPr id="35" name="Content Placeholder 2"/>
          <p:cNvSpPr>
            <a:spLocks noGrp="1"/>
          </p:cNvSpPr>
          <p:nvPr>
            <p:ph idx="1"/>
          </p:nvPr>
        </p:nvSpPr>
        <p:spPr>
          <a:xfrm>
            <a:off x="4800600" y="1600201"/>
            <a:ext cx="3886200" cy="1142999"/>
          </a:xfrm>
          <a:ln>
            <a:solidFill>
              <a:srgbClr val="000000"/>
            </a:solidFill>
          </a:ln>
        </p:spPr>
        <p:txBody>
          <a:bodyPr/>
          <a:lstStyle/>
          <a:p>
            <a:pPr marL="0" indent="0">
              <a:buNone/>
            </a:pPr>
            <a:r>
              <a:rPr lang="en-US" sz="2400" dirty="0"/>
              <a:t>FTA with C</a:t>
            </a:r>
          </a:p>
          <a:p>
            <a:r>
              <a:rPr lang="en-US" sz="2000" dirty="0"/>
              <a:t>Since P</a:t>
            </a:r>
            <a:r>
              <a:rPr lang="en-US" sz="2000" baseline="-25000" dirty="0"/>
              <a:t>C </a:t>
            </a:r>
            <a:r>
              <a:rPr lang="en-US" sz="2000" dirty="0"/>
              <a:t>&lt; P</a:t>
            </a:r>
            <a:r>
              <a:rPr lang="en-US" sz="2000" baseline="-25000" dirty="0"/>
              <a:t>B</a:t>
            </a:r>
            <a:r>
              <a:rPr lang="en-US" sz="2000" dirty="0"/>
              <a:t>+s Home now imports </a:t>
            </a:r>
            <a:r>
              <a:rPr lang="en-US" sz="2000" u="sng" dirty="0"/>
              <a:t>only</a:t>
            </a:r>
            <a:r>
              <a:rPr lang="en-US" sz="2000" dirty="0"/>
              <a:t> from C</a:t>
            </a:r>
          </a:p>
          <a:p>
            <a:pPr lvl="1"/>
            <a:endParaRPr lang="en-US" sz="1800" baseline="-25000" dirty="0"/>
          </a:p>
          <a:p>
            <a:pPr marL="457200" lvl="1" indent="0">
              <a:buNone/>
            </a:pPr>
            <a:endParaRPr lang="en-US" sz="1800" dirty="0"/>
          </a:p>
        </p:txBody>
      </p:sp>
      <p:cxnSp>
        <p:nvCxnSpPr>
          <p:cNvPr id="50" name="Straight Connector 49"/>
          <p:cNvCxnSpPr/>
          <p:nvPr/>
        </p:nvCxnSpPr>
        <p:spPr>
          <a:xfrm>
            <a:off x="3429000" y="3352800"/>
            <a:ext cx="0" cy="175260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a:off x="2438400" y="3352800"/>
            <a:ext cx="0" cy="182880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63" name="Straight Connector 62"/>
          <p:cNvCxnSpPr/>
          <p:nvPr/>
        </p:nvCxnSpPr>
        <p:spPr>
          <a:xfrm flipV="1">
            <a:off x="1748367" y="1981200"/>
            <a:ext cx="1452033" cy="25781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flipV="1">
            <a:off x="1447800" y="4343400"/>
            <a:ext cx="2971800" cy="2"/>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flipV="1">
            <a:off x="1447800" y="3962400"/>
            <a:ext cx="2971800" cy="2"/>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9" name="TextBox 38"/>
          <p:cNvSpPr txBox="1"/>
          <p:nvPr/>
        </p:nvSpPr>
        <p:spPr>
          <a:xfrm>
            <a:off x="1066800" y="3657600"/>
            <a:ext cx="457200" cy="369332"/>
          </a:xfrm>
          <a:prstGeom prst="rect">
            <a:avLst/>
          </a:prstGeom>
          <a:noFill/>
        </p:spPr>
        <p:txBody>
          <a:bodyPr wrap="square" rtlCol="0">
            <a:spAutoFit/>
          </a:bodyPr>
          <a:lstStyle/>
          <a:p>
            <a:r>
              <a:rPr lang="en-US" dirty="0"/>
              <a:t>P</a:t>
            </a:r>
            <a:r>
              <a:rPr lang="en-US" baseline="-25000" dirty="0"/>
              <a:t>C</a:t>
            </a:r>
          </a:p>
        </p:txBody>
      </p:sp>
      <p:cxnSp>
        <p:nvCxnSpPr>
          <p:cNvPr id="40" name="Straight Connector 39"/>
          <p:cNvCxnSpPr/>
          <p:nvPr/>
        </p:nvCxnSpPr>
        <p:spPr>
          <a:xfrm flipV="1">
            <a:off x="1447800" y="3352800"/>
            <a:ext cx="2971800" cy="2"/>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flipV="1">
            <a:off x="1447800" y="2971800"/>
            <a:ext cx="2971800" cy="2"/>
          </a:xfrm>
          <a:prstGeom prst="line">
            <a:avLst/>
          </a:prstGeom>
          <a:ln>
            <a:solidFill>
              <a:srgbClr val="BFBFBF"/>
            </a:solidFill>
          </a:ln>
          <a:effectLs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2133600" y="3962400"/>
            <a:ext cx="0" cy="1219200"/>
          </a:xfrm>
          <a:prstGeom prst="line">
            <a:avLst/>
          </a:prstGeom>
          <a:ln>
            <a:solidFill>
              <a:srgbClr val="008000"/>
            </a:solidFill>
            <a:prstDash val="dash"/>
          </a:ln>
          <a:effectLst/>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p:nvPr/>
        </p:nvCxnSpPr>
        <p:spPr>
          <a:xfrm flipH="1">
            <a:off x="2133600" y="4876800"/>
            <a:ext cx="304800" cy="0"/>
          </a:xfrm>
          <a:prstGeom prst="straightConnector1">
            <a:avLst/>
          </a:prstGeom>
          <a:ln w="25400">
            <a:solidFill>
              <a:srgbClr val="008000"/>
            </a:solidFill>
            <a:tailEnd type="arrow" w="lg" len="lg"/>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a:off x="3810000" y="3962400"/>
            <a:ext cx="0" cy="1219200"/>
          </a:xfrm>
          <a:prstGeom prst="line">
            <a:avLst/>
          </a:prstGeom>
          <a:ln>
            <a:solidFill>
              <a:srgbClr val="008000"/>
            </a:solidFill>
            <a:prstDash val="dash"/>
          </a:ln>
          <a:effectLst/>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p:nvPr/>
        </p:nvCxnSpPr>
        <p:spPr>
          <a:xfrm>
            <a:off x="3429000" y="4876800"/>
            <a:ext cx="381000" cy="0"/>
          </a:xfrm>
          <a:prstGeom prst="straightConnector1">
            <a:avLst/>
          </a:prstGeom>
          <a:ln w="25400">
            <a:solidFill>
              <a:srgbClr val="008000"/>
            </a:solidFill>
            <a:tailEnd type="arrow" w="lg" len="lg"/>
          </a:ln>
          <a:effectLst/>
        </p:spPr>
        <p:style>
          <a:lnRef idx="2">
            <a:schemeClr val="accent1"/>
          </a:lnRef>
          <a:fillRef idx="0">
            <a:schemeClr val="accent1"/>
          </a:fillRef>
          <a:effectRef idx="1">
            <a:schemeClr val="accent1"/>
          </a:effectRef>
          <a:fontRef idx="minor">
            <a:schemeClr val="tx1"/>
          </a:fontRef>
        </p:style>
      </p:cxnSp>
      <p:sp>
        <p:nvSpPr>
          <p:cNvPr id="38" name="TextBox 37"/>
          <p:cNvSpPr txBox="1"/>
          <p:nvPr/>
        </p:nvSpPr>
        <p:spPr>
          <a:xfrm>
            <a:off x="1447800" y="3505200"/>
            <a:ext cx="685800" cy="369332"/>
          </a:xfrm>
          <a:prstGeom prst="rect">
            <a:avLst/>
          </a:prstGeom>
          <a:noFill/>
        </p:spPr>
        <p:txBody>
          <a:bodyPr wrap="square" rtlCol="0">
            <a:spAutoFit/>
          </a:bodyPr>
          <a:lstStyle/>
          <a:p>
            <a:pPr algn="ctr"/>
            <a:r>
              <a:rPr lang="en-US" i="1" dirty="0"/>
              <a:t>a</a:t>
            </a:r>
          </a:p>
        </p:txBody>
      </p:sp>
      <p:sp>
        <p:nvSpPr>
          <p:cNvPr id="44" name="TextBox 43"/>
          <p:cNvSpPr txBox="1"/>
          <p:nvPr/>
        </p:nvSpPr>
        <p:spPr>
          <a:xfrm>
            <a:off x="1981200" y="3581400"/>
            <a:ext cx="685800" cy="369332"/>
          </a:xfrm>
          <a:prstGeom prst="rect">
            <a:avLst/>
          </a:prstGeom>
          <a:noFill/>
        </p:spPr>
        <p:txBody>
          <a:bodyPr wrap="square" rtlCol="0">
            <a:spAutoFit/>
          </a:bodyPr>
          <a:lstStyle/>
          <a:p>
            <a:pPr algn="ctr"/>
            <a:r>
              <a:rPr lang="en-US" i="1" dirty="0"/>
              <a:t>b</a:t>
            </a:r>
          </a:p>
        </p:txBody>
      </p:sp>
      <p:sp>
        <p:nvSpPr>
          <p:cNvPr id="45" name="TextBox 44"/>
          <p:cNvSpPr txBox="1"/>
          <p:nvPr/>
        </p:nvSpPr>
        <p:spPr>
          <a:xfrm>
            <a:off x="2590800" y="3505200"/>
            <a:ext cx="685800" cy="369332"/>
          </a:xfrm>
          <a:prstGeom prst="rect">
            <a:avLst/>
          </a:prstGeom>
          <a:noFill/>
        </p:spPr>
        <p:txBody>
          <a:bodyPr wrap="square" rtlCol="0">
            <a:spAutoFit/>
          </a:bodyPr>
          <a:lstStyle/>
          <a:p>
            <a:pPr algn="ctr"/>
            <a:r>
              <a:rPr lang="en-US" i="1" dirty="0"/>
              <a:t>c</a:t>
            </a:r>
          </a:p>
        </p:txBody>
      </p:sp>
      <p:sp>
        <p:nvSpPr>
          <p:cNvPr id="46" name="TextBox 45"/>
          <p:cNvSpPr txBox="1"/>
          <p:nvPr/>
        </p:nvSpPr>
        <p:spPr>
          <a:xfrm>
            <a:off x="3200400" y="3581400"/>
            <a:ext cx="685800" cy="369332"/>
          </a:xfrm>
          <a:prstGeom prst="rect">
            <a:avLst/>
          </a:prstGeom>
          <a:noFill/>
        </p:spPr>
        <p:txBody>
          <a:bodyPr wrap="square" rtlCol="0">
            <a:spAutoFit/>
          </a:bodyPr>
          <a:lstStyle/>
          <a:p>
            <a:pPr algn="ctr"/>
            <a:r>
              <a:rPr lang="en-US" i="1" dirty="0"/>
              <a:t>d</a:t>
            </a:r>
          </a:p>
        </p:txBody>
      </p:sp>
      <p:sp>
        <p:nvSpPr>
          <p:cNvPr id="47" name="Content Placeholder 2"/>
          <p:cNvSpPr txBox="1">
            <a:spLocks/>
          </p:cNvSpPr>
          <p:nvPr/>
        </p:nvSpPr>
        <p:spPr bwMode="auto">
          <a:xfrm>
            <a:off x="4800600" y="2895600"/>
            <a:ext cx="3886200" cy="1981200"/>
          </a:xfrm>
          <a:prstGeom prst="rect">
            <a:avLst/>
          </a:prstGeom>
          <a:no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a:lstStyle>
          <a:p>
            <a:pPr marL="0" indent="0">
              <a:buNone/>
            </a:pPr>
            <a:r>
              <a:rPr lang="en-US" sz="2400" dirty="0"/>
              <a:t>Welfare</a:t>
            </a:r>
          </a:p>
          <a:p>
            <a:pPr marL="0" indent="0">
              <a:buNone/>
            </a:pPr>
            <a:r>
              <a:rPr lang="en-US" sz="2000" dirty="0"/>
              <a:t>   Suppliers lose       –a</a:t>
            </a:r>
          </a:p>
          <a:p>
            <a:pPr marL="0" indent="0">
              <a:buNone/>
            </a:pPr>
            <a:r>
              <a:rPr lang="en-US" sz="2000" dirty="0"/>
              <a:t>   Demanders gain   +(</a:t>
            </a:r>
            <a:r>
              <a:rPr lang="en-US" sz="2000" dirty="0" err="1"/>
              <a:t>a+b+c+d</a:t>
            </a:r>
            <a:r>
              <a:rPr lang="en-US" sz="2000" dirty="0"/>
              <a:t>)</a:t>
            </a:r>
          </a:p>
          <a:p>
            <a:pPr marL="0" indent="0">
              <a:buNone/>
            </a:pPr>
            <a:r>
              <a:rPr lang="en-US" sz="2000" dirty="0"/>
              <a:t>   Government loses 0</a:t>
            </a:r>
          </a:p>
          <a:p>
            <a:pPr marL="0" indent="0">
              <a:buNone/>
            </a:pPr>
            <a:r>
              <a:rPr lang="en-US" sz="2000" dirty="0"/>
              <a:t>   Country gains       +(</a:t>
            </a:r>
            <a:r>
              <a:rPr lang="en-US" sz="2000" dirty="0" err="1"/>
              <a:t>b+c+d</a:t>
            </a:r>
            <a:r>
              <a:rPr lang="en-US" sz="2000" dirty="0"/>
              <a:t>)</a:t>
            </a:r>
          </a:p>
          <a:p>
            <a:pPr lvl="1"/>
            <a:endParaRPr lang="en-US" sz="2000" baseline="-25000" dirty="0"/>
          </a:p>
          <a:p>
            <a:pPr marL="457200" lvl="1" indent="0">
              <a:buFontTx/>
              <a:buNone/>
            </a:pPr>
            <a:endParaRPr lang="en-US" sz="2000" dirty="0"/>
          </a:p>
        </p:txBody>
      </p:sp>
      <p:cxnSp>
        <p:nvCxnSpPr>
          <p:cNvPr id="48" name="Straight Connector 47"/>
          <p:cNvCxnSpPr/>
          <p:nvPr/>
        </p:nvCxnSpPr>
        <p:spPr>
          <a:xfrm>
            <a:off x="5105400" y="4419600"/>
            <a:ext cx="342900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5029200" y="5029200"/>
            <a:ext cx="3505200" cy="830997"/>
          </a:xfrm>
          <a:prstGeom prst="rect">
            <a:avLst/>
          </a:prstGeom>
          <a:noFill/>
        </p:spPr>
        <p:txBody>
          <a:bodyPr wrap="square" rtlCol="0">
            <a:spAutoFit/>
          </a:bodyPr>
          <a:lstStyle/>
          <a:p>
            <a:pPr algn="ctr"/>
            <a:r>
              <a:rPr lang="en-US" sz="2400" dirty="0"/>
              <a:t>Certain gain, but not as large as with country B</a:t>
            </a:r>
          </a:p>
        </p:txBody>
      </p:sp>
      <p:sp>
        <p:nvSpPr>
          <p:cNvPr id="49" name="TextBox 48"/>
          <p:cNvSpPr txBox="1"/>
          <p:nvPr/>
        </p:nvSpPr>
        <p:spPr>
          <a:xfrm>
            <a:off x="2590800" y="3962400"/>
            <a:ext cx="685800" cy="369332"/>
          </a:xfrm>
          <a:prstGeom prst="rect">
            <a:avLst/>
          </a:prstGeom>
          <a:noFill/>
        </p:spPr>
        <p:txBody>
          <a:bodyPr wrap="square" rtlCol="0">
            <a:spAutoFit/>
          </a:bodyPr>
          <a:lstStyle/>
          <a:p>
            <a:pPr algn="ctr"/>
            <a:r>
              <a:rPr lang="en-US" i="1" dirty="0"/>
              <a:t>e</a:t>
            </a:r>
          </a:p>
        </p:txBody>
      </p:sp>
      <p:sp>
        <p:nvSpPr>
          <p:cNvPr id="51" name="TextBox 50"/>
          <p:cNvSpPr txBox="1"/>
          <p:nvPr/>
        </p:nvSpPr>
        <p:spPr>
          <a:xfrm>
            <a:off x="1905000" y="5181600"/>
            <a:ext cx="457200" cy="369332"/>
          </a:xfrm>
          <a:prstGeom prst="rect">
            <a:avLst/>
          </a:prstGeom>
          <a:noFill/>
        </p:spPr>
        <p:txBody>
          <a:bodyPr wrap="square" rtlCol="0">
            <a:spAutoFit/>
          </a:bodyPr>
          <a:lstStyle/>
          <a:p>
            <a:r>
              <a:rPr lang="en-US" dirty="0">
                <a:solidFill>
                  <a:srgbClr val="008000"/>
                </a:solidFill>
              </a:rPr>
              <a:t>S</a:t>
            </a:r>
            <a:r>
              <a:rPr lang="en-US" baseline="-25000" dirty="0">
                <a:solidFill>
                  <a:srgbClr val="008000"/>
                </a:solidFill>
              </a:rPr>
              <a:t>1</a:t>
            </a:r>
          </a:p>
        </p:txBody>
      </p:sp>
      <p:sp>
        <p:nvSpPr>
          <p:cNvPr id="53" name="TextBox 52"/>
          <p:cNvSpPr txBox="1"/>
          <p:nvPr/>
        </p:nvSpPr>
        <p:spPr>
          <a:xfrm>
            <a:off x="3581400" y="5181600"/>
            <a:ext cx="457200" cy="369332"/>
          </a:xfrm>
          <a:prstGeom prst="rect">
            <a:avLst/>
          </a:prstGeom>
          <a:noFill/>
        </p:spPr>
        <p:txBody>
          <a:bodyPr wrap="square" rtlCol="0">
            <a:spAutoFit/>
          </a:bodyPr>
          <a:lstStyle/>
          <a:p>
            <a:r>
              <a:rPr lang="en-US" dirty="0">
                <a:solidFill>
                  <a:srgbClr val="008000"/>
                </a:solidFill>
              </a:rPr>
              <a:t>D</a:t>
            </a:r>
            <a:r>
              <a:rPr lang="en-US" baseline="-25000" dirty="0">
                <a:solidFill>
                  <a:srgbClr val="008000"/>
                </a:solidFill>
              </a:rPr>
              <a:t>1</a:t>
            </a:r>
          </a:p>
        </p:txBody>
      </p:sp>
      <p:sp>
        <p:nvSpPr>
          <p:cNvPr id="54" name="TextBox 53"/>
          <p:cNvSpPr txBox="1"/>
          <p:nvPr/>
        </p:nvSpPr>
        <p:spPr>
          <a:xfrm>
            <a:off x="3276600" y="5181600"/>
            <a:ext cx="457200" cy="369332"/>
          </a:xfrm>
          <a:prstGeom prst="rect">
            <a:avLst/>
          </a:prstGeom>
          <a:noFill/>
        </p:spPr>
        <p:txBody>
          <a:bodyPr wrap="square" rtlCol="0">
            <a:spAutoFit/>
          </a:bodyPr>
          <a:lstStyle/>
          <a:p>
            <a:r>
              <a:rPr lang="en-US" dirty="0"/>
              <a:t>D</a:t>
            </a:r>
            <a:r>
              <a:rPr lang="en-US" baseline="-25000" dirty="0"/>
              <a:t>0</a:t>
            </a:r>
          </a:p>
        </p:txBody>
      </p:sp>
      <p:sp>
        <p:nvSpPr>
          <p:cNvPr id="56" name="TextBox 55"/>
          <p:cNvSpPr txBox="1"/>
          <p:nvPr/>
        </p:nvSpPr>
        <p:spPr>
          <a:xfrm>
            <a:off x="728133" y="2819400"/>
            <a:ext cx="795867" cy="369332"/>
          </a:xfrm>
          <a:prstGeom prst="rect">
            <a:avLst/>
          </a:prstGeom>
          <a:noFill/>
        </p:spPr>
        <p:txBody>
          <a:bodyPr wrap="square" rtlCol="0">
            <a:spAutoFit/>
          </a:bodyPr>
          <a:lstStyle/>
          <a:p>
            <a:r>
              <a:rPr lang="en-US" dirty="0"/>
              <a:t>P</a:t>
            </a:r>
            <a:r>
              <a:rPr lang="en-US" baseline="-25000" dirty="0"/>
              <a:t>C</a:t>
            </a:r>
            <a:r>
              <a:rPr lang="en-US" dirty="0"/>
              <a:t>+s</a:t>
            </a:r>
            <a:endParaRPr lang="en-US" baseline="-25000" dirty="0"/>
          </a:p>
        </p:txBody>
      </p:sp>
      <p:sp>
        <p:nvSpPr>
          <p:cNvPr id="57" name="TextBox 56"/>
          <p:cNvSpPr txBox="1"/>
          <p:nvPr/>
        </p:nvSpPr>
        <p:spPr>
          <a:xfrm>
            <a:off x="753533" y="3200400"/>
            <a:ext cx="685800" cy="369332"/>
          </a:xfrm>
          <a:prstGeom prst="rect">
            <a:avLst/>
          </a:prstGeom>
          <a:noFill/>
        </p:spPr>
        <p:txBody>
          <a:bodyPr wrap="square" rtlCol="0">
            <a:spAutoFit/>
          </a:bodyPr>
          <a:lstStyle/>
          <a:p>
            <a:r>
              <a:rPr lang="en-US" dirty="0"/>
              <a:t>P</a:t>
            </a:r>
            <a:r>
              <a:rPr lang="en-US" baseline="-25000" dirty="0"/>
              <a:t>B</a:t>
            </a:r>
            <a:r>
              <a:rPr lang="en-US" dirty="0"/>
              <a:t>+s</a:t>
            </a:r>
            <a:endParaRPr lang="en-US" baseline="-25000" dirty="0"/>
          </a:p>
        </p:txBody>
      </p:sp>
      <p:sp>
        <p:nvSpPr>
          <p:cNvPr id="2" name="Footer Placeholder 1">
            <a:extLst>
              <a:ext uri="{FF2B5EF4-FFF2-40B4-BE49-F238E27FC236}">
                <a16:creationId xmlns:a16="http://schemas.microsoft.com/office/drawing/2014/main" id="{73977B09-A5F2-2A4E-82BC-65A9AF73F568}"/>
              </a:ext>
            </a:extLst>
          </p:cNvPr>
          <p:cNvSpPr>
            <a:spLocks noGrp="1"/>
          </p:cNvSpPr>
          <p:nvPr>
            <p:ph type="ftr" sz="quarter" idx="11"/>
          </p:nvPr>
        </p:nvSpPr>
        <p:spPr/>
        <p:txBody>
          <a:bodyPr/>
          <a:lstStyle/>
          <a:p>
            <a:pPr>
              <a:defRPr/>
            </a:pPr>
            <a:r>
              <a:rPr lang="en-US"/>
              <a:t>Class 19:  Preferential Trading Arrangements</a:t>
            </a:r>
          </a:p>
        </p:txBody>
      </p:sp>
      <p:sp>
        <p:nvSpPr>
          <p:cNvPr id="67" name="Title 1">
            <a:extLst>
              <a:ext uri="{FF2B5EF4-FFF2-40B4-BE49-F238E27FC236}">
                <a16:creationId xmlns:a16="http://schemas.microsoft.com/office/drawing/2014/main" id="{0ECD01A4-6B0C-7549-AE86-568E9AC0B6A3}"/>
              </a:ext>
            </a:extLst>
          </p:cNvPr>
          <p:cNvSpPr txBox="1">
            <a:spLocks/>
          </p:cNvSpPr>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dirty="0"/>
              <a:t>Service FTA with high-cost, C</a:t>
            </a:r>
            <a:endParaRPr lang="en-US" kern="0" dirty="0"/>
          </a:p>
        </p:txBody>
      </p:sp>
      <p:sp>
        <p:nvSpPr>
          <p:cNvPr id="66" name="TextBox 65">
            <a:extLst>
              <a:ext uri="{FF2B5EF4-FFF2-40B4-BE49-F238E27FC236}">
                <a16:creationId xmlns:a16="http://schemas.microsoft.com/office/drawing/2014/main" id="{51A35DC6-A59E-8B4C-9F0C-D2F7808FE8C3}"/>
              </a:ext>
            </a:extLst>
          </p:cNvPr>
          <p:cNvSpPr txBox="1"/>
          <p:nvPr/>
        </p:nvSpPr>
        <p:spPr>
          <a:xfrm>
            <a:off x="1524000" y="1219200"/>
            <a:ext cx="2514600" cy="461665"/>
          </a:xfrm>
          <a:prstGeom prst="rect">
            <a:avLst/>
          </a:prstGeom>
          <a:noFill/>
        </p:spPr>
        <p:txBody>
          <a:bodyPr wrap="square" rtlCol="0">
            <a:spAutoFit/>
          </a:bodyPr>
          <a:lstStyle/>
          <a:p>
            <a:pPr algn="ctr"/>
            <a:r>
              <a:rPr lang="en-US" sz="2400" dirty="0"/>
              <a:t>Home Country A</a:t>
            </a:r>
          </a:p>
        </p:txBody>
      </p:sp>
    </p:spTree>
    <p:extLst>
      <p:ext uri="{BB962C8B-B14F-4D97-AF65-F5344CB8AC3E}">
        <p14:creationId xmlns:p14="http://schemas.microsoft.com/office/powerpoint/2010/main" val="956545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7">
                                            <p:txEl>
                                              <p:pRg st="1" end="1"/>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nodeType="clickEffect">
                                  <p:stCondLst>
                                    <p:cond delay="0"/>
                                  </p:stCondLst>
                                  <p:childTnLst>
                                    <p:set>
                                      <p:cBhvr>
                                        <p:cTn id="38" dur="1" fill="hold">
                                          <p:stCondLst>
                                            <p:cond delay="0"/>
                                          </p:stCondLst>
                                        </p:cTn>
                                        <p:tgtEl>
                                          <p:spTgt spid="58"/>
                                        </p:tgtEl>
                                        <p:attrNameLst>
                                          <p:attrName>style.visibility</p:attrName>
                                        </p:attrNameLst>
                                      </p:cBhvr>
                                      <p:to>
                                        <p:strVal val="hidden"/>
                                      </p:to>
                                    </p:set>
                                  </p:childTnLst>
                                </p:cTn>
                              </p:par>
                              <p:par>
                                <p:cTn id="39" presetID="1" presetClass="entr" presetSubtype="0" fill="hold" nodeType="withEffect">
                                  <p:stCondLst>
                                    <p:cond delay="0"/>
                                  </p:stCondLst>
                                  <p:childTnLst>
                                    <p:set>
                                      <p:cBhvr>
                                        <p:cTn id="40" dur="1" fill="hold">
                                          <p:stCondLst>
                                            <p:cond delay="0"/>
                                          </p:stCondLst>
                                        </p:cTn>
                                        <p:tgtEl>
                                          <p:spTgt spid="47">
                                            <p:txEl>
                                              <p:pRg st="2" end="2"/>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6"/>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61"/>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xit" presetSubtype="0" fill="hold" nodeType="clickEffect">
                                  <p:stCondLst>
                                    <p:cond delay="0"/>
                                  </p:stCondLst>
                                  <p:childTnLst>
                                    <p:set>
                                      <p:cBhvr>
                                        <p:cTn id="52" dur="1" fill="hold">
                                          <p:stCondLst>
                                            <p:cond delay="0"/>
                                          </p:stCondLst>
                                        </p:cTn>
                                        <p:tgtEl>
                                          <p:spTgt spid="61"/>
                                        </p:tgtEl>
                                        <p:attrNameLst>
                                          <p:attrName>style.visibility</p:attrName>
                                        </p:attrNameLst>
                                      </p:cBhvr>
                                      <p:to>
                                        <p:strVal val="hidden"/>
                                      </p:to>
                                    </p:set>
                                  </p:childTnLst>
                                </p:cTn>
                              </p:par>
                              <p:par>
                                <p:cTn id="53" presetID="1" presetClass="entr" presetSubtype="0" fill="hold" nodeType="withEffect">
                                  <p:stCondLst>
                                    <p:cond delay="0"/>
                                  </p:stCondLst>
                                  <p:childTnLst>
                                    <p:set>
                                      <p:cBhvr>
                                        <p:cTn id="54" dur="1" fill="hold">
                                          <p:stCondLst>
                                            <p:cond delay="0"/>
                                          </p:stCondLst>
                                        </p:cTn>
                                        <p:tgtEl>
                                          <p:spTgt spid="47">
                                            <p:txEl>
                                              <p:pRg st="3" end="3"/>
                                            </p:txEl>
                                          </p:spTgt>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49"/>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48"/>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47">
                                            <p:txEl>
                                              <p:pRg st="4" end="4"/>
                                            </p:txEl>
                                          </p:spTgt>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4"/>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3"/>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55"/>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5" grpId="0" animBg="1"/>
      <p:bldP spid="4" grpId="0" animBg="1"/>
      <p:bldP spid="38" grpId="0"/>
      <p:bldP spid="44" grpId="0"/>
      <p:bldP spid="45" grpId="0"/>
      <p:bldP spid="46" grpId="0"/>
      <p:bldP spid="19" grpId="0"/>
      <p:bldP spid="49" grpId="0"/>
      <p:bldP spid="51" grpId="0"/>
      <p:bldP spid="5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2"/>
          <p:cNvSpPr>
            <a:spLocks noGrp="1" noChangeArrowheads="1"/>
          </p:cNvSpPr>
          <p:nvPr>
            <p:ph type="title"/>
          </p:nvPr>
        </p:nvSpPr>
        <p:spPr>
          <a:xfrm>
            <a:off x="381000" y="2590800"/>
            <a:ext cx="8229600" cy="1143000"/>
          </a:xfrm>
        </p:spPr>
        <p:txBody>
          <a:bodyPr/>
          <a:lstStyle/>
          <a:p>
            <a:pPr eaLnBrk="1" hangingPunct="1"/>
            <a:r>
              <a:rPr lang="en-US" sz="6000" b="1" dirty="0">
                <a:solidFill>
                  <a:srgbClr val="00B050"/>
                </a:solidFill>
                <a:ea typeface="ＭＳ Ｐゴシック" pitchFamily="-109" charset="-128"/>
                <a:cs typeface="ＭＳ Ｐゴシック" pitchFamily="-109" charset="-128"/>
              </a:rPr>
              <a:t>Pause for Discussion</a:t>
            </a:r>
          </a:p>
        </p:txBody>
      </p:sp>
      <p:sp>
        <p:nvSpPr>
          <p:cNvPr id="6" name="Rectangle 5"/>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Footer Placeholder 1">
            <a:extLst>
              <a:ext uri="{FF2B5EF4-FFF2-40B4-BE49-F238E27FC236}">
                <a16:creationId xmlns:a16="http://schemas.microsoft.com/office/drawing/2014/main" id="{1B20D08A-428A-E24B-9135-C9F18B89A3AA}"/>
              </a:ext>
            </a:extLst>
          </p:cNvPr>
          <p:cNvSpPr>
            <a:spLocks noGrp="1"/>
          </p:cNvSpPr>
          <p:nvPr>
            <p:ph type="ftr" sz="quarter" idx="11"/>
          </p:nvPr>
        </p:nvSpPr>
        <p:spPr/>
        <p:txBody>
          <a:bodyPr/>
          <a:lstStyle/>
          <a:p>
            <a:pPr>
              <a:defRPr/>
            </a:pPr>
            <a:r>
              <a:rPr lang="en-US"/>
              <a:t>Class 19:  Preferential Trading Arrangements</a:t>
            </a:r>
          </a:p>
        </p:txBody>
      </p:sp>
      <p:sp>
        <p:nvSpPr>
          <p:cNvPr id="3" name="Slide Number Placeholder 2">
            <a:extLst>
              <a:ext uri="{FF2B5EF4-FFF2-40B4-BE49-F238E27FC236}">
                <a16:creationId xmlns:a16="http://schemas.microsoft.com/office/drawing/2014/main" id="{2EADA7F1-3977-A04D-8E41-9A8075486AAA}"/>
              </a:ext>
            </a:extLst>
          </p:cNvPr>
          <p:cNvSpPr>
            <a:spLocks noGrp="1"/>
          </p:cNvSpPr>
          <p:nvPr>
            <p:ph type="sldNum" sz="quarter" idx="12"/>
          </p:nvPr>
        </p:nvSpPr>
        <p:spPr/>
        <p:txBody>
          <a:bodyPr/>
          <a:lstStyle/>
          <a:p>
            <a:pPr>
              <a:defRPr/>
            </a:pPr>
            <a:fld id="{659DFB22-C7E9-9E4B-8431-4E4E88AD005A}" type="slidenum">
              <a:rPr lang="en-US" smtClean="0"/>
              <a:pPr>
                <a:defRPr/>
              </a:pPr>
              <a:t>21</a:t>
            </a:fld>
            <a:endParaRPr lang="en-US"/>
          </a:p>
        </p:txBody>
      </p:sp>
    </p:spTree>
    <p:extLst>
      <p:ext uri="{BB962C8B-B14F-4D97-AF65-F5344CB8AC3E}">
        <p14:creationId xmlns:p14="http://schemas.microsoft.com/office/powerpoint/2010/main" val="32779979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87616-3EA8-5A4A-BCCC-E0675C2EAC99}"/>
              </a:ext>
            </a:extLst>
          </p:cNvPr>
          <p:cNvSpPr>
            <a:spLocks noGrp="1"/>
          </p:cNvSpPr>
          <p:nvPr>
            <p:ph type="title"/>
          </p:nvPr>
        </p:nvSpPr>
        <p:spPr/>
        <p:txBody>
          <a:bodyPr/>
          <a:lstStyle/>
          <a:p>
            <a:pPr lvl="1"/>
            <a:r>
              <a:rPr lang="en-US" sz="4000" dirty="0"/>
              <a:t>Questions</a:t>
            </a:r>
          </a:p>
        </p:txBody>
      </p:sp>
      <p:sp>
        <p:nvSpPr>
          <p:cNvPr id="3" name="Content Placeholder 2">
            <a:extLst>
              <a:ext uri="{FF2B5EF4-FFF2-40B4-BE49-F238E27FC236}">
                <a16:creationId xmlns:a16="http://schemas.microsoft.com/office/drawing/2014/main" id="{8486B655-64A1-C348-96F6-2E47C2FA9E16}"/>
              </a:ext>
            </a:extLst>
          </p:cNvPr>
          <p:cNvSpPr>
            <a:spLocks noGrp="1"/>
          </p:cNvSpPr>
          <p:nvPr>
            <p:ph idx="1"/>
          </p:nvPr>
        </p:nvSpPr>
        <p:spPr/>
        <p:txBody>
          <a:bodyPr/>
          <a:lstStyle/>
          <a:p>
            <a:r>
              <a:rPr lang="en-US" sz="2800" dirty="0"/>
              <a:t>What is the main difference between the effects of a PTA in goods and one in services?</a:t>
            </a:r>
          </a:p>
        </p:txBody>
      </p:sp>
      <p:sp>
        <p:nvSpPr>
          <p:cNvPr id="6" name="Rectangle 5">
            <a:extLst>
              <a:ext uri="{FF2B5EF4-FFF2-40B4-BE49-F238E27FC236}">
                <a16:creationId xmlns:a16="http://schemas.microsoft.com/office/drawing/2014/main" id="{95B7D61B-DC79-B046-A919-82226793953F}"/>
              </a:ext>
            </a:extLst>
          </p:cNvPr>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Footer Placeholder 6">
            <a:extLst>
              <a:ext uri="{FF2B5EF4-FFF2-40B4-BE49-F238E27FC236}">
                <a16:creationId xmlns:a16="http://schemas.microsoft.com/office/drawing/2014/main" id="{EE0A0906-A322-4B4A-A4BB-AF263A3FC3F8}"/>
              </a:ext>
            </a:extLst>
          </p:cNvPr>
          <p:cNvSpPr>
            <a:spLocks noGrp="1"/>
          </p:cNvSpPr>
          <p:nvPr>
            <p:ph type="ftr" sz="quarter" idx="11"/>
          </p:nvPr>
        </p:nvSpPr>
        <p:spPr/>
        <p:txBody>
          <a:bodyPr/>
          <a:lstStyle/>
          <a:p>
            <a:pPr>
              <a:defRPr/>
            </a:pPr>
            <a:r>
              <a:rPr lang="en-US"/>
              <a:t>Class 19:  Preferential Trading Arrangements</a:t>
            </a:r>
          </a:p>
        </p:txBody>
      </p:sp>
      <p:sp>
        <p:nvSpPr>
          <p:cNvPr id="4" name="Slide Number Placeholder 3">
            <a:extLst>
              <a:ext uri="{FF2B5EF4-FFF2-40B4-BE49-F238E27FC236}">
                <a16:creationId xmlns:a16="http://schemas.microsoft.com/office/drawing/2014/main" id="{B2D1ADE7-74D6-174F-BF7C-E1881A41BB92}"/>
              </a:ext>
            </a:extLst>
          </p:cNvPr>
          <p:cNvSpPr>
            <a:spLocks noGrp="1"/>
          </p:cNvSpPr>
          <p:nvPr>
            <p:ph type="sldNum" sz="quarter" idx="12"/>
          </p:nvPr>
        </p:nvSpPr>
        <p:spPr/>
        <p:txBody>
          <a:bodyPr/>
          <a:lstStyle/>
          <a:p>
            <a:pPr>
              <a:defRPr/>
            </a:pPr>
            <a:fld id="{659DFB22-C7E9-9E4B-8431-4E4E88AD005A}" type="slidenum">
              <a:rPr lang="en-US" smtClean="0"/>
              <a:pPr>
                <a:defRPr/>
              </a:pPr>
              <a:t>22</a:t>
            </a:fld>
            <a:endParaRPr lang="en-US"/>
          </a:p>
        </p:txBody>
      </p:sp>
    </p:spTree>
    <p:extLst>
      <p:ext uri="{BB962C8B-B14F-4D97-AF65-F5344CB8AC3E}">
        <p14:creationId xmlns:p14="http://schemas.microsoft.com/office/powerpoint/2010/main" val="4232766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0BF76-D84D-5A40-8C67-8D9F78640094}"/>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A145A8BE-841A-914E-86A3-240CF0EBD534}"/>
              </a:ext>
            </a:extLst>
          </p:cNvPr>
          <p:cNvSpPr>
            <a:spLocks noGrp="1"/>
          </p:cNvSpPr>
          <p:nvPr>
            <p:ph idx="1"/>
          </p:nvPr>
        </p:nvSpPr>
        <p:spPr/>
        <p:txBody>
          <a:bodyPr/>
          <a:lstStyle/>
          <a:p>
            <a:r>
              <a:rPr lang="en-US" dirty="0">
                <a:solidFill>
                  <a:schemeClr val="bg1">
                    <a:lumMod val="75000"/>
                  </a:schemeClr>
                </a:solidFill>
              </a:rPr>
              <a:t>Background</a:t>
            </a:r>
          </a:p>
          <a:p>
            <a:r>
              <a:rPr lang="en-US" dirty="0">
                <a:solidFill>
                  <a:schemeClr val="bg1">
                    <a:lumMod val="75000"/>
                  </a:schemeClr>
                </a:solidFill>
              </a:rPr>
              <a:t>Simplest model:  horizontal supplies</a:t>
            </a:r>
          </a:p>
          <a:p>
            <a:r>
              <a:rPr lang="en-US" dirty="0"/>
              <a:t>Upward-sloping supplies</a:t>
            </a:r>
          </a:p>
          <a:p>
            <a:pPr lvl="1"/>
            <a:r>
              <a:rPr lang="en-US" dirty="0"/>
              <a:t>3-country case, in graphs</a:t>
            </a:r>
          </a:p>
          <a:p>
            <a:pPr lvl="1"/>
            <a:r>
              <a:rPr lang="en-US" dirty="0">
                <a:solidFill>
                  <a:schemeClr val="bg1">
                    <a:lumMod val="75000"/>
                  </a:schemeClr>
                </a:solidFill>
              </a:rPr>
              <a:t>Somewhat more general case, in equations</a:t>
            </a:r>
          </a:p>
          <a:p>
            <a:pPr lvl="1"/>
            <a:r>
              <a:rPr lang="en-US" dirty="0">
                <a:solidFill>
                  <a:schemeClr val="bg1">
                    <a:lumMod val="75000"/>
                  </a:schemeClr>
                </a:solidFill>
              </a:rPr>
              <a:t>4-country case, in graphs</a:t>
            </a:r>
          </a:p>
          <a:p>
            <a:r>
              <a:rPr lang="en-US" dirty="0">
                <a:solidFill>
                  <a:schemeClr val="bg1">
                    <a:lumMod val="75000"/>
                  </a:schemeClr>
                </a:solidFill>
              </a:rPr>
              <a:t>Are FTAs Beneficial?</a:t>
            </a:r>
          </a:p>
        </p:txBody>
      </p:sp>
      <p:sp>
        <p:nvSpPr>
          <p:cNvPr id="4" name="Footer Placeholder 3">
            <a:extLst>
              <a:ext uri="{FF2B5EF4-FFF2-40B4-BE49-F238E27FC236}">
                <a16:creationId xmlns:a16="http://schemas.microsoft.com/office/drawing/2014/main" id="{CF6B9BF2-7140-AB46-9BF1-0FE56FE9CA5E}"/>
              </a:ext>
            </a:extLst>
          </p:cNvPr>
          <p:cNvSpPr>
            <a:spLocks noGrp="1"/>
          </p:cNvSpPr>
          <p:nvPr>
            <p:ph type="ftr" sz="quarter" idx="11"/>
          </p:nvPr>
        </p:nvSpPr>
        <p:spPr/>
        <p:txBody>
          <a:bodyPr/>
          <a:lstStyle/>
          <a:p>
            <a:pPr>
              <a:defRPr/>
            </a:pPr>
            <a:r>
              <a:rPr lang="en-US"/>
              <a:t>Class 19:  Preferential Trading Arrangements</a:t>
            </a:r>
          </a:p>
        </p:txBody>
      </p:sp>
      <p:sp>
        <p:nvSpPr>
          <p:cNvPr id="5" name="Slide Number Placeholder 4">
            <a:extLst>
              <a:ext uri="{FF2B5EF4-FFF2-40B4-BE49-F238E27FC236}">
                <a16:creationId xmlns:a16="http://schemas.microsoft.com/office/drawing/2014/main" id="{24A61CF0-8930-CA4A-98A6-596D45EDF7C0}"/>
              </a:ext>
            </a:extLst>
          </p:cNvPr>
          <p:cNvSpPr>
            <a:spLocks noGrp="1"/>
          </p:cNvSpPr>
          <p:nvPr>
            <p:ph type="sldNum" sz="quarter" idx="12"/>
          </p:nvPr>
        </p:nvSpPr>
        <p:spPr/>
        <p:txBody>
          <a:bodyPr/>
          <a:lstStyle/>
          <a:p>
            <a:pPr>
              <a:defRPr/>
            </a:pPr>
            <a:fld id="{659DFB22-C7E9-9E4B-8431-4E4E88AD005A}" type="slidenum">
              <a:rPr lang="en-US" smtClean="0"/>
              <a:pPr>
                <a:defRPr/>
              </a:pPr>
              <a:t>23</a:t>
            </a:fld>
            <a:endParaRPr lang="en-US"/>
          </a:p>
        </p:txBody>
      </p:sp>
      <p:sp>
        <p:nvSpPr>
          <p:cNvPr id="6" name="Rectangle 5">
            <a:extLst>
              <a:ext uri="{FF2B5EF4-FFF2-40B4-BE49-F238E27FC236}">
                <a16:creationId xmlns:a16="http://schemas.microsoft.com/office/drawing/2014/main" id="{EE694520-40A8-BD45-AAAE-6802E557F68D}"/>
              </a:ext>
            </a:extLst>
          </p:cNvPr>
          <p:cNvSpPr/>
          <p:nvPr/>
        </p:nvSpPr>
        <p:spPr>
          <a:xfrm>
            <a:off x="0" y="0"/>
            <a:ext cx="9144000" cy="6858000"/>
          </a:xfrm>
          <a:prstGeom prst="rect">
            <a:avLst/>
          </a:prstGeom>
          <a:noFill/>
          <a:ln w="381000">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870609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3EDAEE-ACCC-B140-9A6E-CE115DCA5CBC}"/>
              </a:ext>
            </a:extLst>
          </p:cNvPr>
          <p:cNvSpPr>
            <a:spLocks noGrp="1"/>
          </p:cNvSpPr>
          <p:nvPr>
            <p:ph type="title"/>
          </p:nvPr>
        </p:nvSpPr>
        <p:spPr/>
        <p:txBody>
          <a:bodyPr/>
          <a:lstStyle/>
          <a:p>
            <a:r>
              <a:rPr lang="en-US" dirty="0"/>
              <a:t>Upward-sloping Supplies</a:t>
            </a:r>
            <a:br>
              <a:rPr lang="en-US" dirty="0"/>
            </a:br>
            <a:r>
              <a:rPr lang="en-US" dirty="0"/>
              <a:t>3-country case*</a:t>
            </a:r>
          </a:p>
        </p:txBody>
      </p:sp>
      <p:sp>
        <p:nvSpPr>
          <p:cNvPr id="3" name="Content Placeholder 2">
            <a:extLst>
              <a:ext uri="{FF2B5EF4-FFF2-40B4-BE49-F238E27FC236}">
                <a16:creationId xmlns:a16="http://schemas.microsoft.com/office/drawing/2014/main" id="{FAEAB224-9358-5D4C-8885-29038F7DE4BA}"/>
              </a:ext>
            </a:extLst>
          </p:cNvPr>
          <p:cNvSpPr>
            <a:spLocks noGrp="1"/>
          </p:cNvSpPr>
          <p:nvPr>
            <p:ph idx="1"/>
          </p:nvPr>
        </p:nvSpPr>
        <p:spPr/>
        <p:txBody>
          <a:bodyPr/>
          <a:lstStyle/>
          <a:p>
            <a:r>
              <a:rPr lang="en-US" sz="2800" dirty="0"/>
              <a:t>Assume</a:t>
            </a:r>
          </a:p>
          <a:p>
            <a:pPr lvl="1"/>
            <a:r>
              <a:rPr lang="en-US" sz="2400" dirty="0"/>
              <a:t>Partial-equilibrium model of trade in a good</a:t>
            </a:r>
          </a:p>
          <a:p>
            <a:pPr lvl="2"/>
            <a:r>
              <a:rPr lang="en-US" sz="2000" dirty="0"/>
              <a:t>All the same assumptions we’ve used before for tariffs</a:t>
            </a:r>
          </a:p>
          <a:p>
            <a:pPr lvl="1"/>
            <a:r>
              <a:rPr lang="en-US" sz="2000" dirty="0"/>
              <a:t>Three countries, one importer A, and two exporters B, and C</a:t>
            </a:r>
          </a:p>
          <a:p>
            <a:pPr lvl="1"/>
            <a:r>
              <a:rPr lang="en-US" sz="2000" dirty="0"/>
              <a:t>Export supply and import demands are linear</a:t>
            </a:r>
          </a:p>
          <a:p>
            <a:pPr lvl="1"/>
            <a:r>
              <a:rPr lang="en-US" sz="2000" dirty="0"/>
              <a:t>Countries B and C are identical</a:t>
            </a:r>
          </a:p>
          <a:p>
            <a:endParaRPr lang="en-US" dirty="0"/>
          </a:p>
        </p:txBody>
      </p:sp>
      <p:sp>
        <p:nvSpPr>
          <p:cNvPr id="4" name="Footer Placeholder 3">
            <a:extLst>
              <a:ext uri="{FF2B5EF4-FFF2-40B4-BE49-F238E27FC236}">
                <a16:creationId xmlns:a16="http://schemas.microsoft.com/office/drawing/2014/main" id="{C95679C5-D3BE-8349-B468-E4C52D46BDA0}"/>
              </a:ext>
            </a:extLst>
          </p:cNvPr>
          <p:cNvSpPr>
            <a:spLocks noGrp="1"/>
          </p:cNvSpPr>
          <p:nvPr>
            <p:ph type="ftr" sz="quarter" idx="11"/>
          </p:nvPr>
        </p:nvSpPr>
        <p:spPr/>
        <p:txBody>
          <a:bodyPr/>
          <a:lstStyle/>
          <a:p>
            <a:pPr>
              <a:defRPr/>
            </a:pPr>
            <a:r>
              <a:rPr lang="en-US"/>
              <a:t>Class 19:  Preferential Trading Arrangements</a:t>
            </a:r>
          </a:p>
        </p:txBody>
      </p:sp>
      <p:sp>
        <p:nvSpPr>
          <p:cNvPr id="5" name="Slide Number Placeholder 4">
            <a:extLst>
              <a:ext uri="{FF2B5EF4-FFF2-40B4-BE49-F238E27FC236}">
                <a16:creationId xmlns:a16="http://schemas.microsoft.com/office/drawing/2014/main" id="{46C6EDC9-6579-AA42-A2A4-90D299B46926}"/>
              </a:ext>
            </a:extLst>
          </p:cNvPr>
          <p:cNvSpPr>
            <a:spLocks noGrp="1"/>
          </p:cNvSpPr>
          <p:nvPr>
            <p:ph type="sldNum" sz="quarter" idx="12"/>
          </p:nvPr>
        </p:nvSpPr>
        <p:spPr/>
        <p:txBody>
          <a:bodyPr/>
          <a:lstStyle/>
          <a:p>
            <a:pPr>
              <a:defRPr/>
            </a:pPr>
            <a:fld id="{659DFB22-C7E9-9E4B-8431-4E4E88AD005A}" type="slidenum">
              <a:rPr lang="en-US" smtClean="0"/>
              <a:pPr>
                <a:defRPr/>
              </a:pPr>
              <a:t>24</a:t>
            </a:fld>
            <a:endParaRPr lang="en-US"/>
          </a:p>
        </p:txBody>
      </p:sp>
      <p:sp>
        <p:nvSpPr>
          <p:cNvPr id="6" name="Rectangle 5">
            <a:extLst>
              <a:ext uri="{FF2B5EF4-FFF2-40B4-BE49-F238E27FC236}">
                <a16:creationId xmlns:a16="http://schemas.microsoft.com/office/drawing/2014/main" id="{CD40D2C8-ECDA-2D4C-81A5-EAF84FACA7F1}"/>
              </a:ext>
            </a:extLst>
          </p:cNvPr>
          <p:cNvSpPr/>
          <p:nvPr/>
        </p:nvSpPr>
        <p:spPr>
          <a:xfrm>
            <a:off x="1223042" y="3585164"/>
            <a:ext cx="3653758" cy="450376"/>
          </a:xfrm>
          <a:prstGeom prst="rect">
            <a:avLst/>
          </a:prstGeom>
          <a:noFill/>
          <a:ln w="381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9F477AAE-D81E-3C4E-B755-EAC11664306C}"/>
              </a:ext>
            </a:extLst>
          </p:cNvPr>
          <p:cNvSpPr txBox="1"/>
          <p:nvPr/>
        </p:nvSpPr>
        <p:spPr>
          <a:xfrm>
            <a:off x="4876800" y="3581400"/>
            <a:ext cx="1676400" cy="830997"/>
          </a:xfrm>
          <a:prstGeom prst="rect">
            <a:avLst/>
          </a:prstGeom>
          <a:noFill/>
          <a:ln w="38100">
            <a:solidFill>
              <a:srgbClr val="00B050"/>
            </a:solidFill>
          </a:ln>
        </p:spPr>
        <p:txBody>
          <a:bodyPr wrap="square" rtlCol="0">
            <a:spAutoFit/>
          </a:bodyPr>
          <a:lstStyle/>
          <a:p>
            <a:pPr algn="ctr"/>
            <a:r>
              <a:rPr lang="en-US" sz="2400" dirty="0">
                <a:solidFill>
                  <a:srgbClr val="00487B"/>
                </a:solidFill>
              </a:rPr>
              <a:t>For simplicity</a:t>
            </a:r>
          </a:p>
        </p:txBody>
      </p:sp>
      <p:sp>
        <p:nvSpPr>
          <p:cNvPr id="8" name="Rectangle 7">
            <a:extLst>
              <a:ext uri="{FF2B5EF4-FFF2-40B4-BE49-F238E27FC236}">
                <a16:creationId xmlns:a16="http://schemas.microsoft.com/office/drawing/2014/main" id="{2B1F0CDB-FC28-694A-98FA-D93A35F07FD4}"/>
              </a:ext>
            </a:extLst>
          </p:cNvPr>
          <p:cNvSpPr/>
          <p:nvPr/>
        </p:nvSpPr>
        <p:spPr>
          <a:xfrm>
            <a:off x="152400" y="5791200"/>
            <a:ext cx="8305800" cy="923330"/>
          </a:xfrm>
          <a:prstGeom prst="rect">
            <a:avLst/>
          </a:prstGeom>
          <a:solidFill>
            <a:schemeClr val="bg1"/>
          </a:solidFill>
        </p:spPr>
        <p:txBody>
          <a:bodyPr wrap="square">
            <a:spAutoFit/>
          </a:bodyPr>
          <a:lstStyle/>
          <a:p>
            <a:pPr marL="0" indent="0">
              <a:buNone/>
            </a:pPr>
            <a:r>
              <a:rPr lang="en-US" dirty="0"/>
              <a:t>*Much of this is an elaboration of material in World Trade Organization, "Causes and Effects of PTAs: Is it all about preferences?", Ch. C: </a:t>
            </a:r>
            <a:r>
              <a:rPr lang="en-US" i="1" dirty="0"/>
              <a:t>World Trade Report 2011</a:t>
            </a:r>
            <a:r>
              <a:rPr lang="en-US" dirty="0"/>
              <a:t>, pp. 92-121.</a:t>
            </a:r>
          </a:p>
        </p:txBody>
      </p:sp>
    </p:spTree>
    <p:extLst>
      <p:ext uri="{BB962C8B-B14F-4D97-AF65-F5344CB8AC3E}">
        <p14:creationId xmlns:p14="http://schemas.microsoft.com/office/powerpoint/2010/main" val="3470256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3EDAEE-ACCC-B140-9A6E-CE115DCA5CBC}"/>
              </a:ext>
            </a:extLst>
          </p:cNvPr>
          <p:cNvSpPr>
            <a:spLocks noGrp="1"/>
          </p:cNvSpPr>
          <p:nvPr>
            <p:ph type="title"/>
          </p:nvPr>
        </p:nvSpPr>
        <p:spPr/>
        <p:txBody>
          <a:bodyPr/>
          <a:lstStyle/>
          <a:p>
            <a:r>
              <a:rPr lang="en-US" dirty="0"/>
              <a:t>Upward-sloping Supplies</a:t>
            </a:r>
            <a:br>
              <a:rPr lang="en-US" dirty="0"/>
            </a:br>
            <a:r>
              <a:rPr lang="en-US" dirty="0"/>
              <a:t>3-country case*</a:t>
            </a:r>
          </a:p>
        </p:txBody>
      </p:sp>
      <p:sp>
        <p:nvSpPr>
          <p:cNvPr id="3" name="Content Placeholder 2">
            <a:extLst>
              <a:ext uri="{FF2B5EF4-FFF2-40B4-BE49-F238E27FC236}">
                <a16:creationId xmlns:a16="http://schemas.microsoft.com/office/drawing/2014/main" id="{FAEAB224-9358-5D4C-8885-29038F7DE4BA}"/>
              </a:ext>
            </a:extLst>
          </p:cNvPr>
          <p:cNvSpPr>
            <a:spLocks noGrp="1"/>
          </p:cNvSpPr>
          <p:nvPr>
            <p:ph idx="1"/>
          </p:nvPr>
        </p:nvSpPr>
        <p:spPr/>
        <p:txBody>
          <a:bodyPr/>
          <a:lstStyle/>
          <a:p>
            <a:endParaRPr lang="en-US" sz="2000" dirty="0"/>
          </a:p>
          <a:p>
            <a:r>
              <a:rPr lang="en-US" sz="2400" dirty="0"/>
              <a:t>Two equilibria:</a:t>
            </a:r>
          </a:p>
          <a:p>
            <a:pPr lvl="1"/>
            <a:r>
              <a:rPr lang="en-US" sz="2000" dirty="0"/>
              <a:t>0:  MFN specific tariff t on exports of both B and C</a:t>
            </a:r>
          </a:p>
          <a:p>
            <a:pPr lvl="1"/>
            <a:r>
              <a:rPr lang="en-US" sz="2000" dirty="0"/>
              <a:t>1:  FTA of A and B:  </a:t>
            </a:r>
          </a:p>
          <a:p>
            <a:pPr lvl="2"/>
            <a:r>
              <a:rPr lang="en-US" sz="1800" dirty="0"/>
              <a:t>tariff t on exports of C; </a:t>
            </a:r>
          </a:p>
          <a:p>
            <a:pPr lvl="2"/>
            <a:r>
              <a:rPr lang="en-US" sz="1800" dirty="0"/>
              <a:t>zero tariff on exports of B</a:t>
            </a:r>
          </a:p>
          <a:p>
            <a:r>
              <a:rPr lang="en-US" sz="2600" dirty="0"/>
              <a:t>Assume also:  A imports from both B and C in both equilibria </a:t>
            </a:r>
          </a:p>
          <a:p>
            <a:pPr lvl="1"/>
            <a:r>
              <a:rPr lang="en-US" sz="2200" dirty="0"/>
              <a:t>That’s not guaranteed, but it’s possible as we’ll see, and other cases would be harder</a:t>
            </a:r>
          </a:p>
          <a:p>
            <a:endParaRPr lang="en-US" dirty="0"/>
          </a:p>
        </p:txBody>
      </p:sp>
      <p:sp>
        <p:nvSpPr>
          <p:cNvPr id="4" name="Footer Placeholder 3">
            <a:extLst>
              <a:ext uri="{FF2B5EF4-FFF2-40B4-BE49-F238E27FC236}">
                <a16:creationId xmlns:a16="http://schemas.microsoft.com/office/drawing/2014/main" id="{C95679C5-D3BE-8349-B468-E4C52D46BDA0}"/>
              </a:ext>
            </a:extLst>
          </p:cNvPr>
          <p:cNvSpPr>
            <a:spLocks noGrp="1"/>
          </p:cNvSpPr>
          <p:nvPr>
            <p:ph type="ftr" sz="quarter" idx="11"/>
          </p:nvPr>
        </p:nvSpPr>
        <p:spPr/>
        <p:txBody>
          <a:bodyPr/>
          <a:lstStyle/>
          <a:p>
            <a:pPr>
              <a:defRPr/>
            </a:pPr>
            <a:r>
              <a:rPr lang="en-US"/>
              <a:t>Class 19:  Preferential Trading Arrangements</a:t>
            </a:r>
          </a:p>
        </p:txBody>
      </p:sp>
      <p:sp>
        <p:nvSpPr>
          <p:cNvPr id="5" name="Slide Number Placeholder 4">
            <a:extLst>
              <a:ext uri="{FF2B5EF4-FFF2-40B4-BE49-F238E27FC236}">
                <a16:creationId xmlns:a16="http://schemas.microsoft.com/office/drawing/2014/main" id="{46C6EDC9-6579-AA42-A2A4-90D299B46926}"/>
              </a:ext>
            </a:extLst>
          </p:cNvPr>
          <p:cNvSpPr>
            <a:spLocks noGrp="1"/>
          </p:cNvSpPr>
          <p:nvPr>
            <p:ph type="sldNum" sz="quarter" idx="12"/>
          </p:nvPr>
        </p:nvSpPr>
        <p:spPr/>
        <p:txBody>
          <a:bodyPr/>
          <a:lstStyle/>
          <a:p>
            <a:pPr>
              <a:defRPr/>
            </a:pPr>
            <a:fld id="{659DFB22-C7E9-9E4B-8431-4E4E88AD005A}" type="slidenum">
              <a:rPr lang="en-US" smtClean="0"/>
              <a:pPr>
                <a:defRPr/>
              </a:pPr>
              <a:t>25</a:t>
            </a:fld>
            <a:endParaRPr lang="en-US"/>
          </a:p>
        </p:txBody>
      </p:sp>
    </p:spTree>
    <p:extLst>
      <p:ext uri="{BB962C8B-B14F-4D97-AF65-F5344CB8AC3E}">
        <p14:creationId xmlns:p14="http://schemas.microsoft.com/office/powerpoint/2010/main" val="2261393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C2A804-EDF4-474B-B673-4BA137AE8464}"/>
              </a:ext>
            </a:extLst>
          </p:cNvPr>
          <p:cNvSpPr/>
          <p:nvPr/>
        </p:nvSpPr>
        <p:spPr>
          <a:xfrm>
            <a:off x="0" y="691600"/>
            <a:ext cx="9144000" cy="55546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26</a:t>
            </a:fld>
            <a:endParaRPr lang="en-US"/>
          </a:p>
        </p:txBody>
      </p:sp>
      <p:cxnSp>
        <p:nvCxnSpPr>
          <p:cNvPr id="7" name="Straight Connector 6"/>
          <p:cNvCxnSpPr>
            <a:cxnSpLocks/>
          </p:cNvCxnSpPr>
          <p:nvPr/>
        </p:nvCxnSpPr>
        <p:spPr>
          <a:xfrm>
            <a:off x="1143000" y="4743450"/>
            <a:ext cx="22288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V="1">
            <a:off x="11430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914400" y="2114550"/>
            <a:ext cx="514350" cy="369332"/>
          </a:xfrm>
          <a:prstGeom prst="rect">
            <a:avLst/>
          </a:prstGeom>
          <a:noFill/>
        </p:spPr>
        <p:txBody>
          <a:bodyPr wrap="square" rtlCol="0">
            <a:spAutoFit/>
          </a:bodyPr>
          <a:lstStyle/>
          <a:p>
            <a:r>
              <a:rPr lang="en-US" dirty="0"/>
              <a:t>P</a:t>
            </a:r>
          </a:p>
        </p:txBody>
      </p:sp>
      <mc:AlternateContent xmlns:mc="http://schemas.openxmlformats.org/markup-compatibility/2006" xmlns:a14="http://schemas.microsoft.com/office/drawing/2010/main">
        <mc:Choice Requires="a14">
          <p:sp>
            <p:nvSpPr>
              <p:cNvPr id="14" name="TextBox 13"/>
              <p:cNvSpPr txBox="1"/>
              <p:nvPr/>
            </p:nvSpPr>
            <p:spPr>
              <a:xfrm>
                <a:off x="112786" y="4255971"/>
                <a:ext cx="1122562" cy="375552"/>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𝑎</m:t>
                        </m:r>
                      </m:e>
                      <m:sup>
                        <m:r>
                          <a:rPr lang="en-US" i="1">
                            <a:latin typeface="Cambria Math" panose="02040503050406030204" pitchFamily="18" charset="0"/>
                          </a:rPr>
                          <m:t>𝐵</m:t>
                        </m:r>
                      </m:sup>
                    </m:sSup>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𝑎</m:t>
                        </m:r>
                      </m:e>
                      <m:sup>
                        <m:r>
                          <a:rPr lang="en-US" i="1">
                            <a:latin typeface="Cambria Math" panose="02040503050406030204" pitchFamily="18" charset="0"/>
                          </a:rPr>
                          <m:t>𝐶</m:t>
                        </m:r>
                      </m:sup>
                    </m:sSup>
                  </m:oMath>
                </a14:m>
                <a:r>
                  <a:rPr lang="en-US" dirty="0">
                    <a:effectLst/>
                  </a:rPr>
                  <a:t> </a:t>
                </a:r>
                <a:endParaRPr lang="en-US" baseline="-25000" dirty="0"/>
              </a:p>
            </p:txBody>
          </p:sp>
        </mc:Choice>
        <mc:Fallback xmlns="">
          <p:sp>
            <p:nvSpPr>
              <p:cNvPr id="14" name="TextBox 13"/>
              <p:cNvSpPr txBox="1">
                <a:spLocks noRot="1" noChangeAspect="1" noMove="1" noResize="1" noEditPoints="1" noAdjustHandles="1" noChangeArrowheads="1" noChangeShapeType="1" noTextEdit="1"/>
              </p:cNvSpPr>
              <p:nvPr/>
            </p:nvSpPr>
            <p:spPr>
              <a:xfrm>
                <a:off x="112786" y="4255971"/>
                <a:ext cx="1122562" cy="375552"/>
              </a:xfrm>
              <a:prstGeom prst="rect">
                <a:avLst/>
              </a:prstGeom>
              <a:blipFill>
                <a:blip r:embed="rId2"/>
                <a:stretch>
                  <a:fillRect/>
                </a:stretch>
              </a:blipFill>
            </p:spPr>
            <p:txBody>
              <a:bodyPr/>
              <a:lstStyle/>
              <a:p>
                <a:r>
                  <a:rPr lang="en-US">
                    <a:noFill/>
                  </a:rPr>
                  <a:t> </a:t>
                </a:r>
              </a:p>
            </p:txBody>
          </p:sp>
        </mc:Fallback>
      </mc:AlternateContent>
      <p:sp>
        <p:nvSpPr>
          <p:cNvPr id="17" name="TextBox 16"/>
          <p:cNvSpPr txBox="1"/>
          <p:nvPr/>
        </p:nvSpPr>
        <p:spPr>
          <a:xfrm>
            <a:off x="3143250" y="4686300"/>
            <a:ext cx="514350" cy="369332"/>
          </a:xfrm>
          <a:prstGeom prst="rect">
            <a:avLst/>
          </a:prstGeom>
          <a:noFill/>
        </p:spPr>
        <p:txBody>
          <a:bodyPr wrap="square" rtlCol="0">
            <a:spAutoFit/>
          </a:bodyPr>
          <a:lstStyle/>
          <a:p>
            <a:r>
              <a:rPr lang="en-US" dirty="0"/>
              <a:t>Q</a:t>
            </a:r>
          </a:p>
        </p:txBody>
      </p:sp>
      <p:cxnSp>
        <p:nvCxnSpPr>
          <p:cNvPr id="63" name="Straight Connector 62"/>
          <p:cNvCxnSpPr>
            <a:cxnSpLocks/>
          </p:cNvCxnSpPr>
          <p:nvPr/>
        </p:nvCxnSpPr>
        <p:spPr>
          <a:xfrm flipV="1">
            <a:off x="1143000" y="2857500"/>
            <a:ext cx="1657350" cy="15430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4" name="TextBox 33"/>
          <p:cNvSpPr txBox="1"/>
          <p:nvPr/>
        </p:nvSpPr>
        <p:spPr>
          <a:xfrm>
            <a:off x="1314450" y="1600201"/>
            <a:ext cx="1943100" cy="646331"/>
          </a:xfrm>
          <a:prstGeom prst="rect">
            <a:avLst/>
          </a:prstGeom>
          <a:noFill/>
        </p:spPr>
        <p:txBody>
          <a:bodyPr wrap="square" rtlCol="0">
            <a:spAutoFit/>
          </a:bodyPr>
          <a:lstStyle/>
          <a:p>
            <a:pPr algn="ctr"/>
            <a:r>
              <a:rPr lang="en-US" dirty="0"/>
              <a:t>Export Supplies of B </a:t>
            </a:r>
            <a:r>
              <a:rPr lang="en-US" u="sng" dirty="0"/>
              <a:t>and</a:t>
            </a:r>
            <a:r>
              <a:rPr lang="en-US" dirty="0"/>
              <a:t> C</a:t>
            </a:r>
          </a:p>
        </p:txBody>
      </p:sp>
      <p:sp>
        <p:nvSpPr>
          <p:cNvPr id="38" name="Left Brace 37"/>
          <p:cNvSpPr/>
          <p:nvPr/>
        </p:nvSpPr>
        <p:spPr>
          <a:xfrm>
            <a:off x="971550" y="3771900"/>
            <a:ext cx="171450" cy="628650"/>
          </a:xfrm>
          <a:prstGeom prst="leftBrace">
            <a:avLst>
              <a:gd name="adj1" fmla="val 44444"/>
              <a:gd name="adj2"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61" name="Straight Connector 60"/>
          <p:cNvCxnSpPr>
            <a:cxnSpLocks/>
          </p:cNvCxnSpPr>
          <p:nvPr/>
        </p:nvCxnSpPr>
        <p:spPr>
          <a:xfrm>
            <a:off x="4000500" y="4743450"/>
            <a:ext cx="36004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flipV="1">
            <a:off x="40005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5" name="TextBox 64"/>
          <p:cNvSpPr txBox="1"/>
          <p:nvPr/>
        </p:nvSpPr>
        <p:spPr>
          <a:xfrm>
            <a:off x="7486650" y="4686300"/>
            <a:ext cx="514350" cy="369332"/>
          </a:xfrm>
          <a:prstGeom prst="rect">
            <a:avLst/>
          </a:prstGeom>
          <a:noFill/>
        </p:spPr>
        <p:txBody>
          <a:bodyPr wrap="square" rtlCol="0">
            <a:spAutoFit/>
          </a:bodyPr>
          <a:lstStyle/>
          <a:p>
            <a:r>
              <a:rPr lang="en-US" dirty="0"/>
              <a:t>Q</a:t>
            </a:r>
          </a:p>
        </p:txBody>
      </p:sp>
      <p:sp>
        <p:nvSpPr>
          <p:cNvPr id="67" name="TextBox 66"/>
          <p:cNvSpPr txBox="1"/>
          <p:nvPr/>
        </p:nvSpPr>
        <p:spPr>
          <a:xfrm>
            <a:off x="4572000" y="1752600"/>
            <a:ext cx="2495550" cy="369332"/>
          </a:xfrm>
          <a:prstGeom prst="rect">
            <a:avLst/>
          </a:prstGeom>
          <a:noFill/>
        </p:spPr>
        <p:txBody>
          <a:bodyPr wrap="square" rtlCol="0">
            <a:spAutoFit/>
          </a:bodyPr>
          <a:lstStyle/>
          <a:p>
            <a:pPr algn="ctr"/>
            <a:r>
              <a:rPr lang="en-US" dirty="0"/>
              <a:t>Exports to Country A</a:t>
            </a:r>
          </a:p>
        </p:txBody>
      </p:sp>
      <p:cxnSp>
        <p:nvCxnSpPr>
          <p:cNvPr id="71" name="Straight Connector 70"/>
          <p:cNvCxnSpPr>
            <a:cxnSpLocks/>
          </p:cNvCxnSpPr>
          <p:nvPr/>
        </p:nvCxnSpPr>
        <p:spPr>
          <a:xfrm>
            <a:off x="1143000" y="3771900"/>
            <a:ext cx="2895600"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73" name="Straight Connector 72"/>
          <p:cNvCxnSpPr>
            <a:cxnSpLocks/>
          </p:cNvCxnSpPr>
          <p:nvPr/>
        </p:nvCxnSpPr>
        <p:spPr>
          <a:xfrm flipV="1">
            <a:off x="4000500" y="2228850"/>
            <a:ext cx="3314700" cy="15430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0" name="Straight Connector 49">
            <a:extLst>
              <a:ext uri="{FF2B5EF4-FFF2-40B4-BE49-F238E27FC236}">
                <a16:creationId xmlns:a16="http://schemas.microsoft.com/office/drawing/2014/main" id="{46F7941E-700F-274B-AD62-B652D2307BB6}"/>
              </a:ext>
            </a:extLst>
          </p:cNvPr>
          <p:cNvCxnSpPr>
            <a:cxnSpLocks/>
          </p:cNvCxnSpPr>
          <p:nvPr/>
        </p:nvCxnSpPr>
        <p:spPr>
          <a:xfrm flipV="1">
            <a:off x="1143000" y="2228850"/>
            <a:ext cx="1657350" cy="15430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92EE2414-DF8A-4344-983D-77235EC7E06D}"/>
                  </a:ext>
                </a:extLst>
              </p:cNvPr>
              <p:cNvSpPr txBox="1"/>
              <p:nvPr/>
            </p:nvSpPr>
            <p:spPr>
              <a:xfrm>
                <a:off x="2743200" y="2171700"/>
                <a:ext cx="685800" cy="375552"/>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𝑡</m:t>
                        </m:r>
                      </m:sup>
                    </m:sSup>
                    <m:r>
                      <a:rPr lang="en-US" i="1">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𝑡</m:t>
                        </m:r>
                      </m:sup>
                    </m:sSup>
                  </m:oMath>
                </a14:m>
                <a:r>
                  <a:rPr lang="en-US" dirty="0">
                    <a:effectLst/>
                  </a:rPr>
                  <a:t> </a:t>
                </a:r>
                <a:endParaRPr lang="en-US" baseline="30000" dirty="0"/>
              </a:p>
            </p:txBody>
          </p:sp>
        </mc:Choice>
        <mc:Fallback xmlns="">
          <p:sp>
            <p:nvSpPr>
              <p:cNvPr id="52" name="TextBox 51">
                <a:extLst>
                  <a:ext uri="{FF2B5EF4-FFF2-40B4-BE49-F238E27FC236}">
                    <a16:creationId xmlns:a16="http://schemas.microsoft.com/office/drawing/2014/main" id="{92EE2414-DF8A-4344-983D-77235EC7E06D}"/>
                  </a:ext>
                </a:extLst>
              </p:cNvPr>
              <p:cNvSpPr txBox="1">
                <a:spLocks noRot="1" noChangeAspect="1" noMove="1" noResize="1" noEditPoints="1" noAdjustHandles="1" noChangeArrowheads="1" noChangeShapeType="1" noTextEdit="1"/>
              </p:cNvSpPr>
              <p:nvPr/>
            </p:nvSpPr>
            <p:spPr>
              <a:xfrm>
                <a:off x="2743200" y="2171700"/>
                <a:ext cx="685800" cy="375552"/>
              </a:xfrm>
              <a:prstGeom prst="rect">
                <a:avLst/>
              </a:prstGeom>
              <a:blipFill>
                <a:blip r:embed="rId3"/>
                <a:stretch>
                  <a:fillRect r="-31481"/>
                </a:stretch>
              </a:blipFill>
            </p:spPr>
            <p:txBody>
              <a:bodyPr/>
              <a:lstStyle/>
              <a:p>
                <a:r>
                  <a:rPr lang="en-US">
                    <a:noFill/>
                  </a:rPr>
                  <a:t> </a:t>
                </a:r>
              </a:p>
            </p:txBody>
          </p:sp>
        </mc:Fallback>
      </mc:AlternateContent>
      <p:cxnSp>
        <p:nvCxnSpPr>
          <p:cNvPr id="79" name="Straight Connector 78">
            <a:extLst>
              <a:ext uri="{FF2B5EF4-FFF2-40B4-BE49-F238E27FC236}">
                <a16:creationId xmlns:a16="http://schemas.microsoft.com/office/drawing/2014/main" id="{C3E76220-2624-494E-A28E-6D9EBAC26B59}"/>
              </a:ext>
            </a:extLst>
          </p:cNvPr>
          <p:cNvCxnSpPr>
            <a:cxnSpLocks/>
          </p:cNvCxnSpPr>
          <p:nvPr/>
        </p:nvCxnSpPr>
        <p:spPr>
          <a:xfrm flipV="1">
            <a:off x="4000500" y="3771900"/>
            <a:ext cx="685800" cy="6286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1" name="Straight Connector 80">
            <a:extLst>
              <a:ext uri="{FF2B5EF4-FFF2-40B4-BE49-F238E27FC236}">
                <a16:creationId xmlns:a16="http://schemas.microsoft.com/office/drawing/2014/main" id="{7D8A21A1-F836-524D-AEA3-7CC934A9EA65}"/>
              </a:ext>
            </a:extLst>
          </p:cNvPr>
          <p:cNvCxnSpPr>
            <a:cxnSpLocks/>
          </p:cNvCxnSpPr>
          <p:nvPr/>
        </p:nvCxnSpPr>
        <p:spPr>
          <a:xfrm flipV="1">
            <a:off x="4686300" y="2514600"/>
            <a:ext cx="2686050" cy="12573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82" name="TextBox 81">
            <a:extLst>
              <a:ext uri="{FF2B5EF4-FFF2-40B4-BE49-F238E27FC236}">
                <a16:creationId xmlns:a16="http://schemas.microsoft.com/office/drawing/2014/main" id="{7E6B0EBB-1053-F74B-9D67-38DE2DAC1BC9}"/>
              </a:ext>
            </a:extLst>
          </p:cNvPr>
          <p:cNvSpPr txBox="1"/>
          <p:nvPr/>
        </p:nvSpPr>
        <p:spPr>
          <a:xfrm>
            <a:off x="3771900" y="2114550"/>
            <a:ext cx="514350" cy="369332"/>
          </a:xfrm>
          <a:prstGeom prst="rect">
            <a:avLst/>
          </a:prstGeom>
          <a:noFill/>
        </p:spPr>
        <p:txBody>
          <a:bodyPr wrap="square" rtlCol="0">
            <a:spAutoFit/>
          </a:bodyPr>
          <a:lstStyle/>
          <a:p>
            <a:r>
              <a:rPr lang="en-US" dirty="0"/>
              <a:t>P</a:t>
            </a:r>
          </a:p>
        </p:txBody>
      </p:sp>
      <mc:AlternateContent xmlns:mc="http://schemas.openxmlformats.org/markup-compatibility/2006" xmlns:a14="http://schemas.microsoft.com/office/drawing/2010/main">
        <mc:Choice Requires="a14">
          <p:sp>
            <p:nvSpPr>
              <p:cNvPr id="83" name="TextBox 82">
                <a:extLst>
                  <a:ext uri="{FF2B5EF4-FFF2-40B4-BE49-F238E27FC236}">
                    <a16:creationId xmlns:a16="http://schemas.microsoft.com/office/drawing/2014/main" id="{C8E1FA25-59ED-E146-864A-08BBF071F4F7}"/>
                  </a:ext>
                </a:extLst>
              </p:cNvPr>
              <p:cNvSpPr txBox="1"/>
              <p:nvPr/>
            </p:nvSpPr>
            <p:spPr>
              <a:xfrm>
                <a:off x="5939334" y="2114550"/>
                <a:ext cx="1266683" cy="375552"/>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𝑡</m:t>
                        </m:r>
                      </m:sup>
                    </m:sSup>
                    <m:r>
                      <a:rPr lang="en-US" b="0" i="1" smtClean="0">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𝑡</m:t>
                        </m:r>
                      </m:sup>
                    </m:sSup>
                  </m:oMath>
                </a14:m>
                <a:r>
                  <a:rPr lang="en-US" dirty="0">
                    <a:effectLst/>
                  </a:rPr>
                  <a:t> </a:t>
                </a:r>
                <a:endParaRPr lang="en-US" baseline="30000" dirty="0"/>
              </a:p>
            </p:txBody>
          </p:sp>
        </mc:Choice>
        <mc:Fallback xmlns="">
          <p:sp>
            <p:nvSpPr>
              <p:cNvPr id="83" name="TextBox 82">
                <a:extLst>
                  <a:ext uri="{FF2B5EF4-FFF2-40B4-BE49-F238E27FC236}">
                    <a16:creationId xmlns:a16="http://schemas.microsoft.com/office/drawing/2014/main" id="{C8E1FA25-59ED-E146-864A-08BBF071F4F7}"/>
                  </a:ext>
                </a:extLst>
              </p:cNvPr>
              <p:cNvSpPr txBox="1">
                <a:spLocks noRot="1" noChangeAspect="1" noMove="1" noResize="1" noEditPoints="1" noAdjustHandles="1" noChangeArrowheads="1" noChangeShapeType="1" noTextEdit="1"/>
              </p:cNvSpPr>
              <p:nvPr/>
            </p:nvSpPr>
            <p:spPr>
              <a:xfrm>
                <a:off x="5939334" y="2114550"/>
                <a:ext cx="1266683" cy="37555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4" name="TextBox 83">
                <a:extLst>
                  <a:ext uri="{FF2B5EF4-FFF2-40B4-BE49-F238E27FC236}">
                    <a16:creationId xmlns:a16="http://schemas.microsoft.com/office/drawing/2014/main" id="{5B83776B-665B-B34D-80C7-53B44EE23349}"/>
                  </a:ext>
                </a:extLst>
              </p:cNvPr>
              <p:cNvSpPr txBox="1"/>
              <p:nvPr/>
            </p:nvSpPr>
            <p:spPr>
              <a:xfrm>
                <a:off x="6457950" y="2857500"/>
                <a:ext cx="1566934" cy="380104"/>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𝑓</m:t>
                        </m:r>
                      </m:sup>
                    </m:sSup>
                    <m:r>
                      <a:rPr lang="en-US" b="0" i="1" smtClean="0">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𝑡</m:t>
                        </m:r>
                      </m:sup>
                    </m:sSup>
                  </m:oMath>
                </a14:m>
                <a:r>
                  <a:rPr lang="en-US" dirty="0">
                    <a:effectLst/>
                  </a:rPr>
                  <a:t> </a:t>
                </a:r>
                <a:endParaRPr lang="en-US" baseline="30000" dirty="0"/>
              </a:p>
            </p:txBody>
          </p:sp>
        </mc:Choice>
        <mc:Fallback xmlns="">
          <p:sp>
            <p:nvSpPr>
              <p:cNvPr id="84" name="TextBox 83">
                <a:extLst>
                  <a:ext uri="{FF2B5EF4-FFF2-40B4-BE49-F238E27FC236}">
                    <a16:creationId xmlns:a16="http://schemas.microsoft.com/office/drawing/2014/main" id="{5B83776B-665B-B34D-80C7-53B44EE23349}"/>
                  </a:ext>
                </a:extLst>
              </p:cNvPr>
              <p:cNvSpPr txBox="1">
                <a:spLocks noRot="1" noChangeAspect="1" noMove="1" noResize="1" noEditPoints="1" noAdjustHandles="1" noChangeArrowheads="1" noChangeShapeType="1" noTextEdit="1"/>
              </p:cNvSpPr>
              <p:nvPr/>
            </p:nvSpPr>
            <p:spPr>
              <a:xfrm>
                <a:off x="6457950" y="2857500"/>
                <a:ext cx="1566934" cy="380104"/>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1" name="Rectangle 90">
                <a:extLst>
                  <a:ext uri="{FF2B5EF4-FFF2-40B4-BE49-F238E27FC236}">
                    <a16:creationId xmlns:a16="http://schemas.microsoft.com/office/drawing/2014/main" id="{DBFC6121-825A-3A4C-B0E3-B7520E905B7A}"/>
                  </a:ext>
                </a:extLst>
              </p:cNvPr>
              <p:cNvSpPr/>
              <p:nvPr/>
            </p:nvSpPr>
            <p:spPr>
              <a:xfrm>
                <a:off x="751656" y="3876738"/>
                <a:ext cx="33457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𝑡</m:t>
                      </m:r>
                    </m:oMath>
                  </m:oMathPara>
                </a14:m>
                <a:endParaRPr lang="en-US" dirty="0"/>
              </a:p>
            </p:txBody>
          </p:sp>
        </mc:Choice>
        <mc:Fallback xmlns="">
          <p:sp>
            <p:nvSpPr>
              <p:cNvPr id="91" name="Rectangle 90">
                <a:extLst>
                  <a:ext uri="{FF2B5EF4-FFF2-40B4-BE49-F238E27FC236}">
                    <a16:creationId xmlns:a16="http://schemas.microsoft.com/office/drawing/2014/main" id="{DBFC6121-825A-3A4C-B0E3-B7520E905B7A}"/>
                  </a:ext>
                </a:extLst>
              </p:cNvPr>
              <p:cNvSpPr>
                <a:spLocks noRot="1" noChangeAspect="1" noMove="1" noResize="1" noEditPoints="1" noAdjustHandles="1" noChangeArrowheads="1" noChangeShapeType="1" noTextEdit="1"/>
              </p:cNvSpPr>
              <p:nvPr/>
            </p:nvSpPr>
            <p:spPr>
              <a:xfrm>
                <a:off x="751656" y="3876738"/>
                <a:ext cx="334579" cy="369332"/>
              </a:xfrm>
              <a:prstGeom prst="rect">
                <a:avLst/>
              </a:prstGeom>
              <a:blipFill>
                <a:blip r:embed="rId6"/>
                <a:stretch>
                  <a:fillRect/>
                </a:stretch>
              </a:blipFill>
            </p:spPr>
            <p:txBody>
              <a:bodyPr/>
              <a:lstStyle/>
              <a:p>
                <a:r>
                  <a:rPr lang="en-US">
                    <a:noFill/>
                  </a:rPr>
                  <a:t> </a:t>
                </a:r>
              </a:p>
            </p:txBody>
          </p:sp>
        </mc:Fallback>
      </mc:AlternateContent>
      <p:sp>
        <p:nvSpPr>
          <p:cNvPr id="98" name="TextBox 97">
            <a:extLst>
              <a:ext uri="{FF2B5EF4-FFF2-40B4-BE49-F238E27FC236}">
                <a16:creationId xmlns:a16="http://schemas.microsoft.com/office/drawing/2014/main" id="{65016ED6-25B8-9740-A630-3EDA28177D7B}"/>
              </a:ext>
            </a:extLst>
          </p:cNvPr>
          <p:cNvSpPr txBox="1"/>
          <p:nvPr/>
        </p:nvSpPr>
        <p:spPr>
          <a:xfrm>
            <a:off x="2343150" y="1143001"/>
            <a:ext cx="2800350" cy="507831"/>
          </a:xfrm>
          <a:prstGeom prst="rect">
            <a:avLst/>
          </a:prstGeom>
          <a:noFill/>
        </p:spPr>
        <p:txBody>
          <a:bodyPr wrap="square" rtlCol="0">
            <a:spAutoFit/>
          </a:bodyPr>
          <a:lstStyle/>
          <a:p>
            <a:pPr algn="ctr"/>
            <a:r>
              <a:rPr lang="en-US" sz="2700" dirty="0"/>
              <a:t>Export Supplies</a:t>
            </a:r>
          </a:p>
        </p:txBody>
      </p:sp>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2F7F56D3-9B75-484F-B056-02E5798C4147}"/>
                  </a:ext>
                </a:extLst>
              </p:cNvPr>
              <p:cNvSpPr txBox="1"/>
              <p:nvPr/>
            </p:nvSpPr>
            <p:spPr>
              <a:xfrm>
                <a:off x="2743200" y="2503170"/>
                <a:ext cx="685800" cy="380104"/>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𝑓</m:t>
                        </m:r>
                      </m:sup>
                    </m:sSup>
                    <m:r>
                      <a:rPr lang="en-US" i="1">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𝑓</m:t>
                        </m:r>
                      </m:sup>
                    </m:sSup>
                  </m:oMath>
                </a14:m>
                <a:r>
                  <a:rPr lang="en-US" dirty="0">
                    <a:effectLst/>
                  </a:rPr>
                  <a:t> </a:t>
                </a:r>
                <a:endParaRPr lang="en-US" baseline="30000" dirty="0"/>
              </a:p>
            </p:txBody>
          </p:sp>
        </mc:Choice>
        <mc:Fallback xmlns="">
          <p:sp>
            <p:nvSpPr>
              <p:cNvPr id="28" name="TextBox 27">
                <a:extLst>
                  <a:ext uri="{FF2B5EF4-FFF2-40B4-BE49-F238E27FC236}">
                    <a16:creationId xmlns:a16="http://schemas.microsoft.com/office/drawing/2014/main" id="{2F7F56D3-9B75-484F-B056-02E5798C4147}"/>
                  </a:ext>
                </a:extLst>
              </p:cNvPr>
              <p:cNvSpPr txBox="1">
                <a:spLocks noRot="1" noChangeAspect="1" noMove="1" noResize="1" noEditPoints="1" noAdjustHandles="1" noChangeArrowheads="1" noChangeShapeType="1" noTextEdit="1"/>
              </p:cNvSpPr>
              <p:nvPr/>
            </p:nvSpPr>
            <p:spPr>
              <a:xfrm>
                <a:off x="2743200" y="2503170"/>
                <a:ext cx="685800" cy="380104"/>
              </a:xfrm>
              <a:prstGeom prst="rect">
                <a:avLst/>
              </a:prstGeom>
              <a:blipFill>
                <a:blip r:embed="rId7"/>
                <a:stretch>
                  <a:fillRect r="-42593"/>
                </a:stretch>
              </a:blipFill>
            </p:spPr>
            <p:txBody>
              <a:bodyPr/>
              <a:lstStyle/>
              <a:p>
                <a:r>
                  <a:rPr lang="en-US">
                    <a:noFill/>
                  </a:rPr>
                  <a:t> </a:t>
                </a:r>
              </a:p>
            </p:txBody>
          </p:sp>
        </mc:Fallback>
      </mc:AlternateContent>
      <p:sp>
        <p:nvSpPr>
          <p:cNvPr id="3" name="Footer Placeholder 2">
            <a:extLst>
              <a:ext uri="{FF2B5EF4-FFF2-40B4-BE49-F238E27FC236}">
                <a16:creationId xmlns:a16="http://schemas.microsoft.com/office/drawing/2014/main" id="{D1FADD30-F184-3349-B378-3D6417E3B9E6}"/>
              </a:ext>
            </a:extLst>
          </p:cNvPr>
          <p:cNvSpPr>
            <a:spLocks noGrp="1"/>
          </p:cNvSpPr>
          <p:nvPr>
            <p:ph type="ftr" sz="quarter" idx="11"/>
          </p:nvPr>
        </p:nvSpPr>
        <p:spPr/>
        <p:txBody>
          <a:bodyPr/>
          <a:lstStyle/>
          <a:p>
            <a:pPr>
              <a:defRPr/>
            </a:pPr>
            <a:r>
              <a:rPr lang="en-US"/>
              <a:t>Class 19:  Preferential Trading Arrangements</a:t>
            </a:r>
          </a:p>
        </p:txBody>
      </p:sp>
      <p:sp>
        <p:nvSpPr>
          <p:cNvPr id="29" name="TextBox 28">
            <a:extLst>
              <a:ext uri="{FF2B5EF4-FFF2-40B4-BE49-F238E27FC236}">
                <a16:creationId xmlns:a16="http://schemas.microsoft.com/office/drawing/2014/main" id="{715AA4EB-421C-8B42-A22D-7275FF8266E8}"/>
              </a:ext>
            </a:extLst>
          </p:cNvPr>
          <p:cNvSpPr txBox="1"/>
          <p:nvPr/>
        </p:nvSpPr>
        <p:spPr>
          <a:xfrm>
            <a:off x="7239000" y="1981200"/>
            <a:ext cx="838200" cy="369332"/>
          </a:xfrm>
          <a:prstGeom prst="rect">
            <a:avLst/>
          </a:prstGeom>
          <a:noFill/>
        </p:spPr>
        <p:txBody>
          <a:bodyPr wrap="square" rtlCol="0">
            <a:spAutoFit/>
          </a:bodyPr>
          <a:lstStyle/>
          <a:p>
            <a:pPr algn="ctr"/>
            <a:r>
              <a:rPr lang="en-US" dirty="0"/>
              <a:t>MFN</a:t>
            </a:r>
          </a:p>
        </p:txBody>
      </p:sp>
      <p:sp>
        <p:nvSpPr>
          <p:cNvPr id="30" name="TextBox 29">
            <a:extLst>
              <a:ext uri="{FF2B5EF4-FFF2-40B4-BE49-F238E27FC236}">
                <a16:creationId xmlns:a16="http://schemas.microsoft.com/office/drawing/2014/main" id="{40176605-50B5-EF41-AF96-51B2E0CD87AB}"/>
              </a:ext>
            </a:extLst>
          </p:cNvPr>
          <p:cNvSpPr txBox="1"/>
          <p:nvPr/>
        </p:nvSpPr>
        <p:spPr>
          <a:xfrm>
            <a:off x="7239000" y="2286000"/>
            <a:ext cx="838200" cy="369332"/>
          </a:xfrm>
          <a:prstGeom prst="rect">
            <a:avLst/>
          </a:prstGeom>
          <a:noFill/>
        </p:spPr>
        <p:txBody>
          <a:bodyPr wrap="square" rtlCol="0">
            <a:spAutoFit/>
          </a:bodyPr>
          <a:lstStyle/>
          <a:p>
            <a:pPr algn="ctr"/>
            <a:r>
              <a:rPr lang="en-US" dirty="0"/>
              <a:t>FTA</a:t>
            </a:r>
          </a:p>
        </p:txBody>
      </p:sp>
      <p:cxnSp>
        <p:nvCxnSpPr>
          <p:cNvPr id="32" name="Straight Connector 31">
            <a:extLst>
              <a:ext uri="{FF2B5EF4-FFF2-40B4-BE49-F238E27FC236}">
                <a16:creationId xmlns:a16="http://schemas.microsoft.com/office/drawing/2014/main" id="{C7CECCCA-8C41-C848-8535-03986516C6A9}"/>
              </a:ext>
            </a:extLst>
          </p:cNvPr>
          <p:cNvCxnSpPr>
            <a:cxnSpLocks/>
          </p:cNvCxnSpPr>
          <p:nvPr/>
        </p:nvCxnSpPr>
        <p:spPr>
          <a:xfrm>
            <a:off x="4038600" y="3778250"/>
            <a:ext cx="609600"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8384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8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8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P spid="67" grpId="0"/>
      <p:bldP spid="82" grpId="0"/>
      <p:bldP spid="83" grpId="0"/>
      <p:bldP spid="84" grpId="0"/>
      <p:bldP spid="29" grpId="0"/>
      <p:bldP spid="3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09B1C399-3CA9-3646-8825-77D82A3AB850}"/>
              </a:ext>
            </a:extLst>
          </p:cNvPr>
          <p:cNvSpPr/>
          <p:nvPr/>
        </p:nvSpPr>
        <p:spPr>
          <a:xfrm>
            <a:off x="0" y="668740"/>
            <a:ext cx="9144000" cy="55546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27</a:t>
            </a:fld>
            <a:endParaRPr lang="en-US"/>
          </a:p>
        </p:txBody>
      </p:sp>
      <p:cxnSp>
        <p:nvCxnSpPr>
          <p:cNvPr id="7" name="Straight Connector 6"/>
          <p:cNvCxnSpPr>
            <a:cxnSpLocks/>
          </p:cNvCxnSpPr>
          <p:nvPr/>
        </p:nvCxnSpPr>
        <p:spPr>
          <a:xfrm>
            <a:off x="1143000" y="4743450"/>
            <a:ext cx="22288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V="1">
            <a:off x="11430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914400" y="2114550"/>
            <a:ext cx="514350" cy="369332"/>
          </a:xfrm>
          <a:prstGeom prst="rect">
            <a:avLst/>
          </a:prstGeom>
          <a:noFill/>
        </p:spPr>
        <p:txBody>
          <a:bodyPr wrap="square" rtlCol="0">
            <a:spAutoFit/>
          </a:bodyPr>
          <a:lstStyle/>
          <a:p>
            <a:r>
              <a:rPr lang="en-US" dirty="0"/>
              <a:t>P</a:t>
            </a:r>
          </a:p>
        </p:txBody>
      </p:sp>
      <mc:AlternateContent xmlns:mc="http://schemas.openxmlformats.org/markup-compatibility/2006" xmlns:a14="http://schemas.microsoft.com/office/drawing/2010/main">
        <mc:Choice Requires="a14">
          <p:sp>
            <p:nvSpPr>
              <p:cNvPr id="12" name="TextBox 11"/>
              <p:cNvSpPr txBox="1"/>
              <p:nvPr/>
            </p:nvSpPr>
            <p:spPr>
              <a:xfrm>
                <a:off x="2743200" y="2503170"/>
                <a:ext cx="685800" cy="380104"/>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𝑓</m:t>
                        </m:r>
                      </m:sup>
                    </m:sSup>
                    <m:r>
                      <a:rPr lang="en-US" i="1">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𝑓</m:t>
                        </m:r>
                      </m:sup>
                    </m:sSup>
                  </m:oMath>
                </a14:m>
                <a:r>
                  <a:rPr lang="en-US" dirty="0">
                    <a:effectLst/>
                  </a:rPr>
                  <a:t> </a:t>
                </a:r>
                <a:endParaRPr lang="en-US" baseline="30000" dirty="0"/>
              </a:p>
            </p:txBody>
          </p:sp>
        </mc:Choice>
        <mc:Fallback xmlns="">
          <p:sp>
            <p:nvSpPr>
              <p:cNvPr id="12" name="TextBox 11"/>
              <p:cNvSpPr txBox="1">
                <a:spLocks noRot="1" noChangeAspect="1" noMove="1" noResize="1" noEditPoints="1" noAdjustHandles="1" noChangeArrowheads="1" noChangeShapeType="1" noTextEdit="1"/>
              </p:cNvSpPr>
              <p:nvPr/>
            </p:nvSpPr>
            <p:spPr>
              <a:xfrm>
                <a:off x="2743200" y="2503170"/>
                <a:ext cx="685800" cy="380104"/>
              </a:xfrm>
              <a:prstGeom prst="rect">
                <a:avLst/>
              </a:prstGeom>
              <a:blipFill>
                <a:blip r:embed="rId3"/>
                <a:stretch>
                  <a:fillRect r="-42593"/>
                </a:stretch>
              </a:blipFill>
            </p:spPr>
            <p:txBody>
              <a:bodyPr/>
              <a:lstStyle/>
              <a:p>
                <a:r>
                  <a:rPr lang="en-US">
                    <a:noFill/>
                  </a:rPr>
                  <a:t> </a:t>
                </a:r>
              </a:p>
            </p:txBody>
          </p:sp>
        </mc:Fallback>
      </mc:AlternateContent>
      <p:sp>
        <p:nvSpPr>
          <p:cNvPr id="17" name="TextBox 16"/>
          <p:cNvSpPr txBox="1"/>
          <p:nvPr/>
        </p:nvSpPr>
        <p:spPr>
          <a:xfrm>
            <a:off x="3143250" y="4686300"/>
            <a:ext cx="514350" cy="369332"/>
          </a:xfrm>
          <a:prstGeom prst="rect">
            <a:avLst/>
          </a:prstGeom>
          <a:noFill/>
        </p:spPr>
        <p:txBody>
          <a:bodyPr wrap="square" rtlCol="0">
            <a:spAutoFit/>
          </a:bodyPr>
          <a:lstStyle/>
          <a:p>
            <a:r>
              <a:rPr lang="en-US" dirty="0"/>
              <a:t>Q</a:t>
            </a:r>
          </a:p>
        </p:txBody>
      </p:sp>
      <p:cxnSp>
        <p:nvCxnSpPr>
          <p:cNvPr id="63" name="Straight Connector 62"/>
          <p:cNvCxnSpPr>
            <a:cxnSpLocks/>
          </p:cNvCxnSpPr>
          <p:nvPr/>
        </p:nvCxnSpPr>
        <p:spPr>
          <a:xfrm flipV="1">
            <a:off x="1143000" y="2857500"/>
            <a:ext cx="1657350" cy="15430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8" name="Left Brace 37"/>
          <p:cNvSpPr/>
          <p:nvPr/>
        </p:nvSpPr>
        <p:spPr>
          <a:xfrm>
            <a:off x="971550" y="3771900"/>
            <a:ext cx="171450" cy="628650"/>
          </a:xfrm>
          <a:prstGeom prst="leftBrace">
            <a:avLst>
              <a:gd name="adj1" fmla="val 44444"/>
              <a:gd name="adj2"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61" name="Straight Connector 60"/>
          <p:cNvCxnSpPr>
            <a:cxnSpLocks/>
          </p:cNvCxnSpPr>
          <p:nvPr/>
        </p:nvCxnSpPr>
        <p:spPr>
          <a:xfrm>
            <a:off x="4000500" y="4743450"/>
            <a:ext cx="36004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flipV="1">
            <a:off x="40005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5" name="TextBox 64"/>
          <p:cNvSpPr txBox="1"/>
          <p:nvPr/>
        </p:nvSpPr>
        <p:spPr>
          <a:xfrm>
            <a:off x="7486650" y="4686300"/>
            <a:ext cx="514350" cy="369332"/>
          </a:xfrm>
          <a:prstGeom prst="rect">
            <a:avLst/>
          </a:prstGeom>
          <a:noFill/>
        </p:spPr>
        <p:txBody>
          <a:bodyPr wrap="square" rtlCol="0">
            <a:spAutoFit/>
          </a:bodyPr>
          <a:lstStyle/>
          <a:p>
            <a:r>
              <a:rPr lang="en-US" dirty="0"/>
              <a:t>Q</a:t>
            </a:r>
          </a:p>
        </p:txBody>
      </p:sp>
      <p:sp>
        <p:nvSpPr>
          <p:cNvPr id="67" name="TextBox 66"/>
          <p:cNvSpPr txBox="1"/>
          <p:nvPr/>
        </p:nvSpPr>
        <p:spPr>
          <a:xfrm>
            <a:off x="5143500" y="1685250"/>
            <a:ext cx="1657350" cy="369332"/>
          </a:xfrm>
          <a:prstGeom prst="rect">
            <a:avLst/>
          </a:prstGeom>
          <a:noFill/>
        </p:spPr>
        <p:txBody>
          <a:bodyPr wrap="square" rtlCol="0">
            <a:spAutoFit/>
          </a:bodyPr>
          <a:lstStyle/>
          <a:p>
            <a:pPr algn="ctr"/>
            <a:r>
              <a:rPr lang="en-US" dirty="0"/>
              <a:t>Import Market</a:t>
            </a:r>
          </a:p>
        </p:txBody>
      </p:sp>
      <p:cxnSp>
        <p:nvCxnSpPr>
          <p:cNvPr id="73" name="Straight Connector 72"/>
          <p:cNvCxnSpPr>
            <a:cxnSpLocks/>
          </p:cNvCxnSpPr>
          <p:nvPr/>
        </p:nvCxnSpPr>
        <p:spPr>
          <a:xfrm flipV="1">
            <a:off x="4000500" y="2228850"/>
            <a:ext cx="3314700" cy="15430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0" name="Straight Connector 49">
            <a:extLst>
              <a:ext uri="{FF2B5EF4-FFF2-40B4-BE49-F238E27FC236}">
                <a16:creationId xmlns:a16="http://schemas.microsoft.com/office/drawing/2014/main" id="{46F7941E-700F-274B-AD62-B652D2307BB6}"/>
              </a:ext>
            </a:extLst>
          </p:cNvPr>
          <p:cNvCxnSpPr>
            <a:cxnSpLocks/>
          </p:cNvCxnSpPr>
          <p:nvPr/>
        </p:nvCxnSpPr>
        <p:spPr>
          <a:xfrm flipV="1">
            <a:off x="1143000" y="2228850"/>
            <a:ext cx="1657350" cy="15430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92EE2414-DF8A-4344-983D-77235EC7E06D}"/>
                  </a:ext>
                </a:extLst>
              </p:cNvPr>
              <p:cNvSpPr txBox="1"/>
              <p:nvPr/>
            </p:nvSpPr>
            <p:spPr>
              <a:xfrm>
                <a:off x="2743200" y="2171700"/>
                <a:ext cx="685800" cy="375552"/>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𝑡</m:t>
                        </m:r>
                      </m:sup>
                    </m:sSup>
                    <m:r>
                      <a:rPr lang="en-US" i="1">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𝑡</m:t>
                        </m:r>
                      </m:sup>
                    </m:sSup>
                  </m:oMath>
                </a14:m>
                <a:r>
                  <a:rPr lang="en-US" dirty="0">
                    <a:effectLst/>
                  </a:rPr>
                  <a:t> </a:t>
                </a:r>
                <a:endParaRPr lang="en-US" baseline="30000" dirty="0"/>
              </a:p>
            </p:txBody>
          </p:sp>
        </mc:Choice>
        <mc:Fallback xmlns="">
          <p:sp>
            <p:nvSpPr>
              <p:cNvPr id="52" name="TextBox 51">
                <a:extLst>
                  <a:ext uri="{FF2B5EF4-FFF2-40B4-BE49-F238E27FC236}">
                    <a16:creationId xmlns:a16="http://schemas.microsoft.com/office/drawing/2014/main" id="{92EE2414-DF8A-4344-983D-77235EC7E06D}"/>
                  </a:ext>
                </a:extLst>
              </p:cNvPr>
              <p:cNvSpPr txBox="1">
                <a:spLocks noRot="1" noChangeAspect="1" noMove="1" noResize="1" noEditPoints="1" noAdjustHandles="1" noChangeArrowheads="1" noChangeShapeType="1" noTextEdit="1"/>
              </p:cNvSpPr>
              <p:nvPr/>
            </p:nvSpPr>
            <p:spPr>
              <a:xfrm>
                <a:off x="2743200" y="2171700"/>
                <a:ext cx="685800" cy="375552"/>
              </a:xfrm>
              <a:prstGeom prst="rect">
                <a:avLst/>
              </a:prstGeom>
              <a:blipFill>
                <a:blip r:embed="rId4"/>
                <a:stretch>
                  <a:fillRect r="-31481"/>
                </a:stretch>
              </a:blipFill>
            </p:spPr>
            <p:txBody>
              <a:bodyPr/>
              <a:lstStyle/>
              <a:p>
                <a:r>
                  <a:rPr lang="en-US">
                    <a:noFill/>
                  </a:rPr>
                  <a:t> </a:t>
                </a:r>
              </a:p>
            </p:txBody>
          </p:sp>
        </mc:Fallback>
      </mc:AlternateContent>
      <p:cxnSp>
        <p:nvCxnSpPr>
          <p:cNvPr id="79" name="Straight Connector 78">
            <a:extLst>
              <a:ext uri="{FF2B5EF4-FFF2-40B4-BE49-F238E27FC236}">
                <a16:creationId xmlns:a16="http://schemas.microsoft.com/office/drawing/2014/main" id="{C3E76220-2624-494E-A28E-6D9EBAC26B59}"/>
              </a:ext>
            </a:extLst>
          </p:cNvPr>
          <p:cNvCxnSpPr>
            <a:cxnSpLocks/>
          </p:cNvCxnSpPr>
          <p:nvPr/>
        </p:nvCxnSpPr>
        <p:spPr>
          <a:xfrm flipV="1">
            <a:off x="4000500" y="3771900"/>
            <a:ext cx="685800" cy="628650"/>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81" name="Straight Connector 80">
            <a:extLst>
              <a:ext uri="{FF2B5EF4-FFF2-40B4-BE49-F238E27FC236}">
                <a16:creationId xmlns:a16="http://schemas.microsoft.com/office/drawing/2014/main" id="{7D8A21A1-F836-524D-AEA3-7CC934A9EA65}"/>
              </a:ext>
            </a:extLst>
          </p:cNvPr>
          <p:cNvCxnSpPr>
            <a:cxnSpLocks/>
          </p:cNvCxnSpPr>
          <p:nvPr/>
        </p:nvCxnSpPr>
        <p:spPr>
          <a:xfrm flipV="1">
            <a:off x="4686300" y="2514600"/>
            <a:ext cx="2686050" cy="1257300"/>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82" name="TextBox 81">
            <a:extLst>
              <a:ext uri="{FF2B5EF4-FFF2-40B4-BE49-F238E27FC236}">
                <a16:creationId xmlns:a16="http://schemas.microsoft.com/office/drawing/2014/main" id="{7E6B0EBB-1053-F74B-9D67-38DE2DAC1BC9}"/>
              </a:ext>
            </a:extLst>
          </p:cNvPr>
          <p:cNvSpPr txBox="1"/>
          <p:nvPr/>
        </p:nvSpPr>
        <p:spPr>
          <a:xfrm>
            <a:off x="3771900" y="2114550"/>
            <a:ext cx="514350" cy="369332"/>
          </a:xfrm>
          <a:prstGeom prst="rect">
            <a:avLst/>
          </a:prstGeom>
          <a:noFill/>
        </p:spPr>
        <p:txBody>
          <a:bodyPr wrap="square" rtlCol="0">
            <a:spAutoFit/>
          </a:bodyPr>
          <a:lstStyle/>
          <a:p>
            <a:r>
              <a:rPr lang="en-US" dirty="0"/>
              <a:t>P</a:t>
            </a:r>
          </a:p>
        </p:txBody>
      </p:sp>
      <p:cxnSp>
        <p:nvCxnSpPr>
          <p:cNvPr id="85" name="Straight Connector 84">
            <a:extLst>
              <a:ext uri="{FF2B5EF4-FFF2-40B4-BE49-F238E27FC236}">
                <a16:creationId xmlns:a16="http://schemas.microsoft.com/office/drawing/2014/main" id="{BE3CB4B5-A96E-B740-880B-479A9E3D5130}"/>
              </a:ext>
            </a:extLst>
          </p:cNvPr>
          <p:cNvCxnSpPr>
            <a:cxnSpLocks/>
          </p:cNvCxnSpPr>
          <p:nvPr/>
        </p:nvCxnSpPr>
        <p:spPr>
          <a:xfrm>
            <a:off x="4514850" y="2400300"/>
            <a:ext cx="2457450" cy="14287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6" name="Straight Connector 85">
            <a:extLst>
              <a:ext uri="{FF2B5EF4-FFF2-40B4-BE49-F238E27FC236}">
                <a16:creationId xmlns:a16="http://schemas.microsoft.com/office/drawing/2014/main" id="{AE1158BC-140C-7543-ABB0-6ED3C6348EBD}"/>
              </a:ext>
            </a:extLst>
          </p:cNvPr>
          <p:cNvCxnSpPr>
            <a:cxnSpLocks/>
          </p:cNvCxnSpPr>
          <p:nvPr/>
        </p:nvCxnSpPr>
        <p:spPr>
          <a:xfrm>
            <a:off x="1143000" y="3028950"/>
            <a:ext cx="4457700"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90" name="Rectangle 89">
                <a:extLst>
                  <a:ext uri="{FF2B5EF4-FFF2-40B4-BE49-F238E27FC236}">
                    <a16:creationId xmlns:a16="http://schemas.microsoft.com/office/drawing/2014/main" id="{5B3EABC2-8B35-3448-9289-322A6B276D7D}"/>
                  </a:ext>
                </a:extLst>
              </p:cNvPr>
              <p:cNvSpPr/>
              <p:nvPr/>
            </p:nvSpPr>
            <p:spPr>
              <a:xfrm>
                <a:off x="6800850" y="3543300"/>
                <a:ext cx="570349" cy="37003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𝑀</m:t>
                          </m:r>
                        </m:e>
                        <m:sup>
                          <m:r>
                            <a:rPr lang="en-US" i="1">
                              <a:latin typeface="Cambria Math" panose="02040503050406030204" pitchFamily="18" charset="0"/>
                            </a:rPr>
                            <m:t>𝐴</m:t>
                          </m:r>
                        </m:sup>
                      </m:sSup>
                    </m:oMath>
                  </m:oMathPara>
                </a14:m>
                <a:endParaRPr lang="en-US" dirty="0"/>
              </a:p>
            </p:txBody>
          </p:sp>
        </mc:Choice>
        <mc:Fallback xmlns="">
          <p:sp>
            <p:nvSpPr>
              <p:cNvPr id="90" name="Rectangle 89">
                <a:extLst>
                  <a:ext uri="{FF2B5EF4-FFF2-40B4-BE49-F238E27FC236}">
                    <a16:creationId xmlns:a16="http://schemas.microsoft.com/office/drawing/2014/main" id="{5B3EABC2-8B35-3448-9289-322A6B276D7D}"/>
                  </a:ext>
                </a:extLst>
              </p:cNvPr>
              <p:cNvSpPr>
                <a:spLocks noRot="1" noChangeAspect="1" noMove="1" noResize="1" noEditPoints="1" noAdjustHandles="1" noChangeArrowheads="1" noChangeShapeType="1" noTextEdit="1"/>
              </p:cNvSpPr>
              <p:nvPr/>
            </p:nvSpPr>
            <p:spPr>
              <a:xfrm>
                <a:off x="6800850" y="3543300"/>
                <a:ext cx="570349" cy="370038"/>
              </a:xfrm>
              <a:prstGeom prst="rect">
                <a:avLst/>
              </a:prstGeom>
              <a:blipFill>
                <a:blip r:embed="rId5"/>
                <a:stretch>
                  <a:fillRect/>
                </a:stretch>
              </a:blipFill>
            </p:spPr>
            <p:txBody>
              <a:bodyPr/>
              <a:lstStyle/>
              <a:p>
                <a:r>
                  <a:rPr lang="en-US">
                    <a:noFill/>
                  </a:rPr>
                  <a:t> </a:t>
                </a:r>
              </a:p>
            </p:txBody>
          </p:sp>
        </mc:Fallback>
      </mc:AlternateContent>
      <p:cxnSp>
        <p:nvCxnSpPr>
          <p:cNvPr id="92" name="Straight Connector 91">
            <a:extLst>
              <a:ext uri="{FF2B5EF4-FFF2-40B4-BE49-F238E27FC236}">
                <a16:creationId xmlns:a16="http://schemas.microsoft.com/office/drawing/2014/main" id="{98DB2428-7974-BE43-9111-37B6F41D302F}"/>
              </a:ext>
            </a:extLst>
          </p:cNvPr>
          <p:cNvCxnSpPr>
            <a:cxnSpLocks/>
          </p:cNvCxnSpPr>
          <p:nvPr/>
        </p:nvCxnSpPr>
        <p:spPr>
          <a:xfrm>
            <a:off x="1943100" y="3028950"/>
            <a:ext cx="0" cy="1714500"/>
          </a:xfrm>
          <a:prstGeom prst="line">
            <a:avLst/>
          </a:prstGeom>
          <a:ln>
            <a:solidFill>
              <a:schemeClr val="tx1"/>
            </a:solidFill>
            <a:prstDash val="lgDash"/>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95" name="Rectangle 94">
                <a:extLst>
                  <a:ext uri="{FF2B5EF4-FFF2-40B4-BE49-F238E27FC236}">
                    <a16:creationId xmlns:a16="http://schemas.microsoft.com/office/drawing/2014/main" id="{D20BA9E8-0C85-0A4E-AC83-9C9A468B8722}"/>
                  </a:ext>
                </a:extLst>
              </p:cNvPr>
              <p:cNvSpPr/>
              <p:nvPr/>
            </p:nvSpPr>
            <p:spPr>
              <a:xfrm>
                <a:off x="1406250" y="4750650"/>
                <a:ext cx="1106521" cy="37830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latin typeface="Cambria Math" panose="02040503050406030204" pitchFamily="18" charset="0"/>
                            </a:rPr>
                          </m:ctrlPr>
                        </m:sSubSupPr>
                        <m:e>
                          <m:r>
                            <a:rPr lang="en-US" i="1">
                              <a:latin typeface="Cambria Math" panose="02040503050406030204" pitchFamily="18" charset="0"/>
                            </a:rPr>
                            <m:t>𝑋</m:t>
                          </m:r>
                        </m:e>
                        <m:sub>
                          <m:r>
                            <a:rPr lang="en-US" i="0">
                              <a:latin typeface="Cambria Math" panose="02040503050406030204" pitchFamily="18" charset="0"/>
                            </a:rPr>
                            <m:t>0</m:t>
                          </m:r>
                        </m:sub>
                        <m:sup>
                          <m:r>
                            <a:rPr lang="en-US" i="1">
                              <a:latin typeface="Cambria Math" panose="02040503050406030204" pitchFamily="18" charset="0"/>
                            </a:rPr>
                            <m:t>𝐵</m:t>
                          </m:r>
                        </m:sup>
                      </m:sSubSup>
                      <m:r>
                        <a:rPr lang="en-US" i="0">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𝑋</m:t>
                          </m:r>
                        </m:e>
                        <m:sub>
                          <m:r>
                            <a:rPr lang="en-US" i="0">
                              <a:latin typeface="Cambria Math" panose="02040503050406030204" pitchFamily="18" charset="0"/>
                            </a:rPr>
                            <m:t>0</m:t>
                          </m:r>
                        </m:sub>
                        <m:sup>
                          <m:r>
                            <a:rPr lang="en-US" i="1">
                              <a:latin typeface="Cambria Math" panose="02040503050406030204" pitchFamily="18" charset="0"/>
                            </a:rPr>
                            <m:t>𝐶</m:t>
                          </m:r>
                        </m:sup>
                      </m:sSubSup>
                    </m:oMath>
                  </m:oMathPara>
                </a14:m>
                <a:endParaRPr lang="en-US" dirty="0"/>
              </a:p>
            </p:txBody>
          </p:sp>
        </mc:Choice>
        <mc:Fallback xmlns="">
          <p:sp>
            <p:nvSpPr>
              <p:cNvPr id="95" name="Rectangle 94">
                <a:extLst>
                  <a:ext uri="{FF2B5EF4-FFF2-40B4-BE49-F238E27FC236}">
                    <a16:creationId xmlns:a16="http://schemas.microsoft.com/office/drawing/2014/main" id="{D20BA9E8-0C85-0A4E-AC83-9C9A468B8722}"/>
                  </a:ext>
                </a:extLst>
              </p:cNvPr>
              <p:cNvSpPr>
                <a:spLocks noRot="1" noChangeAspect="1" noMove="1" noResize="1" noEditPoints="1" noAdjustHandles="1" noChangeArrowheads="1" noChangeShapeType="1" noTextEdit="1"/>
              </p:cNvSpPr>
              <p:nvPr/>
            </p:nvSpPr>
            <p:spPr>
              <a:xfrm>
                <a:off x="1406250" y="4750650"/>
                <a:ext cx="1106521" cy="378309"/>
              </a:xfrm>
              <a:prstGeom prst="rect">
                <a:avLst/>
              </a:prstGeom>
              <a:blipFill>
                <a:blip r:embed="rId6"/>
                <a:stretch>
                  <a:fillRect/>
                </a:stretch>
              </a:blipFill>
            </p:spPr>
            <p:txBody>
              <a:bodyPr/>
              <a:lstStyle/>
              <a:p>
                <a:r>
                  <a:rPr lang="en-US">
                    <a:noFill/>
                  </a:rPr>
                  <a:t> </a:t>
                </a:r>
              </a:p>
            </p:txBody>
          </p:sp>
        </mc:Fallback>
      </mc:AlternateContent>
      <p:cxnSp>
        <p:nvCxnSpPr>
          <p:cNvPr id="35" name="Straight Connector 34">
            <a:extLst>
              <a:ext uri="{FF2B5EF4-FFF2-40B4-BE49-F238E27FC236}">
                <a16:creationId xmlns:a16="http://schemas.microsoft.com/office/drawing/2014/main" id="{4B57A603-D67E-8D4F-9D19-F2280CA8D137}"/>
              </a:ext>
            </a:extLst>
          </p:cNvPr>
          <p:cNvCxnSpPr>
            <a:cxnSpLocks/>
          </p:cNvCxnSpPr>
          <p:nvPr/>
        </p:nvCxnSpPr>
        <p:spPr>
          <a:xfrm>
            <a:off x="5600700" y="3028950"/>
            <a:ext cx="0" cy="1714500"/>
          </a:xfrm>
          <a:prstGeom prst="line">
            <a:avLst/>
          </a:prstGeom>
          <a:ln>
            <a:solidFill>
              <a:schemeClr val="tx1"/>
            </a:solidFill>
            <a:prstDash val="lgDash"/>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36" name="Rectangle 35">
                <a:extLst>
                  <a:ext uri="{FF2B5EF4-FFF2-40B4-BE49-F238E27FC236}">
                    <a16:creationId xmlns:a16="http://schemas.microsoft.com/office/drawing/2014/main" id="{8813C3DA-D3C9-EC40-831B-07B7E4CA235E}"/>
                  </a:ext>
                </a:extLst>
              </p:cNvPr>
              <p:cNvSpPr/>
              <p:nvPr/>
            </p:nvSpPr>
            <p:spPr>
              <a:xfrm>
                <a:off x="5316750" y="4750650"/>
                <a:ext cx="1676549" cy="37830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latin typeface="Cambria Math" panose="02040503050406030204" pitchFamily="18" charset="0"/>
                            </a:rPr>
                          </m:ctrlPr>
                        </m:sSubSupPr>
                        <m:e>
                          <m:r>
                            <a:rPr lang="en-US" b="0" i="1" smtClean="0">
                              <a:latin typeface="Cambria Math" panose="02040503050406030204" pitchFamily="18" charset="0"/>
                            </a:rPr>
                            <m:t>𝑀</m:t>
                          </m:r>
                        </m:e>
                        <m:sub>
                          <m:r>
                            <a:rPr lang="en-US" i="0">
                              <a:latin typeface="Cambria Math" panose="02040503050406030204" pitchFamily="18" charset="0"/>
                            </a:rPr>
                            <m:t>0</m:t>
                          </m:r>
                        </m:sub>
                        <m:sup>
                          <m:r>
                            <a:rPr lang="en-US" b="0" i="1" smtClean="0">
                              <a:latin typeface="Cambria Math" panose="02040503050406030204" pitchFamily="18" charset="0"/>
                            </a:rPr>
                            <m:t>𝐴</m:t>
                          </m:r>
                        </m:sup>
                      </m:sSubSup>
                      <m:sSubSup>
                        <m:sSubSupPr>
                          <m:ctrlPr>
                            <a:rPr lang="en-US" i="1" smtClean="0">
                              <a:latin typeface="Cambria Math" panose="02040503050406030204" pitchFamily="18" charset="0"/>
                            </a:rPr>
                          </m:ctrlPr>
                        </m:sSubSupPr>
                        <m:e>
                          <m:r>
                            <a:rPr lang="en-US" b="0" i="1" smtClean="0">
                              <a:latin typeface="Cambria Math" panose="02040503050406030204" pitchFamily="18" charset="0"/>
                            </a:rPr>
                            <m:t>=</m:t>
                          </m:r>
                          <m:r>
                            <a:rPr lang="en-US" i="1">
                              <a:latin typeface="Cambria Math" panose="02040503050406030204" pitchFamily="18" charset="0"/>
                            </a:rPr>
                            <m:t>𝑋</m:t>
                          </m:r>
                        </m:e>
                        <m:sub>
                          <m:r>
                            <a:rPr lang="en-US" i="0">
                              <a:latin typeface="Cambria Math" panose="02040503050406030204" pitchFamily="18" charset="0"/>
                            </a:rPr>
                            <m:t>0</m:t>
                          </m:r>
                        </m:sub>
                        <m:sup>
                          <m:r>
                            <a:rPr lang="en-US" i="1">
                              <a:latin typeface="Cambria Math" panose="02040503050406030204" pitchFamily="18" charset="0"/>
                            </a:rPr>
                            <m:t>𝐵</m:t>
                          </m:r>
                        </m:sup>
                      </m:sSubSup>
                      <m:r>
                        <a:rPr lang="en-US" smtClean="0">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𝑋</m:t>
                          </m:r>
                        </m:e>
                        <m:sub>
                          <m:r>
                            <a:rPr lang="en-US" i="0">
                              <a:latin typeface="Cambria Math" panose="02040503050406030204" pitchFamily="18" charset="0"/>
                            </a:rPr>
                            <m:t>0</m:t>
                          </m:r>
                        </m:sub>
                        <m:sup>
                          <m:r>
                            <a:rPr lang="en-US" i="1">
                              <a:latin typeface="Cambria Math" panose="02040503050406030204" pitchFamily="18" charset="0"/>
                            </a:rPr>
                            <m:t>𝐶</m:t>
                          </m:r>
                        </m:sup>
                      </m:sSubSup>
                    </m:oMath>
                  </m:oMathPara>
                </a14:m>
                <a:endParaRPr lang="en-US" dirty="0"/>
              </a:p>
            </p:txBody>
          </p:sp>
        </mc:Choice>
        <mc:Fallback xmlns="">
          <p:sp>
            <p:nvSpPr>
              <p:cNvPr id="36" name="Rectangle 35">
                <a:extLst>
                  <a:ext uri="{FF2B5EF4-FFF2-40B4-BE49-F238E27FC236}">
                    <a16:creationId xmlns:a16="http://schemas.microsoft.com/office/drawing/2014/main" id="{8813C3DA-D3C9-EC40-831B-07B7E4CA235E}"/>
                  </a:ext>
                </a:extLst>
              </p:cNvPr>
              <p:cNvSpPr>
                <a:spLocks noRot="1" noChangeAspect="1" noMove="1" noResize="1" noEditPoints="1" noAdjustHandles="1" noChangeArrowheads="1" noChangeShapeType="1" noTextEdit="1"/>
              </p:cNvSpPr>
              <p:nvPr/>
            </p:nvSpPr>
            <p:spPr>
              <a:xfrm>
                <a:off x="5316750" y="4750650"/>
                <a:ext cx="1676549" cy="378309"/>
              </a:xfrm>
              <a:prstGeom prst="rect">
                <a:avLst/>
              </a:prstGeom>
              <a:blipFill>
                <a:blip r:embed="rId7"/>
                <a:stretch>
                  <a:fillRect/>
                </a:stretch>
              </a:blipFill>
            </p:spPr>
            <p:txBody>
              <a:bodyPr/>
              <a:lstStyle/>
              <a:p>
                <a:r>
                  <a:rPr lang="en-US">
                    <a:noFill/>
                  </a:rPr>
                  <a:t> </a:t>
                </a:r>
              </a:p>
            </p:txBody>
          </p:sp>
        </mc:Fallback>
      </mc:AlternateContent>
      <p:sp>
        <p:nvSpPr>
          <p:cNvPr id="37" name="TextBox 36">
            <a:extLst>
              <a:ext uri="{FF2B5EF4-FFF2-40B4-BE49-F238E27FC236}">
                <a16:creationId xmlns:a16="http://schemas.microsoft.com/office/drawing/2014/main" id="{DD4A6978-9CA4-1741-9013-5512E8282074}"/>
              </a:ext>
            </a:extLst>
          </p:cNvPr>
          <p:cNvSpPr txBox="1"/>
          <p:nvPr/>
        </p:nvSpPr>
        <p:spPr>
          <a:xfrm>
            <a:off x="2343150" y="1143001"/>
            <a:ext cx="2800350" cy="507831"/>
          </a:xfrm>
          <a:prstGeom prst="rect">
            <a:avLst/>
          </a:prstGeom>
          <a:noFill/>
        </p:spPr>
        <p:txBody>
          <a:bodyPr wrap="square" rtlCol="0">
            <a:spAutoFit/>
          </a:bodyPr>
          <a:lstStyle/>
          <a:p>
            <a:pPr algn="ctr"/>
            <a:r>
              <a:rPr lang="en-US" sz="2700" dirty="0"/>
              <a:t>MFN Equilibrium</a:t>
            </a:r>
          </a:p>
        </p:txBody>
      </p:sp>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A05305B8-8559-B647-9ECD-335823EAE345}"/>
                  </a:ext>
                </a:extLst>
              </p:cNvPr>
              <p:cNvSpPr txBox="1"/>
              <p:nvPr/>
            </p:nvSpPr>
            <p:spPr>
              <a:xfrm>
                <a:off x="112786" y="4255971"/>
                <a:ext cx="1122562" cy="375552"/>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𝑎</m:t>
                        </m:r>
                      </m:e>
                      <m:sup>
                        <m:r>
                          <a:rPr lang="en-US" i="1">
                            <a:latin typeface="Cambria Math" panose="02040503050406030204" pitchFamily="18" charset="0"/>
                          </a:rPr>
                          <m:t>𝐵</m:t>
                        </m:r>
                      </m:sup>
                    </m:sSup>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𝑎</m:t>
                        </m:r>
                      </m:e>
                      <m:sup>
                        <m:r>
                          <a:rPr lang="en-US" i="1">
                            <a:latin typeface="Cambria Math" panose="02040503050406030204" pitchFamily="18" charset="0"/>
                          </a:rPr>
                          <m:t>𝐶</m:t>
                        </m:r>
                      </m:sup>
                    </m:sSup>
                  </m:oMath>
                </a14:m>
                <a:r>
                  <a:rPr lang="en-US" dirty="0">
                    <a:effectLst/>
                  </a:rPr>
                  <a:t> </a:t>
                </a:r>
                <a:endParaRPr lang="en-US" baseline="-25000" dirty="0"/>
              </a:p>
            </p:txBody>
          </p:sp>
        </mc:Choice>
        <mc:Fallback xmlns="">
          <p:sp>
            <p:nvSpPr>
              <p:cNvPr id="39" name="TextBox 38">
                <a:extLst>
                  <a:ext uri="{FF2B5EF4-FFF2-40B4-BE49-F238E27FC236}">
                    <a16:creationId xmlns:a16="http://schemas.microsoft.com/office/drawing/2014/main" id="{A05305B8-8559-B647-9ECD-335823EAE345}"/>
                  </a:ext>
                </a:extLst>
              </p:cNvPr>
              <p:cNvSpPr txBox="1">
                <a:spLocks noRot="1" noChangeAspect="1" noMove="1" noResize="1" noEditPoints="1" noAdjustHandles="1" noChangeArrowheads="1" noChangeShapeType="1" noTextEdit="1"/>
              </p:cNvSpPr>
              <p:nvPr/>
            </p:nvSpPr>
            <p:spPr>
              <a:xfrm>
                <a:off x="112786" y="4255971"/>
                <a:ext cx="1122562" cy="375552"/>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Rectangle 39">
                <a:extLst>
                  <a:ext uri="{FF2B5EF4-FFF2-40B4-BE49-F238E27FC236}">
                    <a16:creationId xmlns:a16="http://schemas.microsoft.com/office/drawing/2014/main" id="{DAD63D21-B17A-2143-AEF2-28EA7ABF0598}"/>
                  </a:ext>
                </a:extLst>
              </p:cNvPr>
              <p:cNvSpPr/>
              <p:nvPr/>
            </p:nvSpPr>
            <p:spPr>
              <a:xfrm>
                <a:off x="751656" y="3876738"/>
                <a:ext cx="33457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𝑡</m:t>
                      </m:r>
                    </m:oMath>
                  </m:oMathPara>
                </a14:m>
                <a:endParaRPr lang="en-US" dirty="0"/>
              </a:p>
            </p:txBody>
          </p:sp>
        </mc:Choice>
        <mc:Fallback xmlns="">
          <p:sp>
            <p:nvSpPr>
              <p:cNvPr id="40" name="Rectangle 39">
                <a:extLst>
                  <a:ext uri="{FF2B5EF4-FFF2-40B4-BE49-F238E27FC236}">
                    <a16:creationId xmlns:a16="http://schemas.microsoft.com/office/drawing/2014/main" id="{DAD63D21-B17A-2143-AEF2-28EA7ABF0598}"/>
                  </a:ext>
                </a:extLst>
              </p:cNvPr>
              <p:cNvSpPr>
                <a:spLocks noRot="1" noChangeAspect="1" noMove="1" noResize="1" noEditPoints="1" noAdjustHandles="1" noChangeArrowheads="1" noChangeShapeType="1" noTextEdit="1"/>
              </p:cNvSpPr>
              <p:nvPr/>
            </p:nvSpPr>
            <p:spPr>
              <a:xfrm>
                <a:off x="751656" y="3876738"/>
                <a:ext cx="334579" cy="369332"/>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788CE75D-0C4D-0341-A04F-33C9A758D77E}"/>
                  </a:ext>
                </a:extLst>
              </p:cNvPr>
              <p:cNvSpPr txBox="1"/>
              <p:nvPr/>
            </p:nvSpPr>
            <p:spPr>
              <a:xfrm>
                <a:off x="5939334" y="2114550"/>
                <a:ext cx="1266683" cy="375552"/>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𝑡</m:t>
                        </m:r>
                      </m:sup>
                    </m:sSup>
                    <m:r>
                      <a:rPr lang="en-US" b="0" i="1" smtClean="0">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𝑡</m:t>
                        </m:r>
                      </m:sup>
                    </m:sSup>
                  </m:oMath>
                </a14:m>
                <a:r>
                  <a:rPr lang="en-US" dirty="0">
                    <a:effectLst/>
                  </a:rPr>
                  <a:t> </a:t>
                </a:r>
                <a:endParaRPr lang="en-US" baseline="30000" dirty="0"/>
              </a:p>
            </p:txBody>
          </p:sp>
        </mc:Choice>
        <mc:Fallback xmlns="">
          <p:sp>
            <p:nvSpPr>
              <p:cNvPr id="41" name="TextBox 40">
                <a:extLst>
                  <a:ext uri="{FF2B5EF4-FFF2-40B4-BE49-F238E27FC236}">
                    <a16:creationId xmlns:a16="http://schemas.microsoft.com/office/drawing/2014/main" id="{788CE75D-0C4D-0341-A04F-33C9A758D77E}"/>
                  </a:ext>
                </a:extLst>
              </p:cNvPr>
              <p:cNvSpPr txBox="1">
                <a:spLocks noRot="1" noChangeAspect="1" noMove="1" noResize="1" noEditPoints="1" noAdjustHandles="1" noChangeArrowheads="1" noChangeShapeType="1" noTextEdit="1"/>
              </p:cNvSpPr>
              <p:nvPr/>
            </p:nvSpPr>
            <p:spPr>
              <a:xfrm>
                <a:off x="5939334" y="2114550"/>
                <a:ext cx="1266683" cy="375552"/>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9B85B823-6825-ED48-AA48-56B3D230BB1F}"/>
                  </a:ext>
                </a:extLst>
              </p:cNvPr>
              <p:cNvSpPr txBox="1"/>
              <p:nvPr/>
            </p:nvSpPr>
            <p:spPr>
              <a:xfrm>
                <a:off x="6457950" y="2857500"/>
                <a:ext cx="1566934" cy="380104"/>
              </a:xfrm>
              <a:prstGeom prst="rect">
                <a:avLst/>
              </a:prstGeom>
              <a:noFill/>
            </p:spPr>
            <p:txBody>
              <a:bodyPr wrap="square" rtlCol="0">
                <a:spAutoFit/>
              </a:bodyPr>
              <a:lstStyle/>
              <a:p>
                <a14:m>
                  <m:oMath xmlns:m="http://schemas.openxmlformats.org/officeDocument/2006/math">
                    <m:sSup>
                      <m:sSupPr>
                        <m:ctrlPr>
                          <a:rPr lang="en-US" i="1" smtClean="0">
                            <a:solidFill>
                              <a:schemeClr val="bg1">
                                <a:lumMod val="75000"/>
                              </a:schemeClr>
                            </a:solidFill>
                            <a:latin typeface="Cambria Math" panose="02040503050406030204" pitchFamily="18" charset="0"/>
                          </a:rPr>
                        </m:ctrlPr>
                      </m:sSupPr>
                      <m:e>
                        <m:r>
                          <a:rPr lang="en-US" i="1">
                            <a:solidFill>
                              <a:schemeClr val="bg1">
                                <a:lumMod val="75000"/>
                              </a:schemeClr>
                            </a:solidFill>
                            <a:latin typeface="Cambria Math" panose="02040503050406030204" pitchFamily="18" charset="0"/>
                          </a:rPr>
                          <m:t>𝑋</m:t>
                        </m:r>
                      </m:e>
                      <m:sup>
                        <m:r>
                          <a:rPr lang="en-US" i="1">
                            <a:solidFill>
                              <a:schemeClr val="bg1">
                                <a:lumMod val="75000"/>
                              </a:schemeClr>
                            </a:solidFill>
                            <a:latin typeface="Cambria Math" panose="02040503050406030204" pitchFamily="18" charset="0"/>
                          </a:rPr>
                          <m:t>𝐵</m:t>
                        </m:r>
                        <m:r>
                          <a:rPr lang="en-US" b="0" i="1" smtClean="0">
                            <a:solidFill>
                              <a:schemeClr val="bg1">
                                <a:lumMod val="75000"/>
                              </a:schemeClr>
                            </a:solidFill>
                            <a:latin typeface="Cambria Math" panose="02040503050406030204" pitchFamily="18" charset="0"/>
                          </a:rPr>
                          <m:t>𝑓</m:t>
                        </m:r>
                      </m:sup>
                    </m:sSup>
                    <m:r>
                      <a:rPr lang="en-US" b="0" i="1" smtClean="0">
                        <a:solidFill>
                          <a:schemeClr val="bg1">
                            <a:lumMod val="75000"/>
                          </a:schemeClr>
                        </a:solidFill>
                        <a:latin typeface="Cambria Math" panose="02040503050406030204" pitchFamily="18" charset="0"/>
                      </a:rPr>
                      <m:t>+</m:t>
                    </m:r>
                    <m:sSup>
                      <m:sSupPr>
                        <m:ctrlPr>
                          <a:rPr lang="en-US" i="1">
                            <a:solidFill>
                              <a:schemeClr val="bg1">
                                <a:lumMod val="75000"/>
                              </a:schemeClr>
                            </a:solidFill>
                            <a:latin typeface="Cambria Math" panose="02040503050406030204" pitchFamily="18" charset="0"/>
                          </a:rPr>
                        </m:ctrlPr>
                      </m:sSupPr>
                      <m:e>
                        <m:r>
                          <a:rPr lang="en-US" i="1">
                            <a:solidFill>
                              <a:schemeClr val="bg1">
                                <a:lumMod val="75000"/>
                              </a:schemeClr>
                            </a:solidFill>
                            <a:latin typeface="Cambria Math" panose="02040503050406030204" pitchFamily="18" charset="0"/>
                          </a:rPr>
                          <m:t>𝑋</m:t>
                        </m:r>
                      </m:e>
                      <m:sup>
                        <m:r>
                          <a:rPr lang="en-US" i="1">
                            <a:solidFill>
                              <a:schemeClr val="bg1">
                                <a:lumMod val="75000"/>
                              </a:schemeClr>
                            </a:solidFill>
                            <a:latin typeface="Cambria Math" panose="02040503050406030204" pitchFamily="18" charset="0"/>
                          </a:rPr>
                          <m:t>𝐶</m:t>
                        </m:r>
                        <m:r>
                          <a:rPr lang="en-US" b="0" i="1" smtClean="0">
                            <a:solidFill>
                              <a:schemeClr val="bg1">
                                <a:lumMod val="75000"/>
                              </a:schemeClr>
                            </a:solidFill>
                            <a:latin typeface="Cambria Math" panose="02040503050406030204" pitchFamily="18" charset="0"/>
                          </a:rPr>
                          <m:t>𝑡</m:t>
                        </m:r>
                      </m:sup>
                    </m:sSup>
                  </m:oMath>
                </a14:m>
                <a:r>
                  <a:rPr lang="en-US" dirty="0">
                    <a:solidFill>
                      <a:schemeClr val="bg1">
                        <a:lumMod val="75000"/>
                      </a:schemeClr>
                    </a:solidFill>
                    <a:effectLst/>
                  </a:rPr>
                  <a:t> </a:t>
                </a:r>
                <a:endParaRPr lang="en-US" baseline="30000" dirty="0">
                  <a:solidFill>
                    <a:schemeClr val="bg1">
                      <a:lumMod val="75000"/>
                    </a:schemeClr>
                  </a:solidFill>
                </a:endParaRPr>
              </a:p>
            </p:txBody>
          </p:sp>
        </mc:Choice>
        <mc:Fallback xmlns="">
          <p:sp>
            <p:nvSpPr>
              <p:cNvPr id="42" name="TextBox 41">
                <a:extLst>
                  <a:ext uri="{FF2B5EF4-FFF2-40B4-BE49-F238E27FC236}">
                    <a16:creationId xmlns:a16="http://schemas.microsoft.com/office/drawing/2014/main" id="{9B85B823-6825-ED48-AA48-56B3D230BB1F}"/>
                  </a:ext>
                </a:extLst>
              </p:cNvPr>
              <p:cNvSpPr txBox="1">
                <a:spLocks noRot="1" noChangeAspect="1" noMove="1" noResize="1" noEditPoints="1" noAdjustHandles="1" noChangeArrowheads="1" noChangeShapeType="1" noTextEdit="1"/>
              </p:cNvSpPr>
              <p:nvPr/>
            </p:nvSpPr>
            <p:spPr>
              <a:xfrm>
                <a:off x="6457950" y="2857500"/>
                <a:ext cx="1566934" cy="380104"/>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Rectangle 42">
                <a:extLst>
                  <a:ext uri="{FF2B5EF4-FFF2-40B4-BE49-F238E27FC236}">
                    <a16:creationId xmlns:a16="http://schemas.microsoft.com/office/drawing/2014/main" id="{FE975281-3B37-6944-8044-B4694DCD9B7A}"/>
                  </a:ext>
                </a:extLst>
              </p:cNvPr>
              <p:cNvSpPr/>
              <p:nvPr/>
            </p:nvSpPr>
            <p:spPr>
              <a:xfrm>
                <a:off x="641119" y="2726490"/>
                <a:ext cx="500842" cy="376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latin typeface="Cambria Math" panose="02040503050406030204" pitchFamily="18" charset="0"/>
                            </a:rPr>
                          </m:ctrlPr>
                        </m:sSubSupPr>
                        <m:e>
                          <m:r>
                            <a:rPr lang="en-US" i="1">
                              <a:latin typeface="Cambria Math" panose="02040503050406030204" pitchFamily="18" charset="0"/>
                            </a:rPr>
                            <m:t>𝑝</m:t>
                          </m:r>
                        </m:e>
                        <m:sub>
                          <m:r>
                            <a:rPr lang="en-US" i="0">
                              <a:latin typeface="Cambria Math" panose="02040503050406030204" pitchFamily="18" charset="0"/>
                            </a:rPr>
                            <m:t>0</m:t>
                          </m:r>
                        </m:sub>
                        <m:sup>
                          <m:r>
                            <a:rPr lang="en-US" i="1">
                              <a:latin typeface="Cambria Math" panose="02040503050406030204" pitchFamily="18" charset="0"/>
                            </a:rPr>
                            <m:t>𝐴</m:t>
                          </m:r>
                        </m:sup>
                      </m:sSubSup>
                    </m:oMath>
                  </m:oMathPara>
                </a14:m>
                <a:endParaRPr lang="en-US" dirty="0"/>
              </a:p>
            </p:txBody>
          </p:sp>
        </mc:Choice>
        <mc:Fallback xmlns="">
          <p:sp>
            <p:nvSpPr>
              <p:cNvPr id="43" name="Rectangle 42">
                <a:extLst>
                  <a:ext uri="{FF2B5EF4-FFF2-40B4-BE49-F238E27FC236}">
                    <a16:creationId xmlns:a16="http://schemas.microsoft.com/office/drawing/2014/main" id="{FE975281-3B37-6944-8044-B4694DCD9B7A}"/>
                  </a:ext>
                </a:extLst>
              </p:cNvPr>
              <p:cNvSpPr>
                <a:spLocks noRot="1" noChangeAspect="1" noMove="1" noResize="1" noEditPoints="1" noAdjustHandles="1" noChangeArrowheads="1" noChangeShapeType="1" noTextEdit="1"/>
              </p:cNvSpPr>
              <p:nvPr/>
            </p:nvSpPr>
            <p:spPr>
              <a:xfrm>
                <a:off x="641119" y="2726490"/>
                <a:ext cx="500842" cy="376321"/>
              </a:xfrm>
              <a:prstGeom prst="rect">
                <a:avLst/>
              </a:prstGeom>
              <a:blipFill>
                <a:blip r:embed="rId12"/>
                <a:stretch>
                  <a:fillRect b="-10000"/>
                </a:stretch>
              </a:blipFill>
            </p:spPr>
            <p:txBody>
              <a:bodyPr/>
              <a:lstStyle/>
              <a:p>
                <a:r>
                  <a:rPr lang="en-US">
                    <a:noFill/>
                  </a:rPr>
                  <a:t> </a:t>
                </a:r>
              </a:p>
            </p:txBody>
          </p:sp>
        </mc:Fallback>
      </mc:AlternateContent>
      <p:sp>
        <p:nvSpPr>
          <p:cNvPr id="44" name="TextBox 43">
            <a:extLst>
              <a:ext uri="{FF2B5EF4-FFF2-40B4-BE49-F238E27FC236}">
                <a16:creationId xmlns:a16="http://schemas.microsoft.com/office/drawing/2014/main" id="{8BF4948F-9CE1-0E4E-BA4F-77E12F2EA53F}"/>
              </a:ext>
            </a:extLst>
          </p:cNvPr>
          <p:cNvSpPr txBox="1"/>
          <p:nvPr/>
        </p:nvSpPr>
        <p:spPr>
          <a:xfrm>
            <a:off x="1328850" y="1693801"/>
            <a:ext cx="1943100" cy="369332"/>
          </a:xfrm>
          <a:prstGeom prst="rect">
            <a:avLst/>
          </a:prstGeom>
          <a:noFill/>
        </p:spPr>
        <p:txBody>
          <a:bodyPr wrap="square" rtlCol="0">
            <a:spAutoFit/>
          </a:bodyPr>
          <a:lstStyle/>
          <a:p>
            <a:pPr algn="ctr"/>
            <a:r>
              <a:rPr lang="en-US" dirty="0"/>
              <a:t>Export Supplies</a:t>
            </a:r>
          </a:p>
        </p:txBody>
      </p:sp>
      <p:sp>
        <p:nvSpPr>
          <p:cNvPr id="2" name="Footer Placeholder 1">
            <a:extLst>
              <a:ext uri="{FF2B5EF4-FFF2-40B4-BE49-F238E27FC236}">
                <a16:creationId xmlns:a16="http://schemas.microsoft.com/office/drawing/2014/main" id="{1545FDFF-96CD-714D-9A7B-0D7BCC9ADD5D}"/>
              </a:ext>
            </a:extLst>
          </p:cNvPr>
          <p:cNvSpPr>
            <a:spLocks noGrp="1"/>
          </p:cNvSpPr>
          <p:nvPr>
            <p:ph type="ftr" sz="quarter" idx="11"/>
          </p:nvPr>
        </p:nvSpPr>
        <p:spPr/>
        <p:txBody>
          <a:bodyPr/>
          <a:lstStyle/>
          <a:p>
            <a:pPr>
              <a:defRPr/>
            </a:pPr>
            <a:r>
              <a:rPr lang="en-US"/>
              <a:t>Class 19:  Preferential Trading Arrangements</a:t>
            </a:r>
          </a:p>
        </p:txBody>
      </p:sp>
      <p:sp>
        <p:nvSpPr>
          <p:cNvPr id="45" name="TextBox 44">
            <a:extLst>
              <a:ext uri="{FF2B5EF4-FFF2-40B4-BE49-F238E27FC236}">
                <a16:creationId xmlns:a16="http://schemas.microsoft.com/office/drawing/2014/main" id="{01924782-F9DE-174C-A68E-C853B42CBD0E}"/>
              </a:ext>
            </a:extLst>
          </p:cNvPr>
          <p:cNvSpPr txBox="1"/>
          <p:nvPr/>
        </p:nvSpPr>
        <p:spPr>
          <a:xfrm>
            <a:off x="7239000" y="1981200"/>
            <a:ext cx="838200" cy="369332"/>
          </a:xfrm>
          <a:prstGeom prst="rect">
            <a:avLst/>
          </a:prstGeom>
          <a:noFill/>
        </p:spPr>
        <p:txBody>
          <a:bodyPr wrap="square" rtlCol="0">
            <a:spAutoFit/>
          </a:bodyPr>
          <a:lstStyle/>
          <a:p>
            <a:pPr algn="ctr"/>
            <a:r>
              <a:rPr lang="en-US" dirty="0"/>
              <a:t>MFN</a:t>
            </a:r>
          </a:p>
        </p:txBody>
      </p:sp>
      <p:sp>
        <p:nvSpPr>
          <p:cNvPr id="46" name="TextBox 45">
            <a:extLst>
              <a:ext uri="{FF2B5EF4-FFF2-40B4-BE49-F238E27FC236}">
                <a16:creationId xmlns:a16="http://schemas.microsoft.com/office/drawing/2014/main" id="{8EF8B46C-9BD2-2640-BB24-312813300126}"/>
              </a:ext>
            </a:extLst>
          </p:cNvPr>
          <p:cNvSpPr txBox="1"/>
          <p:nvPr/>
        </p:nvSpPr>
        <p:spPr>
          <a:xfrm>
            <a:off x="7239000" y="2286000"/>
            <a:ext cx="838200" cy="369332"/>
          </a:xfrm>
          <a:prstGeom prst="rect">
            <a:avLst/>
          </a:prstGeom>
          <a:noFill/>
        </p:spPr>
        <p:txBody>
          <a:bodyPr wrap="square" rtlCol="0">
            <a:spAutoFit/>
          </a:bodyPr>
          <a:lstStyle/>
          <a:p>
            <a:pPr algn="ctr"/>
            <a:r>
              <a:rPr lang="en-US" dirty="0">
                <a:solidFill>
                  <a:schemeClr val="bg1">
                    <a:lumMod val="75000"/>
                  </a:schemeClr>
                </a:solidFill>
              </a:rPr>
              <a:t>FTA</a:t>
            </a:r>
          </a:p>
        </p:txBody>
      </p:sp>
    </p:spTree>
    <p:extLst>
      <p:ext uri="{BB962C8B-B14F-4D97-AF65-F5344CB8AC3E}">
        <p14:creationId xmlns:p14="http://schemas.microsoft.com/office/powerpoint/2010/main" val="640340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id="{AB6ACBC1-E586-5346-86B0-5D89D5EB4B82}"/>
              </a:ext>
            </a:extLst>
          </p:cNvPr>
          <p:cNvSpPr/>
          <p:nvPr/>
        </p:nvSpPr>
        <p:spPr>
          <a:xfrm>
            <a:off x="0" y="668740"/>
            <a:ext cx="9144000" cy="55546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28</a:t>
            </a:fld>
            <a:endParaRPr lang="en-US"/>
          </a:p>
        </p:txBody>
      </p:sp>
      <p:cxnSp>
        <p:nvCxnSpPr>
          <p:cNvPr id="7" name="Straight Connector 6"/>
          <p:cNvCxnSpPr>
            <a:cxnSpLocks/>
          </p:cNvCxnSpPr>
          <p:nvPr/>
        </p:nvCxnSpPr>
        <p:spPr>
          <a:xfrm>
            <a:off x="1143000" y="4743450"/>
            <a:ext cx="22288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V="1">
            <a:off x="11430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914400" y="2114550"/>
            <a:ext cx="514350" cy="369332"/>
          </a:xfrm>
          <a:prstGeom prst="rect">
            <a:avLst/>
          </a:prstGeom>
          <a:noFill/>
        </p:spPr>
        <p:txBody>
          <a:bodyPr wrap="square" rtlCol="0">
            <a:spAutoFit/>
          </a:bodyPr>
          <a:lstStyle/>
          <a:p>
            <a:r>
              <a:rPr lang="en-US" dirty="0"/>
              <a:t>P</a:t>
            </a:r>
          </a:p>
        </p:txBody>
      </p:sp>
      <p:sp>
        <p:nvSpPr>
          <p:cNvPr id="17" name="TextBox 16"/>
          <p:cNvSpPr txBox="1"/>
          <p:nvPr/>
        </p:nvSpPr>
        <p:spPr>
          <a:xfrm>
            <a:off x="3143250" y="4686300"/>
            <a:ext cx="514350" cy="369332"/>
          </a:xfrm>
          <a:prstGeom prst="rect">
            <a:avLst/>
          </a:prstGeom>
          <a:noFill/>
        </p:spPr>
        <p:txBody>
          <a:bodyPr wrap="square" rtlCol="0">
            <a:spAutoFit/>
          </a:bodyPr>
          <a:lstStyle/>
          <a:p>
            <a:r>
              <a:rPr lang="en-US" dirty="0"/>
              <a:t>Q</a:t>
            </a:r>
          </a:p>
        </p:txBody>
      </p:sp>
      <p:cxnSp>
        <p:nvCxnSpPr>
          <p:cNvPr id="63" name="Straight Connector 62"/>
          <p:cNvCxnSpPr>
            <a:cxnSpLocks/>
          </p:cNvCxnSpPr>
          <p:nvPr/>
        </p:nvCxnSpPr>
        <p:spPr>
          <a:xfrm flipV="1">
            <a:off x="1143000" y="2857500"/>
            <a:ext cx="1657350" cy="15430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8" name="Left Brace 37"/>
          <p:cNvSpPr/>
          <p:nvPr/>
        </p:nvSpPr>
        <p:spPr>
          <a:xfrm>
            <a:off x="971550" y="3771900"/>
            <a:ext cx="171450" cy="628650"/>
          </a:xfrm>
          <a:prstGeom prst="leftBrace">
            <a:avLst>
              <a:gd name="adj1" fmla="val 44444"/>
              <a:gd name="adj2"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61" name="Straight Connector 60"/>
          <p:cNvCxnSpPr>
            <a:cxnSpLocks/>
          </p:cNvCxnSpPr>
          <p:nvPr/>
        </p:nvCxnSpPr>
        <p:spPr>
          <a:xfrm>
            <a:off x="4000500" y="4743450"/>
            <a:ext cx="36004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flipV="1">
            <a:off x="40005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5" name="TextBox 64"/>
          <p:cNvSpPr txBox="1"/>
          <p:nvPr/>
        </p:nvSpPr>
        <p:spPr>
          <a:xfrm>
            <a:off x="7486650" y="4686300"/>
            <a:ext cx="514350" cy="369332"/>
          </a:xfrm>
          <a:prstGeom prst="rect">
            <a:avLst/>
          </a:prstGeom>
          <a:noFill/>
        </p:spPr>
        <p:txBody>
          <a:bodyPr wrap="square" rtlCol="0">
            <a:spAutoFit/>
          </a:bodyPr>
          <a:lstStyle/>
          <a:p>
            <a:r>
              <a:rPr lang="en-US" dirty="0"/>
              <a:t>Q</a:t>
            </a:r>
          </a:p>
        </p:txBody>
      </p:sp>
      <p:cxnSp>
        <p:nvCxnSpPr>
          <p:cNvPr id="73" name="Straight Connector 72"/>
          <p:cNvCxnSpPr>
            <a:cxnSpLocks/>
          </p:cNvCxnSpPr>
          <p:nvPr/>
        </p:nvCxnSpPr>
        <p:spPr>
          <a:xfrm flipV="1">
            <a:off x="4000500" y="2228850"/>
            <a:ext cx="3314700" cy="1543050"/>
          </a:xfrm>
          <a:prstGeom prst="line">
            <a:avLst/>
          </a:prstGeom>
          <a:ln>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0" name="Straight Connector 49">
            <a:extLst>
              <a:ext uri="{FF2B5EF4-FFF2-40B4-BE49-F238E27FC236}">
                <a16:creationId xmlns:a16="http://schemas.microsoft.com/office/drawing/2014/main" id="{46F7941E-700F-274B-AD62-B652D2307BB6}"/>
              </a:ext>
            </a:extLst>
          </p:cNvPr>
          <p:cNvCxnSpPr>
            <a:cxnSpLocks/>
          </p:cNvCxnSpPr>
          <p:nvPr/>
        </p:nvCxnSpPr>
        <p:spPr>
          <a:xfrm flipV="1">
            <a:off x="1143000" y="2228850"/>
            <a:ext cx="1657350" cy="15430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92EE2414-DF8A-4344-983D-77235EC7E06D}"/>
                  </a:ext>
                </a:extLst>
              </p:cNvPr>
              <p:cNvSpPr txBox="1"/>
              <p:nvPr/>
            </p:nvSpPr>
            <p:spPr>
              <a:xfrm>
                <a:off x="2743200" y="2171700"/>
                <a:ext cx="685800" cy="375552"/>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𝑡</m:t>
                        </m:r>
                      </m:sup>
                    </m:sSup>
                    <m:r>
                      <a:rPr lang="en-US" i="1">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𝑡</m:t>
                        </m:r>
                      </m:sup>
                    </m:sSup>
                  </m:oMath>
                </a14:m>
                <a:r>
                  <a:rPr lang="en-US" dirty="0">
                    <a:effectLst/>
                  </a:rPr>
                  <a:t> </a:t>
                </a:r>
                <a:endParaRPr lang="en-US" baseline="30000" dirty="0"/>
              </a:p>
            </p:txBody>
          </p:sp>
        </mc:Choice>
        <mc:Fallback xmlns="">
          <p:sp>
            <p:nvSpPr>
              <p:cNvPr id="52" name="TextBox 51">
                <a:extLst>
                  <a:ext uri="{FF2B5EF4-FFF2-40B4-BE49-F238E27FC236}">
                    <a16:creationId xmlns:a16="http://schemas.microsoft.com/office/drawing/2014/main" id="{92EE2414-DF8A-4344-983D-77235EC7E06D}"/>
                  </a:ext>
                </a:extLst>
              </p:cNvPr>
              <p:cNvSpPr txBox="1">
                <a:spLocks noRot="1" noChangeAspect="1" noMove="1" noResize="1" noEditPoints="1" noAdjustHandles="1" noChangeArrowheads="1" noChangeShapeType="1" noTextEdit="1"/>
              </p:cNvSpPr>
              <p:nvPr/>
            </p:nvSpPr>
            <p:spPr>
              <a:xfrm>
                <a:off x="2743200" y="2171700"/>
                <a:ext cx="685800" cy="375552"/>
              </a:xfrm>
              <a:prstGeom prst="rect">
                <a:avLst/>
              </a:prstGeom>
              <a:blipFill>
                <a:blip r:embed="rId2"/>
                <a:stretch>
                  <a:fillRect r="-31481"/>
                </a:stretch>
              </a:blipFill>
            </p:spPr>
            <p:txBody>
              <a:bodyPr/>
              <a:lstStyle/>
              <a:p>
                <a:r>
                  <a:rPr lang="en-US">
                    <a:noFill/>
                  </a:rPr>
                  <a:t> </a:t>
                </a:r>
              </a:p>
            </p:txBody>
          </p:sp>
        </mc:Fallback>
      </mc:AlternateContent>
      <p:cxnSp>
        <p:nvCxnSpPr>
          <p:cNvPr id="79" name="Straight Connector 78">
            <a:extLst>
              <a:ext uri="{FF2B5EF4-FFF2-40B4-BE49-F238E27FC236}">
                <a16:creationId xmlns:a16="http://schemas.microsoft.com/office/drawing/2014/main" id="{C3E76220-2624-494E-A28E-6D9EBAC26B59}"/>
              </a:ext>
            </a:extLst>
          </p:cNvPr>
          <p:cNvCxnSpPr>
            <a:cxnSpLocks/>
          </p:cNvCxnSpPr>
          <p:nvPr/>
        </p:nvCxnSpPr>
        <p:spPr>
          <a:xfrm flipV="1">
            <a:off x="4000500" y="3771900"/>
            <a:ext cx="685800" cy="6286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1" name="Straight Connector 80">
            <a:extLst>
              <a:ext uri="{FF2B5EF4-FFF2-40B4-BE49-F238E27FC236}">
                <a16:creationId xmlns:a16="http://schemas.microsoft.com/office/drawing/2014/main" id="{7D8A21A1-F836-524D-AEA3-7CC934A9EA65}"/>
              </a:ext>
            </a:extLst>
          </p:cNvPr>
          <p:cNvCxnSpPr>
            <a:cxnSpLocks/>
          </p:cNvCxnSpPr>
          <p:nvPr/>
        </p:nvCxnSpPr>
        <p:spPr>
          <a:xfrm flipV="1">
            <a:off x="4686300" y="2514600"/>
            <a:ext cx="2686050" cy="12573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82" name="TextBox 81">
            <a:extLst>
              <a:ext uri="{FF2B5EF4-FFF2-40B4-BE49-F238E27FC236}">
                <a16:creationId xmlns:a16="http://schemas.microsoft.com/office/drawing/2014/main" id="{7E6B0EBB-1053-F74B-9D67-38DE2DAC1BC9}"/>
              </a:ext>
            </a:extLst>
          </p:cNvPr>
          <p:cNvSpPr txBox="1"/>
          <p:nvPr/>
        </p:nvSpPr>
        <p:spPr>
          <a:xfrm>
            <a:off x="3771900" y="2114550"/>
            <a:ext cx="514350" cy="369332"/>
          </a:xfrm>
          <a:prstGeom prst="rect">
            <a:avLst/>
          </a:prstGeom>
          <a:noFill/>
        </p:spPr>
        <p:txBody>
          <a:bodyPr wrap="square" rtlCol="0">
            <a:spAutoFit/>
          </a:bodyPr>
          <a:lstStyle/>
          <a:p>
            <a:r>
              <a:rPr lang="en-US" dirty="0"/>
              <a:t>P</a:t>
            </a:r>
          </a:p>
        </p:txBody>
      </p:sp>
      <p:cxnSp>
        <p:nvCxnSpPr>
          <p:cNvPr id="85" name="Straight Connector 84">
            <a:extLst>
              <a:ext uri="{FF2B5EF4-FFF2-40B4-BE49-F238E27FC236}">
                <a16:creationId xmlns:a16="http://schemas.microsoft.com/office/drawing/2014/main" id="{BE3CB4B5-A96E-B740-880B-479A9E3D5130}"/>
              </a:ext>
            </a:extLst>
          </p:cNvPr>
          <p:cNvCxnSpPr>
            <a:cxnSpLocks/>
          </p:cNvCxnSpPr>
          <p:nvPr/>
        </p:nvCxnSpPr>
        <p:spPr>
          <a:xfrm>
            <a:off x="4514850" y="2400300"/>
            <a:ext cx="2457450" cy="14287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6" name="Straight Connector 85">
            <a:extLst>
              <a:ext uri="{FF2B5EF4-FFF2-40B4-BE49-F238E27FC236}">
                <a16:creationId xmlns:a16="http://schemas.microsoft.com/office/drawing/2014/main" id="{AE1158BC-140C-7543-ABB0-6ED3C6348EBD}"/>
              </a:ext>
            </a:extLst>
          </p:cNvPr>
          <p:cNvCxnSpPr>
            <a:cxnSpLocks/>
          </p:cNvCxnSpPr>
          <p:nvPr/>
        </p:nvCxnSpPr>
        <p:spPr>
          <a:xfrm>
            <a:off x="1143000" y="3028950"/>
            <a:ext cx="4457700" cy="0"/>
          </a:xfrm>
          <a:prstGeom prst="line">
            <a:avLst/>
          </a:prstGeom>
          <a:ln>
            <a:solidFill>
              <a:schemeClr val="bg1">
                <a:lumMod val="75000"/>
              </a:schemeClr>
            </a:solidFill>
            <a:prstDash val="dash"/>
          </a:ln>
          <a:effectLst/>
        </p:spPr>
        <p:style>
          <a:lnRef idx="2">
            <a:schemeClr val="accent1"/>
          </a:lnRef>
          <a:fillRef idx="0">
            <a:schemeClr val="accent1"/>
          </a:fillRef>
          <a:effectRef idx="1">
            <a:schemeClr val="accent1"/>
          </a:effectRef>
          <a:fontRef idx="minor">
            <a:schemeClr val="tx1"/>
          </a:fontRef>
        </p:style>
      </p:cxnSp>
      <p:cxnSp>
        <p:nvCxnSpPr>
          <p:cNvPr id="87" name="Straight Connector 86">
            <a:extLst>
              <a:ext uri="{FF2B5EF4-FFF2-40B4-BE49-F238E27FC236}">
                <a16:creationId xmlns:a16="http://schemas.microsoft.com/office/drawing/2014/main" id="{F7974421-E849-6A49-8342-95E79CF26D44}"/>
              </a:ext>
            </a:extLst>
          </p:cNvPr>
          <p:cNvCxnSpPr>
            <a:cxnSpLocks/>
          </p:cNvCxnSpPr>
          <p:nvPr/>
        </p:nvCxnSpPr>
        <p:spPr>
          <a:xfrm>
            <a:off x="1143000" y="3200400"/>
            <a:ext cx="4743450"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90" name="Rectangle 89">
                <a:extLst>
                  <a:ext uri="{FF2B5EF4-FFF2-40B4-BE49-F238E27FC236}">
                    <a16:creationId xmlns:a16="http://schemas.microsoft.com/office/drawing/2014/main" id="{5B3EABC2-8B35-3448-9289-322A6B276D7D}"/>
                  </a:ext>
                </a:extLst>
              </p:cNvPr>
              <p:cNvSpPr/>
              <p:nvPr/>
            </p:nvSpPr>
            <p:spPr>
              <a:xfrm>
                <a:off x="6800850" y="3543300"/>
                <a:ext cx="570349" cy="37003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𝑀</m:t>
                          </m:r>
                        </m:e>
                        <m:sup>
                          <m:r>
                            <a:rPr lang="en-US" i="1">
                              <a:latin typeface="Cambria Math" panose="02040503050406030204" pitchFamily="18" charset="0"/>
                            </a:rPr>
                            <m:t>𝐴</m:t>
                          </m:r>
                        </m:sup>
                      </m:sSup>
                    </m:oMath>
                  </m:oMathPara>
                </a14:m>
                <a:endParaRPr lang="en-US" dirty="0"/>
              </a:p>
            </p:txBody>
          </p:sp>
        </mc:Choice>
        <mc:Fallback xmlns="">
          <p:sp>
            <p:nvSpPr>
              <p:cNvPr id="90" name="Rectangle 89">
                <a:extLst>
                  <a:ext uri="{FF2B5EF4-FFF2-40B4-BE49-F238E27FC236}">
                    <a16:creationId xmlns:a16="http://schemas.microsoft.com/office/drawing/2014/main" id="{5B3EABC2-8B35-3448-9289-322A6B276D7D}"/>
                  </a:ext>
                </a:extLst>
              </p:cNvPr>
              <p:cNvSpPr>
                <a:spLocks noRot="1" noChangeAspect="1" noMove="1" noResize="1" noEditPoints="1" noAdjustHandles="1" noChangeArrowheads="1" noChangeShapeType="1" noTextEdit="1"/>
              </p:cNvSpPr>
              <p:nvPr/>
            </p:nvSpPr>
            <p:spPr>
              <a:xfrm>
                <a:off x="6800850" y="3543300"/>
                <a:ext cx="570349" cy="370038"/>
              </a:xfrm>
              <a:prstGeom prst="rect">
                <a:avLst/>
              </a:prstGeom>
              <a:blipFill>
                <a:blip r:embed="rId3"/>
                <a:stretch>
                  <a:fillRect/>
                </a:stretch>
              </a:blipFill>
            </p:spPr>
            <p:txBody>
              <a:bodyPr/>
              <a:lstStyle/>
              <a:p>
                <a:r>
                  <a:rPr lang="en-US">
                    <a:noFill/>
                  </a:rPr>
                  <a:t> </a:t>
                </a:r>
              </a:p>
            </p:txBody>
          </p:sp>
        </mc:Fallback>
      </mc:AlternateContent>
      <p:cxnSp>
        <p:nvCxnSpPr>
          <p:cNvPr id="92" name="Straight Connector 91">
            <a:extLst>
              <a:ext uri="{FF2B5EF4-FFF2-40B4-BE49-F238E27FC236}">
                <a16:creationId xmlns:a16="http://schemas.microsoft.com/office/drawing/2014/main" id="{98DB2428-7974-BE43-9111-37B6F41D302F}"/>
              </a:ext>
            </a:extLst>
          </p:cNvPr>
          <p:cNvCxnSpPr>
            <a:cxnSpLocks/>
          </p:cNvCxnSpPr>
          <p:nvPr/>
        </p:nvCxnSpPr>
        <p:spPr>
          <a:xfrm>
            <a:off x="1943100" y="3028950"/>
            <a:ext cx="0" cy="1714500"/>
          </a:xfrm>
          <a:prstGeom prst="line">
            <a:avLst/>
          </a:prstGeom>
          <a:ln>
            <a:solidFill>
              <a:schemeClr val="bg1">
                <a:lumMod val="75000"/>
              </a:schemeClr>
            </a:solidFill>
            <a:prstDash val="lgDash"/>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95" name="Rectangle 94">
                <a:extLst>
                  <a:ext uri="{FF2B5EF4-FFF2-40B4-BE49-F238E27FC236}">
                    <a16:creationId xmlns:a16="http://schemas.microsoft.com/office/drawing/2014/main" id="{D20BA9E8-0C85-0A4E-AC83-9C9A468B8722}"/>
                  </a:ext>
                </a:extLst>
              </p:cNvPr>
              <p:cNvSpPr/>
              <p:nvPr/>
            </p:nvSpPr>
            <p:spPr>
              <a:xfrm>
                <a:off x="1620450" y="4736251"/>
                <a:ext cx="754437" cy="66088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chemeClr val="bg1">
                                  <a:lumMod val="75000"/>
                                </a:schemeClr>
                              </a:solidFill>
                              <a:latin typeface="Cambria Math" panose="02040503050406030204" pitchFamily="18" charset="0"/>
                            </a:rPr>
                          </m:ctrlPr>
                        </m:sSubSupPr>
                        <m:e>
                          <m:r>
                            <a:rPr lang="en-US" i="1">
                              <a:solidFill>
                                <a:schemeClr val="bg1">
                                  <a:lumMod val="75000"/>
                                </a:schemeClr>
                              </a:solidFill>
                              <a:latin typeface="Cambria Math" panose="02040503050406030204" pitchFamily="18" charset="0"/>
                            </a:rPr>
                            <m:t>𝑋</m:t>
                          </m:r>
                        </m:e>
                        <m:sub>
                          <m:r>
                            <a:rPr lang="en-US" i="0">
                              <a:solidFill>
                                <a:schemeClr val="bg1">
                                  <a:lumMod val="75000"/>
                                </a:schemeClr>
                              </a:solidFill>
                              <a:latin typeface="Cambria Math" panose="02040503050406030204" pitchFamily="18" charset="0"/>
                            </a:rPr>
                            <m:t>0</m:t>
                          </m:r>
                        </m:sub>
                        <m:sup>
                          <m:r>
                            <a:rPr lang="en-US" i="1">
                              <a:solidFill>
                                <a:schemeClr val="bg1">
                                  <a:lumMod val="75000"/>
                                </a:schemeClr>
                              </a:solidFill>
                              <a:latin typeface="Cambria Math" panose="02040503050406030204" pitchFamily="18" charset="0"/>
                            </a:rPr>
                            <m:t>𝐵</m:t>
                          </m:r>
                        </m:sup>
                      </m:sSubSup>
                    </m:oMath>
                  </m:oMathPara>
                </a14:m>
                <a:endParaRPr lang="en-US" i="1" dirty="0">
                  <a:solidFill>
                    <a:schemeClr val="bg1">
                      <a:lumMod val="75000"/>
                    </a:schemeClr>
                  </a:solidFill>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i="0">
                          <a:solidFill>
                            <a:schemeClr val="bg1">
                              <a:lumMod val="75000"/>
                            </a:schemeClr>
                          </a:solidFill>
                          <a:latin typeface="Cambria Math" panose="02040503050406030204" pitchFamily="18" charset="0"/>
                        </a:rPr>
                        <m:t>=</m:t>
                      </m:r>
                      <m:sSubSup>
                        <m:sSubSupPr>
                          <m:ctrlPr>
                            <a:rPr lang="en-US" i="1">
                              <a:solidFill>
                                <a:schemeClr val="bg1">
                                  <a:lumMod val="75000"/>
                                </a:schemeClr>
                              </a:solidFill>
                              <a:latin typeface="Cambria Math" panose="02040503050406030204" pitchFamily="18" charset="0"/>
                            </a:rPr>
                          </m:ctrlPr>
                        </m:sSubSupPr>
                        <m:e>
                          <m:r>
                            <a:rPr lang="en-US" i="1">
                              <a:solidFill>
                                <a:schemeClr val="bg1">
                                  <a:lumMod val="75000"/>
                                </a:schemeClr>
                              </a:solidFill>
                              <a:latin typeface="Cambria Math" panose="02040503050406030204" pitchFamily="18" charset="0"/>
                            </a:rPr>
                            <m:t>𝑋</m:t>
                          </m:r>
                        </m:e>
                        <m:sub>
                          <m:r>
                            <a:rPr lang="en-US" i="0">
                              <a:solidFill>
                                <a:schemeClr val="bg1">
                                  <a:lumMod val="75000"/>
                                </a:schemeClr>
                              </a:solidFill>
                              <a:latin typeface="Cambria Math" panose="02040503050406030204" pitchFamily="18" charset="0"/>
                            </a:rPr>
                            <m:t>0</m:t>
                          </m:r>
                        </m:sub>
                        <m:sup>
                          <m:r>
                            <a:rPr lang="en-US" i="1">
                              <a:solidFill>
                                <a:schemeClr val="bg1">
                                  <a:lumMod val="75000"/>
                                </a:schemeClr>
                              </a:solidFill>
                              <a:latin typeface="Cambria Math" panose="02040503050406030204" pitchFamily="18" charset="0"/>
                            </a:rPr>
                            <m:t>𝐶</m:t>
                          </m:r>
                        </m:sup>
                      </m:sSubSup>
                    </m:oMath>
                  </m:oMathPara>
                </a14:m>
                <a:endParaRPr lang="en-US" dirty="0">
                  <a:solidFill>
                    <a:schemeClr val="bg1">
                      <a:lumMod val="75000"/>
                    </a:schemeClr>
                  </a:solidFill>
                </a:endParaRPr>
              </a:p>
            </p:txBody>
          </p:sp>
        </mc:Choice>
        <mc:Fallback xmlns="">
          <p:sp>
            <p:nvSpPr>
              <p:cNvPr id="95" name="Rectangle 94">
                <a:extLst>
                  <a:ext uri="{FF2B5EF4-FFF2-40B4-BE49-F238E27FC236}">
                    <a16:creationId xmlns:a16="http://schemas.microsoft.com/office/drawing/2014/main" id="{D20BA9E8-0C85-0A4E-AC83-9C9A468B8722}"/>
                  </a:ext>
                </a:extLst>
              </p:cNvPr>
              <p:cNvSpPr>
                <a:spLocks noRot="1" noChangeAspect="1" noMove="1" noResize="1" noEditPoints="1" noAdjustHandles="1" noChangeArrowheads="1" noChangeShapeType="1" noTextEdit="1"/>
              </p:cNvSpPr>
              <p:nvPr/>
            </p:nvSpPr>
            <p:spPr>
              <a:xfrm>
                <a:off x="1620450" y="4736251"/>
                <a:ext cx="754437" cy="660887"/>
              </a:xfrm>
              <a:prstGeom prst="rect">
                <a:avLst/>
              </a:prstGeom>
              <a:blipFill>
                <a:blip r:embed="rId4"/>
                <a:stretch>
                  <a:fillRect/>
                </a:stretch>
              </a:blipFill>
            </p:spPr>
            <p:txBody>
              <a:bodyPr/>
              <a:lstStyle/>
              <a:p>
                <a:r>
                  <a:rPr lang="en-US">
                    <a:noFill/>
                  </a:rPr>
                  <a:t> </a:t>
                </a:r>
              </a:p>
            </p:txBody>
          </p:sp>
        </mc:Fallback>
      </mc:AlternateContent>
      <p:cxnSp>
        <p:nvCxnSpPr>
          <p:cNvPr id="96" name="Straight Connector 95">
            <a:extLst>
              <a:ext uri="{FF2B5EF4-FFF2-40B4-BE49-F238E27FC236}">
                <a16:creationId xmlns:a16="http://schemas.microsoft.com/office/drawing/2014/main" id="{088086D5-6F00-E146-87DE-E16B01D4CD8D}"/>
              </a:ext>
            </a:extLst>
          </p:cNvPr>
          <p:cNvCxnSpPr>
            <a:cxnSpLocks/>
          </p:cNvCxnSpPr>
          <p:nvPr/>
        </p:nvCxnSpPr>
        <p:spPr>
          <a:xfrm>
            <a:off x="1745273" y="3231173"/>
            <a:ext cx="0" cy="1543050"/>
          </a:xfrm>
          <a:prstGeom prst="line">
            <a:avLst/>
          </a:prstGeom>
          <a:ln>
            <a:solidFill>
              <a:schemeClr val="tx1"/>
            </a:solidFill>
            <a:prstDash val="lgDash"/>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97" name="Rectangle 96">
                <a:extLst>
                  <a:ext uri="{FF2B5EF4-FFF2-40B4-BE49-F238E27FC236}">
                    <a16:creationId xmlns:a16="http://schemas.microsoft.com/office/drawing/2014/main" id="{EFFE7A5A-4B70-974F-BF6C-9E244950295D}"/>
                  </a:ext>
                </a:extLst>
              </p:cNvPr>
              <p:cNvSpPr/>
              <p:nvPr/>
            </p:nvSpPr>
            <p:spPr>
              <a:xfrm>
                <a:off x="1406250" y="4743450"/>
                <a:ext cx="515590" cy="37600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latin typeface="Cambria Math" panose="02040503050406030204" pitchFamily="18" charset="0"/>
                            </a:rPr>
                          </m:ctrlPr>
                        </m:sSubSupPr>
                        <m:e>
                          <m:r>
                            <a:rPr lang="en-US" i="1">
                              <a:latin typeface="Cambria Math" panose="02040503050406030204" pitchFamily="18" charset="0"/>
                            </a:rPr>
                            <m:t>𝑋</m:t>
                          </m:r>
                        </m:e>
                        <m:sub>
                          <m:r>
                            <a:rPr lang="en-US" b="0" i="0" smtClean="0">
                              <a:latin typeface="Cambria Math" panose="02040503050406030204" pitchFamily="18" charset="0"/>
                            </a:rPr>
                            <m:t>1</m:t>
                          </m:r>
                        </m:sub>
                        <m:sup>
                          <m:r>
                            <a:rPr lang="en-US" b="0" i="1" smtClean="0">
                              <a:latin typeface="Cambria Math" panose="02040503050406030204" pitchFamily="18" charset="0"/>
                            </a:rPr>
                            <m:t>𝐶</m:t>
                          </m:r>
                        </m:sup>
                      </m:sSubSup>
                    </m:oMath>
                  </m:oMathPara>
                </a14:m>
                <a:endParaRPr lang="en-US" i="1" dirty="0">
                  <a:latin typeface="Cambria Math" panose="02040503050406030204" pitchFamily="18" charset="0"/>
                </a:endParaRPr>
              </a:p>
            </p:txBody>
          </p:sp>
        </mc:Choice>
        <mc:Fallback xmlns="">
          <p:sp>
            <p:nvSpPr>
              <p:cNvPr id="97" name="Rectangle 96">
                <a:extLst>
                  <a:ext uri="{FF2B5EF4-FFF2-40B4-BE49-F238E27FC236}">
                    <a16:creationId xmlns:a16="http://schemas.microsoft.com/office/drawing/2014/main" id="{EFFE7A5A-4B70-974F-BF6C-9E244950295D}"/>
                  </a:ext>
                </a:extLst>
              </p:cNvPr>
              <p:cNvSpPr>
                <a:spLocks noRot="1" noChangeAspect="1" noMove="1" noResize="1" noEditPoints="1" noAdjustHandles="1" noChangeArrowheads="1" noChangeShapeType="1" noTextEdit="1"/>
              </p:cNvSpPr>
              <p:nvPr/>
            </p:nvSpPr>
            <p:spPr>
              <a:xfrm>
                <a:off x="1406250" y="4743450"/>
                <a:ext cx="515590" cy="376000"/>
              </a:xfrm>
              <a:prstGeom prst="rect">
                <a:avLst/>
              </a:prstGeom>
              <a:blipFill>
                <a:blip r:embed="rId5"/>
                <a:stretch>
                  <a:fillRect/>
                </a:stretch>
              </a:blipFill>
            </p:spPr>
            <p:txBody>
              <a:bodyPr/>
              <a:lstStyle/>
              <a:p>
                <a:r>
                  <a:rPr lang="en-US">
                    <a:noFill/>
                  </a:rPr>
                  <a:t> </a:t>
                </a:r>
              </a:p>
            </p:txBody>
          </p:sp>
        </mc:Fallback>
      </mc:AlternateContent>
      <p:sp>
        <p:nvSpPr>
          <p:cNvPr id="35" name="TextBox 34">
            <a:extLst>
              <a:ext uri="{FF2B5EF4-FFF2-40B4-BE49-F238E27FC236}">
                <a16:creationId xmlns:a16="http://schemas.microsoft.com/office/drawing/2014/main" id="{D3450358-B226-0A4F-BEE8-CD324F6C5A95}"/>
              </a:ext>
            </a:extLst>
          </p:cNvPr>
          <p:cNvSpPr txBox="1"/>
          <p:nvPr/>
        </p:nvSpPr>
        <p:spPr>
          <a:xfrm>
            <a:off x="2343150" y="1143001"/>
            <a:ext cx="2800350" cy="507831"/>
          </a:xfrm>
          <a:prstGeom prst="rect">
            <a:avLst/>
          </a:prstGeom>
          <a:noFill/>
        </p:spPr>
        <p:txBody>
          <a:bodyPr wrap="square" rtlCol="0">
            <a:spAutoFit/>
          </a:bodyPr>
          <a:lstStyle/>
          <a:p>
            <a:pPr algn="ctr"/>
            <a:r>
              <a:rPr lang="en-US" sz="2700" dirty="0"/>
              <a:t>FTA Equilibrium</a:t>
            </a:r>
          </a:p>
        </p:txBody>
      </p:sp>
      <p:cxnSp>
        <p:nvCxnSpPr>
          <p:cNvPr id="36" name="Straight Connector 35">
            <a:extLst>
              <a:ext uri="{FF2B5EF4-FFF2-40B4-BE49-F238E27FC236}">
                <a16:creationId xmlns:a16="http://schemas.microsoft.com/office/drawing/2014/main" id="{BB4D492F-DEDC-A341-8228-9351DF5119B3}"/>
              </a:ext>
            </a:extLst>
          </p:cNvPr>
          <p:cNvCxnSpPr>
            <a:cxnSpLocks/>
          </p:cNvCxnSpPr>
          <p:nvPr/>
        </p:nvCxnSpPr>
        <p:spPr>
          <a:xfrm>
            <a:off x="2431073" y="3209192"/>
            <a:ext cx="0" cy="1543050"/>
          </a:xfrm>
          <a:prstGeom prst="line">
            <a:avLst/>
          </a:prstGeom>
          <a:ln>
            <a:solidFill>
              <a:schemeClr val="tx1"/>
            </a:solidFill>
            <a:prstDash val="lgDash"/>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37" name="Rectangle 36">
                <a:extLst>
                  <a:ext uri="{FF2B5EF4-FFF2-40B4-BE49-F238E27FC236}">
                    <a16:creationId xmlns:a16="http://schemas.microsoft.com/office/drawing/2014/main" id="{916D4E0B-EFB3-AD4C-A379-E9E55A41493A}"/>
                  </a:ext>
                </a:extLst>
              </p:cNvPr>
              <p:cNvSpPr/>
              <p:nvPr/>
            </p:nvSpPr>
            <p:spPr>
              <a:xfrm>
                <a:off x="2286000" y="4743450"/>
                <a:ext cx="523926" cy="37266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latin typeface="Cambria Math" panose="02040503050406030204" pitchFamily="18" charset="0"/>
                            </a:rPr>
                          </m:ctrlPr>
                        </m:sSubSupPr>
                        <m:e>
                          <m:r>
                            <a:rPr lang="en-US" i="1">
                              <a:latin typeface="Cambria Math" panose="02040503050406030204" pitchFamily="18" charset="0"/>
                            </a:rPr>
                            <m:t>𝑋</m:t>
                          </m:r>
                        </m:e>
                        <m:sub>
                          <m:r>
                            <a:rPr lang="en-US" b="0" i="0" smtClean="0">
                              <a:latin typeface="Cambria Math" panose="02040503050406030204" pitchFamily="18" charset="0"/>
                            </a:rPr>
                            <m:t>1</m:t>
                          </m:r>
                        </m:sub>
                        <m:sup>
                          <m:r>
                            <a:rPr lang="en-US" b="0" i="1" smtClean="0">
                              <a:latin typeface="Cambria Math" panose="02040503050406030204" pitchFamily="18" charset="0"/>
                            </a:rPr>
                            <m:t>𝐵</m:t>
                          </m:r>
                        </m:sup>
                      </m:sSubSup>
                    </m:oMath>
                  </m:oMathPara>
                </a14:m>
                <a:endParaRPr lang="en-US" i="1" dirty="0">
                  <a:latin typeface="Cambria Math" panose="02040503050406030204" pitchFamily="18" charset="0"/>
                </a:endParaRPr>
              </a:p>
            </p:txBody>
          </p:sp>
        </mc:Choice>
        <mc:Fallback xmlns="">
          <p:sp>
            <p:nvSpPr>
              <p:cNvPr id="37" name="Rectangle 36">
                <a:extLst>
                  <a:ext uri="{FF2B5EF4-FFF2-40B4-BE49-F238E27FC236}">
                    <a16:creationId xmlns:a16="http://schemas.microsoft.com/office/drawing/2014/main" id="{916D4E0B-EFB3-AD4C-A379-E9E55A41493A}"/>
                  </a:ext>
                </a:extLst>
              </p:cNvPr>
              <p:cNvSpPr>
                <a:spLocks noRot="1" noChangeAspect="1" noMove="1" noResize="1" noEditPoints="1" noAdjustHandles="1" noChangeArrowheads="1" noChangeShapeType="1" noTextEdit="1"/>
              </p:cNvSpPr>
              <p:nvPr/>
            </p:nvSpPr>
            <p:spPr>
              <a:xfrm>
                <a:off x="2286000" y="4743450"/>
                <a:ext cx="523926" cy="372666"/>
              </a:xfrm>
              <a:prstGeom prst="rect">
                <a:avLst/>
              </a:prstGeom>
              <a:blipFill>
                <a:blip r:embed="rId6"/>
                <a:stretch>
                  <a:fillRect/>
                </a:stretch>
              </a:blipFill>
            </p:spPr>
            <p:txBody>
              <a:bodyPr/>
              <a:lstStyle/>
              <a:p>
                <a:r>
                  <a:rPr lang="en-US">
                    <a:noFill/>
                  </a:rPr>
                  <a:t> </a:t>
                </a:r>
              </a:p>
            </p:txBody>
          </p:sp>
        </mc:Fallback>
      </mc:AlternateContent>
      <p:cxnSp>
        <p:nvCxnSpPr>
          <p:cNvPr id="39" name="Straight Connector 38">
            <a:extLst>
              <a:ext uri="{FF2B5EF4-FFF2-40B4-BE49-F238E27FC236}">
                <a16:creationId xmlns:a16="http://schemas.microsoft.com/office/drawing/2014/main" id="{E10B6789-7891-9D4C-9E28-36FA3FEC6BD5}"/>
              </a:ext>
            </a:extLst>
          </p:cNvPr>
          <p:cNvCxnSpPr>
            <a:cxnSpLocks/>
          </p:cNvCxnSpPr>
          <p:nvPr/>
        </p:nvCxnSpPr>
        <p:spPr>
          <a:xfrm>
            <a:off x="5886450" y="3200400"/>
            <a:ext cx="0" cy="1543050"/>
          </a:xfrm>
          <a:prstGeom prst="line">
            <a:avLst/>
          </a:prstGeom>
          <a:ln>
            <a:solidFill>
              <a:schemeClr val="tx1"/>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BBF83C96-4B8D-E34C-B296-1E2210EEF700}"/>
              </a:ext>
            </a:extLst>
          </p:cNvPr>
          <p:cNvCxnSpPr>
            <a:cxnSpLocks/>
          </p:cNvCxnSpPr>
          <p:nvPr/>
        </p:nvCxnSpPr>
        <p:spPr>
          <a:xfrm>
            <a:off x="5600700" y="3028950"/>
            <a:ext cx="0" cy="1714500"/>
          </a:xfrm>
          <a:prstGeom prst="line">
            <a:avLst/>
          </a:prstGeom>
          <a:ln>
            <a:solidFill>
              <a:schemeClr val="bg1">
                <a:lumMod val="75000"/>
              </a:schemeClr>
            </a:solidFill>
            <a:prstDash val="lgDash"/>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41" name="Rectangle 40">
                <a:extLst>
                  <a:ext uri="{FF2B5EF4-FFF2-40B4-BE49-F238E27FC236}">
                    <a16:creationId xmlns:a16="http://schemas.microsoft.com/office/drawing/2014/main" id="{503550C8-F65A-9340-A2E0-55C88B91F7FD}"/>
                  </a:ext>
                </a:extLst>
              </p:cNvPr>
              <p:cNvSpPr/>
              <p:nvPr/>
            </p:nvSpPr>
            <p:spPr>
              <a:xfrm>
                <a:off x="5372100" y="4743450"/>
                <a:ext cx="570349" cy="376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chemeClr val="bg1">
                                  <a:lumMod val="75000"/>
                                </a:schemeClr>
                              </a:solidFill>
                              <a:latin typeface="Cambria Math" panose="02040503050406030204" pitchFamily="18" charset="0"/>
                            </a:rPr>
                          </m:ctrlPr>
                        </m:sSubSupPr>
                        <m:e>
                          <m:r>
                            <a:rPr lang="en-US" b="0" i="1" smtClean="0">
                              <a:solidFill>
                                <a:schemeClr val="bg1">
                                  <a:lumMod val="75000"/>
                                </a:schemeClr>
                              </a:solidFill>
                              <a:latin typeface="Cambria Math" panose="02040503050406030204" pitchFamily="18" charset="0"/>
                            </a:rPr>
                            <m:t>𝑀</m:t>
                          </m:r>
                        </m:e>
                        <m:sub>
                          <m:r>
                            <a:rPr lang="en-US" i="0">
                              <a:solidFill>
                                <a:schemeClr val="bg1">
                                  <a:lumMod val="75000"/>
                                </a:schemeClr>
                              </a:solidFill>
                              <a:latin typeface="Cambria Math" panose="02040503050406030204" pitchFamily="18" charset="0"/>
                            </a:rPr>
                            <m:t>0</m:t>
                          </m:r>
                        </m:sub>
                        <m:sup>
                          <m:r>
                            <a:rPr lang="en-US" b="0" i="1" smtClean="0">
                              <a:solidFill>
                                <a:schemeClr val="bg1">
                                  <a:lumMod val="75000"/>
                                </a:schemeClr>
                              </a:solidFill>
                              <a:latin typeface="Cambria Math" panose="02040503050406030204" pitchFamily="18" charset="0"/>
                            </a:rPr>
                            <m:t>𝐴</m:t>
                          </m:r>
                        </m:sup>
                      </m:sSubSup>
                    </m:oMath>
                  </m:oMathPara>
                </a14:m>
                <a:endParaRPr lang="en-US" dirty="0">
                  <a:solidFill>
                    <a:schemeClr val="bg1">
                      <a:lumMod val="75000"/>
                    </a:schemeClr>
                  </a:solidFill>
                </a:endParaRPr>
              </a:p>
            </p:txBody>
          </p:sp>
        </mc:Choice>
        <mc:Fallback xmlns="">
          <p:sp>
            <p:nvSpPr>
              <p:cNvPr id="41" name="Rectangle 40">
                <a:extLst>
                  <a:ext uri="{FF2B5EF4-FFF2-40B4-BE49-F238E27FC236}">
                    <a16:creationId xmlns:a16="http://schemas.microsoft.com/office/drawing/2014/main" id="{503550C8-F65A-9340-A2E0-55C88B91F7FD}"/>
                  </a:ext>
                </a:extLst>
              </p:cNvPr>
              <p:cNvSpPr>
                <a:spLocks noRot="1" noChangeAspect="1" noMove="1" noResize="1" noEditPoints="1" noAdjustHandles="1" noChangeArrowheads="1" noChangeShapeType="1" noTextEdit="1"/>
              </p:cNvSpPr>
              <p:nvPr/>
            </p:nvSpPr>
            <p:spPr>
              <a:xfrm>
                <a:off x="5372100" y="4743450"/>
                <a:ext cx="570349" cy="376321"/>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Rectangle 41">
                <a:extLst>
                  <a:ext uri="{FF2B5EF4-FFF2-40B4-BE49-F238E27FC236}">
                    <a16:creationId xmlns:a16="http://schemas.microsoft.com/office/drawing/2014/main" id="{0D81F738-F50B-F94E-B18F-33A10F134FB3}"/>
                  </a:ext>
                </a:extLst>
              </p:cNvPr>
              <p:cNvSpPr/>
              <p:nvPr/>
            </p:nvSpPr>
            <p:spPr>
              <a:xfrm>
                <a:off x="5772150" y="4743450"/>
                <a:ext cx="568745" cy="3740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latin typeface="Cambria Math" panose="02040503050406030204" pitchFamily="18" charset="0"/>
                            </a:rPr>
                          </m:ctrlPr>
                        </m:sSubSupPr>
                        <m:e>
                          <m:r>
                            <a:rPr lang="en-US" b="0" i="1" smtClean="0">
                              <a:latin typeface="Cambria Math" panose="02040503050406030204" pitchFamily="18" charset="0"/>
                            </a:rPr>
                            <m:t>𝑀</m:t>
                          </m:r>
                        </m:e>
                        <m:sub>
                          <m:r>
                            <a:rPr lang="en-US" b="0" i="0" smtClean="0">
                              <a:latin typeface="Cambria Math" panose="02040503050406030204" pitchFamily="18" charset="0"/>
                            </a:rPr>
                            <m:t>1</m:t>
                          </m:r>
                        </m:sub>
                        <m:sup>
                          <m:r>
                            <a:rPr lang="en-US" b="0" i="1" smtClean="0">
                              <a:latin typeface="Cambria Math" panose="02040503050406030204" pitchFamily="18" charset="0"/>
                            </a:rPr>
                            <m:t>𝐴</m:t>
                          </m:r>
                        </m:sup>
                      </m:sSubSup>
                    </m:oMath>
                  </m:oMathPara>
                </a14:m>
                <a:endParaRPr lang="en-US" i="1" dirty="0">
                  <a:latin typeface="Cambria Math" panose="02040503050406030204" pitchFamily="18" charset="0"/>
                </a:endParaRPr>
              </a:p>
            </p:txBody>
          </p:sp>
        </mc:Choice>
        <mc:Fallback xmlns="">
          <p:sp>
            <p:nvSpPr>
              <p:cNvPr id="42" name="Rectangle 41">
                <a:extLst>
                  <a:ext uri="{FF2B5EF4-FFF2-40B4-BE49-F238E27FC236}">
                    <a16:creationId xmlns:a16="http://schemas.microsoft.com/office/drawing/2014/main" id="{0D81F738-F50B-F94E-B18F-33A10F134FB3}"/>
                  </a:ext>
                </a:extLst>
              </p:cNvPr>
              <p:cNvSpPr>
                <a:spLocks noRot="1" noChangeAspect="1" noMove="1" noResize="1" noEditPoints="1" noAdjustHandles="1" noChangeArrowheads="1" noChangeShapeType="1" noTextEdit="1"/>
              </p:cNvSpPr>
              <p:nvPr/>
            </p:nvSpPr>
            <p:spPr>
              <a:xfrm>
                <a:off x="5772150" y="4743450"/>
                <a:ext cx="568745" cy="374077"/>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AA2A971D-C0B4-F248-885B-F959A9FEE6D2}"/>
                  </a:ext>
                </a:extLst>
              </p:cNvPr>
              <p:cNvSpPr txBox="1"/>
              <p:nvPr/>
            </p:nvSpPr>
            <p:spPr>
              <a:xfrm>
                <a:off x="112786" y="4255971"/>
                <a:ext cx="1122562" cy="375552"/>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𝑎</m:t>
                        </m:r>
                      </m:e>
                      <m:sup>
                        <m:r>
                          <a:rPr lang="en-US" i="1">
                            <a:latin typeface="Cambria Math" panose="02040503050406030204" pitchFamily="18" charset="0"/>
                          </a:rPr>
                          <m:t>𝐵</m:t>
                        </m:r>
                      </m:sup>
                    </m:sSup>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𝑎</m:t>
                        </m:r>
                      </m:e>
                      <m:sup>
                        <m:r>
                          <a:rPr lang="en-US" i="1">
                            <a:latin typeface="Cambria Math" panose="02040503050406030204" pitchFamily="18" charset="0"/>
                          </a:rPr>
                          <m:t>𝐶</m:t>
                        </m:r>
                      </m:sup>
                    </m:sSup>
                  </m:oMath>
                </a14:m>
                <a:r>
                  <a:rPr lang="en-US" dirty="0">
                    <a:effectLst/>
                  </a:rPr>
                  <a:t> </a:t>
                </a:r>
                <a:endParaRPr lang="en-US" baseline="-25000" dirty="0"/>
              </a:p>
            </p:txBody>
          </p:sp>
        </mc:Choice>
        <mc:Fallback xmlns="">
          <p:sp>
            <p:nvSpPr>
              <p:cNvPr id="44" name="TextBox 43">
                <a:extLst>
                  <a:ext uri="{FF2B5EF4-FFF2-40B4-BE49-F238E27FC236}">
                    <a16:creationId xmlns:a16="http://schemas.microsoft.com/office/drawing/2014/main" id="{AA2A971D-C0B4-F248-885B-F959A9FEE6D2}"/>
                  </a:ext>
                </a:extLst>
              </p:cNvPr>
              <p:cNvSpPr txBox="1">
                <a:spLocks noRot="1" noChangeAspect="1" noMove="1" noResize="1" noEditPoints="1" noAdjustHandles="1" noChangeArrowheads="1" noChangeShapeType="1" noTextEdit="1"/>
              </p:cNvSpPr>
              <p:nvPr/>
            </p:nvSpPr>
            <p:spPr>
              <a:xfrm>
                <a:off x="112786" y="4255971"/>
                <a:ext cx="1122562" cy="375552"/>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Rectangle 44">
                <a:extLst>
                  <a:ext uri="{FF2B5EF4-FFF2-40B4-BE49-F238E27FC236}">
                    <a16:creationId xmlns:a16="http://schemas.microsoft.com/office/drawing/2014/main" id="{B7152E07-0D3C-5343-801B-E8F2B608FAA7}"/>
                  </a:ext>
                </a:extLst>
              </p:cNvPr>
              <p:cNvSpPr/>
              <p:nvPr/>
            </p:nvSpPr>
            <p:spPr>
              <a:xfrm>
                <a:off x="751656" y="3876738"/>
                <a:ext cx="33457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𝑡</m:t>
                      </m:r>
                    </m:oMath>
                  </m:oMathPara>
                </a14:m>
                <a:endParaRPr lang="en-US" dirty="0"/>
              </a:p>
            </p:txBody>
          </p:sp>
        </mc:Choice>
        <mc:Fallback xmlns="">
          <p:sp>
            <p:nvSpPr>
              <p:cNvPr id="45" name="Rectangle 44">
                <a:extLst>
                  <a:ext uri="{FF2B5EF4-FFF2-40B4-BE49-F238E27FC236}">
                    <a16:creationId xmlns:a16="http://schemas.microsoft.com/office/drawing/2014/main" id="{B7152E07-0D3C-5343-801B-E8F2B608FAA7}"/>
                  </a:ext>
                </a:extLst>
              </p:cNvPr>
              <p:cNvSpPr>
                <a:spLocks noRot="1" noChangeAspect="1" noMove="1" noResize="1" noEditPoints="1" noAdjustHandles="1" noChangeArrowheads="1" noChangeShapeType="1" noTextEdit="1"/>
              </p:cNvSpPr>
              <p:nvPr/>
            </p:nvSpPr>
            <p:spPr>
              <a:xfrm>
                <a:off x="751656" y="3876738"/>
                <a:ext cx="334579" cy="369332"/>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6" name="TextBox 45">
                <a:extLst>
                  <a:ext uri="{FF2B5EF4-FFF2-40B4-BE49-F238E27FC236}">
                    <a16:creationId xmlns:a16="http://schemas.microsoft.com/office/drawing/2014/main" id="{3B73675F-AA65-8147-B82A-5962655905C3}"/>
                  </a:ext>
                </a:extLst>
              </p:cNvPr>
              <p:cNvSpPr txBox="1"/>
              <p:nvPr/>
            </p:nvSpPr>
            <p:spPr>
              <a:xfrm>
                <a:off x="5939334" y="2114550"/>
                <a:ext cx="1266683" cy="375552"/>
              </a:xfrm>
              <a:prstGeom prst="rect">
                <a:avLst/>
              </a:prstGeom>
              <a:noFill/>
            </p:spPr>
            <p:txBody>
              <a:bodyPr wrap="square" rtlCol="0">
                <a:spAutoFit/>
              </a:bodyPr>
              <a:lstStyle/>
              <a:p>
                <a14:m>
                  <m:oMath xmlns:m="http://schemas.openxmlformats.org/officeDocument/2006/math">
                    <m:sSup>
                      <m:sSupPr>
                        <m:ctrlPr>
                          <a:rPr lang="en-US" i="1" smtClean="0">
                            <a:solidFill>
                              <a:schemeClr val="bg1">
                                <a:lumMod val="75000"/>
                              </a:schemeClr>
                            </a:solidFill>
                            <a:latin typeface="Cambria Math" panose="02040503050406030204" pitchFamily="18" charset="0"/>
                          </a:rPr>
                        </m:ctrlPr>
                      </m:sSupPr>
                      <m:e>
                        <m:r>
                          <a:rPr lang="en-US" i="1">
                            <a:solidFill>
                              <a:schemeClr val="bg1">
                                <a:lumMod val="75000"/>
                              </a:schemeClr>
                            </a:solidFill>
                            <a:latin typeface="Cambria Math" panose="02040503050406030204" pitchFamily="18" charset="0"/>
                          </a:rPr>
                          <m:t>𝑋</m:t>
                        </m:r>
                      </m:e>
                      <m:sup>
                        <m:r>
                          <a:rPr lang="en-US" i="1">
                            <a:solidFill>
                              <a:schemeClr val="bg1">
                                <a:lumMod val="75000"/>
                              </a:schemeClr>
                            </a:solidFill>
                            <a:latin typeface="Cambria Math" panose="02040503050406030204" pitchFamily="18" charset="0"/>
                          </a:rPr>
                          <m:t>𝐵</m:t>
                        </m:r>
                        <m:r>
                          <a:rPr lang="en-US" b="0" i="1" smtClean="0">
                            <a:solidFill>
                              <a:schemeClr val="bg1">
                                <a:lumMod val="75000"/>
                              </a:schemeClr>
                            </a:solidFill>
                            <a:latin typeface="Cambria Math" panose="02040503050406030204" pitchFamily="18" charset="0"/>
                          </a:rPr>
                          <m:t>𝑡</m:t>
                        </m:r>
                      </m:sup>
                    </m:sSup>
                    <m:r>
                      <a:rPr lang="en-US" b="0" i="1" smtClean="0">
                        <a:solidFill>
                          <a:schemeClr val="bg1">
                            <a:lumMod val="75000"/>
                          </a:schemeClr>
                        </a:solidFill>
                        <a:latin typeface="Cambria Math" panose="02040503050406030204" pitchFamily="18" charset="0"/>
                      </a:rPr>
                      <m:t>+</m:t>
                    </m:r>
                    <m:sSup>
                      <m:sSupPr>
                        <m:ctrlPr>
                          <a:rPr lang="en-US" i="1">
                            <a:solidFill>
                              <a:schemeClr val="bg1">
                                <a:lumMod val="75000"/>
                              </a:schemeClr>
                            </a:solidFill>
                            <a:latin typeface="Cambria Math" panose="02040503050406030204" pitchFamily="18" charset="0"/>
                          </a:rPr>
                        </m:ctrlPr>
                      </m:sSupPr>
                      <m:e>
                        <m:r>
                          <a:rPr lang="en-US" i="1">
                            <a:solidFill>
                              <a:schemeClr val="bg1">
                                <a:lumMod val="75000"/>
                              </a:schemeClr>
                            </a:solidFill>
                            <a:latin typeface="Cambria Math" panose="02040503050406030204" pitchFamily="18" charset="0"/>
                          </a:rPr>
                          <m:t>𝑋</m:t>
                        </m:r>
                      </m:e>
                      <m:sup>
                        <m:r>
                          <a:rPr lang="en-US" i="1">
                            <a:solidFill>
                              <a:schemeClr val="bg1">
                                <a:lumMod val="75000"/>
                              </a:schemeClr>
                            </a:solidFill>
                            <a:latin typeface="Cambria Math" panose="02040503050406030204" pitchFamily="18" charset="0"/>
                          </a:rPr>
                          <m:t>𝐶</m:t>
                        </m:r>
                        <m:r>
                          <a:rPr lang="en-US" b="0" i="1" smtClean="0">
                            <a:solidFill>
                              <a:schemeClr val="bg1">
                                <a:lumMod val="75000"/>
                              </a:schemeClr>
                            </a:solidFill>
                            <a:latin typeface="Cambria Math" panose="02040503050406030204" pitchFamily="18" charset="0"/>
                          </a:rPr>
                          <m:t>𝑡</m:t>
                        </m:r>
                      </m:sup>
                    </m:sSup>
                  </m:oMath>
                </a14:m>
                <a:r>
                  <a:rPr lang="en-US" dirty="0">
                    <a:solidFill>
                      <a:schemeClr val="bg1">
                        <a:lumMod val="75000"/>
                      </a:schemeClr>
                    </a:solidFill>
                    <a:effectLst/>
                  </a:rPr>
                  <a:t> </a:t>
                </a:r>
                <a:endParaRPr lang="en-US" baseline="30000" dirty="0">
                  <a:solidFill>
                    <a:schemeClr val="bg1">
                      <a:lumMod val="75000"/>
                    </a:schemeClr>
                  </a:solidFill>
                </a:endParaRPr>
              </a:p>
            </p:txBody>
          </p:sp>
        </mc:Choice>
        <mc:Fallback xmlns="">
          <p:sp>
            <p:nvSpPr>
              <p:cNvPr id="46" name="TextBox 45">
                <a:extLst>
                  <a:ext uri="{FF2B5EF4-FFF2-40B4-BE49-F238E27FC236}">
                    <a16:creationId xmlns:a16="http://schemas.microsoft.com/office/drawing/2014/main" id="{3B73675F-AA65-8147-B82A-5962655905C3}"/>
                  </a:ext>
                </a:extLst>
              </p:cNvPr>
              <p:cNvSpPr txBox="1">
                <a:spLocks noRot="1" noChangeAspect="1" noMove="1" noResize="1" noEditPoints="1" noAdjustHandles="1" noChangeArrowheads="1" noChangeShapeType="1" noTextEdit="1"/>
              </p:cNvSpPr>
              <p:nvPr/>
            </p:nvSpPr>
            <p:spPr>
              <a:xfrm>
                <a:off x="5939334" y="2114550"/>
                <a:ext cx="1266683" cy="375552"/>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47B728B2-87E7-854A-B61A-F7C45494F58A}"/>
                  </a:ext>
                </a:extLst>
              </p:cNvPr>
              <p:cNvSpPr txBox="1"/>
              <p:nvPr/>
            </p:nvSpPr>
            <p:spPr>
              <a:xfrm>
                <a:off x="6457950" y="2857500"/>
                <a:ext cx="1566934" cy="380104"/>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𝑓</m:t>
                        </m:r>
                      </m:sup>
                    </m:sSup>
                    <m:r>
                      <a:rPr lang="en-US" b="0" i="1" smtClean="0">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𝑡</m:t>
                        </m:r>
                      </m:sup>
                    </m:sSup>
                  </m:oMath>
                </a14:m>
                <a:r>
                  <a:rPr lang="en-US" dirty="0">
                    <a:effectLst/>
                  </a:rPr>
                  <a:t> </a:t>
                </a:r>
                <a:endParaRPr lang="en-US" baseline="30000" dirty="0"/>
              </a:p>
            </p:txBody>
          </p:sp>
        </mc:Choice>
        <mc:Fallback xmlns="">
          <p:sp>
            <p:nvSpPr>
              <p:cNvPr id="47" name="TextBox 46">
                <a:extLst>
                  <a:ext uri="{FF2B5EF4-FFF2-40B4-BE49-F238E27FC236}">
                    <a16:creationId xmlns:a16="http://schemas.microsoft.com/office/drawing/2014/main" id="{47B728B2-87E7-854A-B61A-F7C45494F58A}"/>
                  </a:ext>
                </a:extLst>
              </p:cNvPr>
              <p:cNvSpPr txBox="1">
                <a:spLocks noRot="1" noChangeAspect="1" noMove="1" noResize="1" noEditPoints="1" noAdjustHandles="1" noChangeArrowheads="1" noChangeShapeType="1" noTextEdit="1"/>
              </p:cNvSpPr>
              <p:nvPr/>
            </p:nvSpPr>
            <p:spPr>
              <a:xfrm>
                <a:off x="6457950" y="2857500"/>
                <a:ext cx="1566934" cy="380104"/>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Rectangle 47">
                <a:extLst>
                  <a:ext uri="{FF2B5EF4-FFF2-40B4-BE49-F238E27FC236}">
                    <a16:creationId xmlns:a16="http://schemas.microsoft.com/office/drawing/2014/main" id="{AE06979B-0719-E344-B9A3-FDD434C8E12C}"/>
                  </a:ext>
                </a:extLst>
              </p:cNvPr>
              <p:cNvSpPr/>
              <p:nvPr/>
            </p:nvSpPr>
            <p:spPr>
              <a:xfrm>
                <a:off x="641119" y="2726490"/>
                <a:ext cx="500842" cy="376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chemeClr val="bg1">
                                  <a:lumMod val="75000"/>
                                </a:schemeClr>
                              </a:solidFill>
                              <a:latin typeface="Cambria Math" panose="02040503050406030204" pitchFamily="18" charset="0"/>
                            </a:rPr>
                          </m:ctrlPr>
                        </m:sSubSupPr>
                        <m:e>
                          <m:r>
                            <a:rPr lang="en-US" i="1">
                              <a:solidFill>
                                <a:schemeClr val="bg1">
                                  <a:lumMod val="75000"/>
                                </a:schemeClr>
                              </a:solidFill>
                              <a:latin typeface="Cambria Math" panose="02040503050406030204" pitchFamily="18" charset="0"/>
                            </a:rPr>
                            <m:t>𝑝</m:t>
                          </m:r>
                        </m:e>
                        <m:sub>
                          <m:r>
                            <a:rPr lang="en-US" i="0">
                              <a:solidFill>
                                <a:schemeClr val="bg1">
                                  <a:lumMod val="75000"/>
                                </a:schemeClr>
                              </a:solidFill>
                              <a:latin typeface="Cambria Math" panose="02040503050406030204" pitchFamily="18" charset="0"/>
                            </a:rPr>
                            <m:t>0</m:t>
                          </m:r>
                        </m:sub>
                        <m:sup>
                          <m:r>
                            <a:rPr lang="en-US" i="1">
                              <a:solidFill>
                                <a:schemeClr val="bg1">
                                  <a:lumMod val="75000"/>
                                </a:schemeClr>
                              </a:solidFill>
                              <a:latin typeface="Cambria Math" panose="02040503050406030204" pitchFamily="18" charset="0"/>
                            </a:rPr>
                            <m:t>𝐴</m:t>
                          </m:r>
                        </m:sup>
                      </m:sSubSup>
                    </m:oMath>
                  </m:oMathPara>
                </a14:m>
                <a:endParaRPr lang="en-US" dirty="0">
                  <a:solidFill>
                    <a:schemeClr val="bg1">
                      <a:lumMod val="75000"/>
                    </a:schemeClr>
                  </a:solidFill>
                </a:endParaRPr>
              </a:p>
            </p:txBody>
          </p:sp>
        </mc:Choice>
        <mc:Fallback xmlns="">
          <p:sp>
            <p:nvSpPr>
              <p:cNvPr id="48" name="Rectangle 47">
                <a:extLst>
                  <a:ext uri="{FF2B5EF4-FFF2-40B4-BE49-F238E27FC236}">
                    <a16:creationId xmlns:a16="http://schemas.microsoft.com/office/drawing/2014/main" id="{AE06979B-0719-E344-B9A3-FDD434C8E12C}"/>
                  </a:ext>
                </a:extLst>
              </p:cNvPr>
              <p:cNvSpPr>
                <a:spLocks noRot="1" noChangeAspect="1" noMove="1" noResize="1" noEditPoints="1" noAdjustHandles="1" noChangeArrowheads="1" noChangeShapeType="1" noTextEdit="1"/>
              </p:cNvSpPr>
              <p:nvPr/>
            </p:nvSpPr>
            <p:spPr>
              <a:xfrm>
                <a:off x="641119" y="2726490"/>
                <a:ext cx="500842" cy="376321"/>
              </a:xfrm>
              <a:prstGeom prst="rect">
                <a:avLst/>
              </a:prstGeom>
              <a:blipFill>
                <a:blip r:embed="rId13"/>
                <a:stretch>
                  <a:fillRect b="-1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Rectangle 48">
                <a:extLst>
                  <a:ext uri="{FF2B5EF4-FFF2-40B4-BE49-F238E27FC236}">
                    <a16:creationId xmlns:a16="http://schemas.microsoft.com/office/drawing/2014/main" id="{C22366DE-FA83-D842-8FED-DB91199D4B8D}"/>
                  </a:ext>
                </a:extLst>
              </p:cNvPr>
              <p:cNvSpPr/>
              <p:nvPr/>
            </p:nvSpPr>
            <p:spPr>
              <a:xfrm>
                <a:off x="656359" y="3096060"/>
                <a:ext cx="500843" cy="3740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latin typeface="Cambria Math" panose="02040503050406030204" pitchFamily="18" charset="0"/>
                            </a:rPr>
                          </m:ctrlPr>
                        </m:sSubSupPr>
                        <m:e>
                          <m:r>
                            <a:rPr lang="en-US" i="1">
                              <a:latin typeface="Cambria Math" panose="02040503050406030204" pitchFamily="18" charset="0"/>
                            </a:rPr>
                            <m:t>𝑝</m:t>
                          </m:r>
                        </m:e>
                        <m:sub>
                          <m:r>
                            <a:rPr lang="en-US" b="0" i="0" smtClean="0">
                              <a:latin typeface="Cambria Math" panose="02040503050406030204" pitchFamily="18" charset="0"/>
                            </a:rPr>
                            <m:t>1</m:t>
                          </m:r>
                        </m:sub>
                        <m:sup>
                          <m:r>
                            <a:rPr lang="en-US" i="1">
                              <a:latin typeface="Cambria Math" panose="02040503050406030204" pitchFamily="18" charset="0"/>
                            </a:rPr>
                            <m:t>𝐴</m:t>
                          </m:r>
                        </m:sup>
                      </m:sSubSup>
                    </m:oMath>
                  </m:oMathPara>
                </a14:m>
                <a:endParaRPr lang="en-US" dirty="0"/>
              </a:p>
            </p:txBody>
          </p:sp>
        </mc:Choice>
        <mc:Fallback xmlns="">
          <p:sp>
            <p:nvSpPr>
              <p:cNvPr id="49" name="Rectangle 48">
                <a:extLst>
                  <a:ext uri="{FF2B5EF4-FFF2-40B4-BE49-F238E27FC236}">
                    <a16:creationId xmlns:a16="http://schemas.microsoft.com/office/drawing/2014/main" id="{C22366DE-FA83-D842-8FED-DB91199D4B8D}"/>
                  </a:ext>
                </a:extLst>
              </p:cNvPr>
              <p:cNvSpPr>
                <a:spLocks noRot="1" noChangeAspect="1" noMove="1" noResize="1" noEditPoints="1" noAdjustHandles="1" noChangeArrowheads="1" noChangeShapeType="1" noTextEdit="1"/>
              </p:cNvSpPr>
              <p:nvPr/>
            </p:nvSpPr>
            <p:spPr>
              <a:xfrm>
                <a:off x="656359" y="3096060"/>
                <a:ext cx="500843" cy="374077"/>
              </a:xfrm>
              <a:prstGeom prst="rect">
                <a:avLst/>
              </a:prstGeom>
              <a:blipFill>
                <a:blip r:embed="rId14"/>
                <a:stretch>
                  <a:fillRect b="-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93D761CE-1F46-D543-BE32-0AE25AF8766F}"/>
                  </a:ext>
                </a:extLst>
              </p:cNvPr>
              <p:cNvSpPr txBox="1"/>
              <p:nvPr/>
            </p:nvSpPr>
            <p:spPr>
              <a:xfrm>
                <a:off x="2743200" y="2503170"/>
                <a:ext cx="685800" cy="380104"/>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𝑓</m:t>
                        </m:r>
                      </m:sup>
                    </m:sSup>
                    <m:r>
                      <a:rPr lang="en-US" i="1">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𝑓</m:t>
                        </m:r>
                      </m:sup>
                    </m:sSup>
                  </m:oMath>
                </a14:m>
                <a:r>
                  <a:rPr lang="en-US" dirty="0">
                    <a:effectLst/>
                  </a:rPr>
                  <a:t> </a:t>
                </a:r>
                <a:endParaRPr lang="en-US" baseline="30000" dirty="0"/>
              </a:p>
            </p:txBody>
          </p:sp>
        </mc:Choice>
        <mc:Fallback xmlns="">
          <p:sp>
            <p:nvSpPr>
              <p:cNvPr id="51" name="TextBox 50">
                <a:extLst>
                  <a:ext uri="{FF2B5EF4-FFF2-40B4-BE49-F238E27FC236}">
                    <a16:creationId xmlns:a16="http://schemas.microsoft.com/office/drawing/2014/main" id="{93D761CE-1F46-D543-BE32-0AE25AF8766F}"/>
                  </a:ext>
                </a:extLst>
              </p:cNvPr>
              <p:cNvSpPr txBox="1">
                <a:spLocks noRot="1" noChangeAspect="1" noMove="1" noResize="1" noEditPoints="1" noAdjustHandles="1" noChangeArrowheads="1" noChangeShapeType="1" noTextEdit="1"/>
              </p:cNvSpPr>
              <p:nvPr/>
            </p:nvSpPr>
            <p:spPr>
              <a:xfrm>
                <a:off x="2743200" y="2503170"/>
                <a:ext cx="685800" cy="380104"/>
              </a:xfrm>
              <a:prstGeom prst="rect">
                <a:avLst/>
              </a:prstGeom>
              <a:blipFill>
                <a:blip r:embed="rId15"/>
                <a:stretch>
                  <a:fillRect r="-42593"/>
                </a:stretch>
              </a:blipFill>
            </p:spPr>
            <p:txBody>
              <a:bodyPr/>
              <a:lstStyle/>
              <a:p>
                <a:r>
                  <a:rPr lang="en-US">
                    <a:noFill/>
                  </a:rPr>
                  <a:t> </a:t>
                </a:r>
              </a:p>
            </p:txBody>
          </p:sp>
        </mc:Fallback>
      </mc:AlternateContent>
      <p:sp>
        <p:nvSpPr>
          <p:cNvPr id="53" name="TextBox 52">
            <a:extLst>
              <a:ext uri="{FF2B5EF4-FFF2-40B4-BE49-F238E27FC236}">
                <a16:creationId xmlns:a16="http://schemas.microsoft.com/office/drawing/2014/main" id="{83480198-CCA2-904D-8FE2-FFB5DDC1C95D}"/>
              </a:ext>
            </a:extLst>
          </p:cNvPr>
          <p:cNvSpPr txBox="1"/>
          <p:nvPr/>
        </p:nvSpPr>
        <p:spPr>
          <a:xfrm>
            <a:off x="1328850" y="1693801"/>
            <a:ext cx="1943100" cy="369332"/>
          </a:xfrm>
          <a:prstGeom prst="rect">
            <a:avLst/>
          </a:prstGeom>
          <a:noFill/>
        </p:spPr>
        <p:txBody>
          <a:bodyPr wrap="square" rtlCol="0">
            <a:spAutoFit/>
          </a:bodyPr>
          <a:lstStyle/>
          <a:p>
            <a:pPr algn="ctr"/>
            <a:r>
              <a:rPr lang="en-US" dirty="0"/>
              <a:t>Export Supplies</a:t>
            </a:r>
          </a:p>
        </p:txBody>
      </p:sp>
      <p:sp>
        <p:nvSpPr>
          <p:cNvPr id="54" name="TextBox 53">
            <a:extLst>
              <a:ext uri="{FF2B5EF4-FFF2-40B4-BE49-F238E27FC236}">
                <a16:creationId xmlns:a16="http://schemas.microsoft.com/office/drawing/2014/main" id="{C6D3988D-23EC-1548-BA31-CEE9872B6ED4}"/>
              </a:ext>
            </a:extLst>
          </p:cNvPr>
          <p:cNvSpPr txBox="1"/>
          <p:nvPr/>
        </p:nvSpPr>
        <p:spPr>
          <a:xfrm>
            <a:off x="5143500" y="1685250"/>
            <a:ext cx="1657350" cy="369332"/>
          </a:xfrm>
          <a:prstGeom prst="rect">
            <a:avLst/>
          </a:prstGeom>
          <a:noFill/>
        </p:spPr>
        <p:txBody>
          <a:bodyPr wrap="square" rtlCol="0">
            <a:spAutoFit/>
          </a:bodyPr>
          <a:lstStyle/>
          <a:p>
            <a:pPr algn="ctr"/>
            <a:r>
              <a:rPr lang="en-US" dirty="0"/>
              <a:t>Import Market</a:t>
            </a:r>
          </a:p>
        </p:txBody>
      </p:sp>
      <p:sp>
        <p:nvSpPr>
          <p:cNvPr id="2" name="Footer Placeholder 1">
            <a:extLst>
              <a:ext uri="{FF2B5EF4-FFF2-40B4-BE49-F238E27FC236}">
                <a16:creationId xmlns:a16="http://schemas.microsoft.com/office/drawing/2014/main" id="{8C4DA409-63E2-9344-914B-41B27C7748C3}"/>
              </a:ext>
            </a:extLst>
          </p:cNvPr>
          <p:cNvSpPr>
            <a:spLocks noGrp="1"/>
          </p:cNvSpPr>
          <p:nvPr>
            <p:ph type="ftr" sz="quarter" idx="11"/>
          </p:nvPr>
        </p:nvSpPr>
        <p:spPr/>
        <p:txBody>
          <a:bodyPr/>
          <a:lstStyle/>
          <a:p>
            <a:pPr>
              <a:defRPr/>
            </a:pPr>
            <a:r>
              <a:rPr lang="en-US"/>
              <a:t>Class 19:  Preferential Trading Arrangements</a:t>
            </a:r>
          </a:p>
        </p:txBody>
      </p:sp>
      <p:sp>
        <p:nvSpPr>
          <p:cNvPr id="55" name="TextBox 54">
            <a:extLst>
              <a:ext uri="{FF2B5EF4-FFF2-40B4-BE49-F238E27FC236}">
                <a16:creationId xmlns:a16="http://schemas.microsoft.com/office/drawing/2014/main" id="{818632FA-6372-DC4A-92AB-D9294B7BC087}"/>
              </a:ext>
            </a:extLst>
          </p:cNvPr>
          <p:cNvSpPr txBox="1"/>
          <p:nvPr/>
        </p:nvSpPr>
        <p:spPr>
          <a:xfrm>
            <a:off x="7239000" y="1981200"/>
            <a:ext cx="838200" cy="369332"/>
          </a:xfrm>
          <a:prstGeom prst="rect">
            <a:avLst/>
          </a:prstGeom>
          <a:noFill/>
        </p:spPr>
        <p:txBody>
          <a:bodyPr wrap="square" rtlCol="0">
            <a:spAutoFit/>
          </a:bodyPr>
          <a:lstStyle/>
          <a:p>
            <a:pPr algn="ctr"/>
            <a:r>
              <a:rPr lang="en-US" dirty="0">
                <a:solidFill>
                  <a:schemeClr val="bg1">
                    <a:lumMod val="75000"/>
                  </a:schemeClr>
                </a:solidFill>
              </a:rPr>
              <a:t>MFN</a:t>
            </a:r>
          </a:p>
        </p:txBody>
      </p:sp>
      <p:sp>
        <p:nvSpPr>
          <p:cNvPr id="56" name="TextBox 55">
            <a:extLst>
              <a:ext uri="{FF2B5EF4-FFF2-40B4-BE49-F238E27FC236}">
                <a16:creationId xmlns:a16="http://schemas.microsoft.com/office/drawing/2014/main" id="{E5315179-E64B-9240-A4EA-8DC2F9B17B47}"/>
              </a:ext>
            </a:extLst>
          </p:cNvPr>
          <p:cNvSpPr txBox="1"/>
          <p:nvPr/>
        </p:nvSpPr>
        <p:spPr>
          <a:xfrm>
            <a:off x="7239000" y="2286000"/>
            <a:ext cx="838200" cy="369332"/>
          </a:xfrm>
          <a:prstGeom prst="rect">
            <a:avLst/>
          </a:prstGeom>
          <a:noFill/>
        </p:spPr>
        <p:txBody>
          <a:bodyPr wrap="square" rtlCol="0">
            <a:spAutoFit/>
          </a:bodyPr>
          <a:lstStyle/>
          <a:p>
            <a:pPr algn="ctr"/>
            <a:r>
              <a:rPr lang="en-US" dirty="0"/>
              <a:t>FTA</a:t>
            </a:r>
          </a:p>
        </p:txBody>
      </p:sp>
    </p:spTree>
    <p:extLst>
      <p:ext uri="{BB962C8B-B14F-4D97-AF65-F5344CB8AC3E}">
        <p14:creationId xmlns:p14="http://schemas.microsoft.com/office/powerpoint/2010/main" val="3769789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785E301F-176E-A940-B62B-FF56F5D18103}"/>
              </a:ext>
            </a:extLst>
          </p:cNvPr>
          <p:cNvSpPr/>
          <p:nvPr/>
        </p:nvSpPr>
        <p:spPr>
          <a:xfrm>
            <a:off x="0" y="668740"/>
            <a:ext cx="9144000" cy="55546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29</a:t>
            </a:fld>
            <a:endParaRPr lang="en-US"/>
          </a:p>
        </p:txBody>
      </p:sp>
      <p:sp>
        <p:nvSpPr>
          <p:cNvPr id="35" name="TextBox 34">
            <a:extLst>
              <a:ext uri="{FF2B5EF4-FFF2-40B4-BE49-F238E27FC236}">
                <a16:creationId xmlns:a16="http://schemas.microsoft.com/office/drawing/2014/main" id="{D3450358-B226-0A4F-BEE8-CD324F6C5A95}"/>
              </a:ext>
            </a:extLst>
          </p:cNvPr>
          <p:cNvSpPr txBox="1"/>
          <p:nvPr/>
        </p:nvSpPr>
        <p:spPr>
          <a:xfrm>
            <a:off x="1314450" y="1143001"/>
            <a:ext cx="5086350" cy="507831"/>
          </a:xfrm>
          <a:prstGeom prst="rect">
            <a:avLst/>
          </a:prstGeom>
          <a:noFill/>
        </p:spPr>
        <p:txBody>
          <a:bodyPr wrap="square" rtlCol="0">
            <a:spAutoFit/>
          </a:bodyPr>
          <a:lstStyle/>
          <a:p>
            <a:pPr algn="ctr"/>
            <a:r>
              <a:rPr lang="en-US" sz="2700" dirty="0"/>
              <a:t>Trade Creation and Diversion</a:t>
            </a:r>
          </a:p>
        </p:txBody>
      </p:sp>
      <p:grpSp>
        <p:nvGrpSpPr>
          <p:cNvPr id="3" name="Group 2">
            <a:extLst>
              <a:ext uri="{FF2B5EF4-FFF2-40B4-BE49-F238E27FC236}">
                <a16:creationId xmlns:a16="http://schemas.microsoft.com/office/drawing/2014/main" id="{A10A3A57-4713-BD45-8FA6-C1C45D6F713C}"/>
              </a:ext>
            </a:extLst>
          </p:cNvPr>
          <p:cNvGrpSpPr/>
          <p:nvPr/>
        </p:nvGrpSpPr>
        <p:grpSpPr>
          <a:xfrm>
            <a:off x="537328" y="1685250"/>
            <a:ext cx="7487556" cy="3711888"/>
            <a:chOff x="537328" y="1685250"/>
            <a:chExt cx="7487556" cy="3711888"/>
          </a:xfrm>
        </p:grpSpPr>
        <p:cxnSp>
          <p:nvCxnSpPr>
            <p:cNvPr id="7" name="Straight Connector 6"/>
            <p:cNvCxnSpPr>
              <a:cxnSpLocks/>
            </p:cNvCxnSpPr>
            <p:nvPr/>
          </p:nvCxnSpPr>
          <p:spPr>
            <a:xfrm>
              <a:off x="1143000" y="4743450"/>
              <a:ext cx="22288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V="1">
              <a:off x="11430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914400" y="2114550"/>
              <a:ext cx="514350" cy="369332"/>
            </a:xfrm>
            <a:prstGeom prst="rect">
              <a:avLst/>
            </a:prstGeom>
            <a:noFill/>
          </p:spPr>
          <p:txBody>
            <a:bodyPr wrap="square" rtlCol="0">
              <a:spAutoFit/>
            </a:bodyPr>
            <a:lstStyle/>
            <a:p>
              <a:r>
                <a:rPr lang="en-US" dirty="0"/>
                <a:t>P</a:t>
              </a:r>
            </a:p>
          </p:txBody>
        </p:sp>
        <p:sp>
          <p:nvSpPr>
            <p:cNvPr id="17" name="TextBox 16"/>
            <p:cNvSpPr txBox="1"/>
            <p:nvPr/>
          </p:nvSpPr>
          <p:spPr>
            <a:xfrm>
              <a:off x="3143250" y="4686300"/>
              <a:ext cx="514350" cy="369332"/>
            </a:xfrm>
            <a:prstGeom prst="rect">
              <a:avLst/>
            </a:prstGeom>
            <a:noFill/>
          </p:spPr>
          <p:txBody>
            <a:bodyPr wrap="square" rtlCol="0">
              <a:spAutoFit/>
            </a:bodyPr>
            <a:lstStyle/>
            <a:p>
              <a:r>
                <a:rPr lang="en-US" dirty="0"/>
                <a:t>Q</a:t>
              </a:r>
            </a:p>
          </p:txBody>
        </p:sp>
        <p:cxnSp>
          <p:nvCxnSpPr>
            <p:cNvPr id="63" name="Straight Connector 62"/>
            <p:cNvCxnSpPr>
              <a:cxnSpLocks/>
            </p:cNvCxnSpPr>
            <p:nvPr/>
          </p:nvCxnSpPr>
          <p:spPr>
            <a:xfrm flipV="1">
              <a:off x="1143000" y="2857500"/>
              <a:ext cx="1657350" cy="15430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8" name="Left Brace 37"/>
            <p:cNvSpPr/>
            <p:nvPr/>
          </p:nvSpPr>
          <p:spPr>
            <a:xfrm>
              <a:off x="971550" y="3771900"/>
              <a:ext cx="171450" cy="628650"/>
            </a:xfrm>
            <a:prstGeom prst="leftBrace">
              <a:avLst>
                <a:gd name="adj1" fmla="val 44444"/>
                <a:gd name="adj2"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61" name="Straight Connector 60"/>
            <p:cNvCxnSpPr>
              <a:cxnSpLocks/>
            </p:cNvCxnSpPr>
            <p:nvPr/>
          </p:nvCxnSpPr>
          <p:spPr>
            <a:xfrm>
              <a:off x="4000500" y="4743450"/>
              <a:ext cx="36004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flipV="1">
              <a:off x="40005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5" name="TextBox 64"/>
            <p:cNvSpPr txBox="1"/>
            <p:nvPr/>
          </p:nvSpPr>
          <p:spPr>
            <a:xfrm>
              <a:off x="7486650" y="4686300"/>
              <a:ext cx="514350" cy="369332"/>
            </a:xfrm>
            <a:prstGeom prst="rect">
              <a:avLst/>
            </a:prstGeom>
            <a:noFill/>
          </p:spPr>
          <p:txBody>
            <a:bodyPr wrap="square" rtlCol="0">
              <a:spAutoFit/>
            </a:bodyPr>
            <a:lstStyle/>
            <a:p>
              <a:r>
                <a:rPr lang="en-US" dirty="0"/>
                <a:t>Q</a:t>
              </a:r>
            </a:p>
          </p:txBody>
        </p:sp>
        <p:cxnSp>
          <p:nvCxnSpPr>
            <p:cNvPr id="73" name="Straight Connector 72"/>
            <p:cNvCxnSpPr>
              <a:cxnSpLocks/>
            </p:cNvCxnSpPr>
            <p:nvPr/>
          </p:nvCxnSpPr>
          <p:spPr>
            <a:xfrm flipV="1">
              <a:off x="4000500" y="2228850"/>
              <a:ext cx="3314700" cy="15430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0" name="Straight Connector 49">
              <a:extLst>
                <a:ext uri="{FF2B5EF4-FFF2-40B4-BE49-F238E27FC236}">
                  <a16:creationId xmlns:a16="http://schemas.microsoft.com/office/drawing/2014/main" id="{46F7941E-700F-274B-AD62-B652D2307BB6}"/>
                </a:ext>
              </a:extLst>
            </p:cNvPr>
            <p:cNvCxnSpPr>
              <a:cxnSpLocks/>
            </p:cNvCxnSpPr>
            <p:nvPr/>
          </p:nvCxnSpPr>
          <p:spPr>
            <a:xfrm flipV="1">
              <a:off x="1143000" y="2228850"/>
              <a:ext cx="1657350" cy="15430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92EE2414-DF8A-4344-983D-77235EC7E06D}"/>
                    </a:ext>
                  </a:extLst>
                </p:cNvPr>
                <p:cNvSpPr txBox="1"/>
                <p:nvPr/>
              </p:nvSpPr>
              <p:spPr>
                <a:xfrm>
                  <a:off x="2743200" y="2171700"/>
                  <a:ext cx="685800" cy="375552"/>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𝑡</m:t>
                          </m:r>
                        </m:sup>
                      </m:sSup>
                      <m:r>
                        <a:rPr lang="en-US" i="1">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𝑡</m:t>
                          </m:r>
                        </m:sup>
                      </m:sSup>
                    </m:oMath>
                  </a14:m>
                  <a:r>
                    <a:rPr lang="en-US" dirty="0">
                      <a:effectLst/>
                    </a:rPr>
                    <a:t> </a:t>
                  </a:r>
                  <a:endParaRPr lang="en-US" baseline="30000" dirty="0"/>
                </a:p>
              </p:txBody>
            </p:sp>
          </mc:Choice>
          <mc:Fallback xmlns="">
            <p:sp>
              <p:nvSpPr>
                <p:cNvPr id="52" name="TextBox 51">
                  <a:extLst>
                    <a:ext uri="{FF2B5EF4-FFF2-40B4-BE49-F238E27FC236}">
                      <a16:creationId xmlns:a16="http://schemas.microsoft.com/office/drawing/2014/main" id="{92EE2414-DF8A-4344-983D-77235EC7E06D}"/>
                    </a:ext>
                  </a:extLst>
                </p:cNvPr>
                <p:cNvSpPr txBox="1">
                  <a:spLocks noRot="1" noChangeAspect="1" noMove="1" noResize="1" noEditPoints="1" noAdjustHandles="1" noChangeArrowheads="1" noChangeShapeType="1" noTextEdit="1"/>
                </p:cNvSpPr>
                <p:nvPr/>
              </p:nvSpPr>
              <p:spPr>
                <a:xfrm>
                  <a:off x="2743200" y="2171700"/>
                  <a:ext cx="685800" cy="375552"/>
                </a:xfrm>
                <a:prstGeom prst="rect">
                  <a:avLst/>
                </a:prstGeom>
                <a:blipFill>
                  <a:blip r:embed="rId3"/>
                  <a:stretch>
                    <a:fillRect r="-33333"/>
                  </a:stretch>
                </a:blipFill>
              </p:spPr>
              <p:txBody>
                <a:bodyPr/>
                <a:lstStyle/>
                <a:p>
                  <a:r>
                    <a:rPr lang="en-US">
                      <a:noFill/>
                    </a:rPr>
                    <a:t> </a:t>
                  </a:r>
                </a:p>
              </p:txBody>
            </p:sp>
          </mc:Fallback>
        </mc:AlternateContent>
        <p:cxnSp>
          <p:nvCxnSpPr>
            <p:cNvPr id="79" name="Straight Connector 78">
              <a:extLst>
                <a:ext uri="{FF2B5EF4-FFF2-40B4-BE49-F238E27FC236}">
                  <a16:creationId xmlns:a16="http://schemas.microsoft.com/office/drawing/2014/main" id="{C3E76220-2624-494E-A28E-6D9EBAC26B59}"/>
                </a:ext>
              </a:extLst>
            </p:cNvPr>
            <p:cNvCxnSpPr>
              <a:cxnSpLocks/>
            </p:cNvCxnSpPr>
            <p:nvPr/>
          </p:nvCxnSpPr>
          <p:spPr>
            <a:xfrm flipV="1">
              <a:off x="4000500" y="3771900"/>
              <a:ext cx="685800" cy="628650"/>
            </a:xfrm>
            <a:prstGeom prst="line">
              <a:avLst/>
            </a:prstGeom>
            <a:ln>
              <a:solidFill>
                <a:srgbClr val="FF0000"/>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81" name="Straight Connector 80">
              <a:extLst>
                <a:ext uri="{FF2B5EF4-FFF2-40B4-BE49-F238E27FC236}">
                  <a16:creationId xmlns:a16="http://schemas.microsoft.com/office/drawing/2014/main" id="{7D8A21A1-F836-524D-AEA3-7CC934A9EA65}"/>
                </a:ext>
              </a:extLst>
            </p:cNvPr>
            <p:cNvCxnSpPr>
              <a:cxnSpLocks/>
            </p:cNvCxnSpPr>
            <p:nvPr/>
          </p:nvCxnSpPr>
          <p:spPr>
            <a:xfrm flipV="1">
              <a:off x="4686300" y="2514600"/>
              <a:ext cx="2686050" cy="1257300"/>
            </a:xfrm>
            <a:prstGeom prst="line">
              <a:avLst/>
            </a:prstGeom>
            <a:ln>
              <a:solidFill>
                <a:srgbClr val="FF0000"/>
              </a:solidFill>
              <a:prstDash val="lgDash"/>
            </a:ln>
            <a:effectLst/>
          </p:spPr>
          <p:style>
            <a:lnRef idx="2">
              <a:schemeClr val="accent1"/>
            </a:lnRef>
            <a:fillRef idx="0">
              <a:schemeClr val="accent1"/>
            </a:fillRef>
            <a:effectRef idx="1">
              <a:schemeClr val="accent1"/>
            </a:effectRef>
            <a:fontRef idx="minor">
              <a:schemeClr val="tx1"/>
            </a:fontRef>
          </p:style>
        </p:cxnSp>
        <p:sp>
          <p:nvSpPr>
            <p:cNvPr id="82" name="TextBox 81">
              <a:extLst>
                <a:ext uri="{FF2B5EF4-FFF2-40B4-BE49-F238E27FC236}">
                  <a16:creationId xmlns:a16="http://schemas.microsoft.com/office/drawing/2014/main" id="{7E6B0EBB-1053-F74B-9D67-38DE2DAC1BC9}"/>
                </a:ext>
              </a:extLst>
            </p:cNvPr>
            <p:cNvSpPr txBox="1"/>
            <p:nvPr/>
          </p:nvSpPr>
          <p:spPr>
            <a:xfrm>
              <a:off x="3771900" y="2114550"/>
              <a:ext cx="514350" cy="369332"/>
            </a:xfrm>
            <a:prstGeom prst="rect">
              <a:avLst/>
            </a:prstGeom>
            <a:noFill/>
          </p:spPr>
          <p:txBody>
            <a:bodyPr wrap="square" rtlCol="0">
              <a:spAutoFit/>
            </a:bodyPr>
            <a:lstStyle/>
            <a:p>
              <a:r>
                <a:rPr lang="en-US" dirty="0"/>
                <a:t>P</a:t>
              </a:r>
            </a:p>
          </p:txBody>
        </p:sp>
        <p:cxnSp>
          <p:nvCxnSpPr>
            <p:cNvPr id="85" name="Straight Connector 84">
              <a:extLst>
                <a:ext uri="{FF2B5EF4-FFF2-40B4-BE49-F238E27FC236}">
                  <a16:creationId xmlns:a16="http://schemas.microsoft.com/office/drawing/2014/main" id="{BE3CB4B5-A96E-B740-880B-479A9E3D5130}"/>
                </a:ext>
              </a:extLst>
            </p:cNvPr>
            <p:cNvCxnSpPr>
              <a:cxnSpLocks/>
            </p:cNvCxnSpPr>
            <p:nvPr/>
          </p:nvCxnSpPr>
          <p:spPr>
            <a:xfrm>
              <a:off x="4514850" y="2400300"/>
              <a:ext cx="2457450" cy="14287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6" name="Straight Connector 85">
              <a:extLst>
                <a:ext uri="{FF2B5EF4-FFF2-40B4-BE49-F238E27FC236}">
                  <a16:creationId xmlns:a16="http://schemas.microsoft.com/office/drawing/2014/main" id="{AE1158BC-140C-7543-ABB0-6ED3C6348EBD}"/>
                </a:ext>
              </a:extLst>
            </p:cNvPr>
            <p:cNvCxnSpPr>
              <a:cxnSpLocks/>
            </p:cNvCxnSpPr>
            <p:nvPr/>
          </p:nvCxnSpPr>
          <p:spPr>
            <a:xfrm>
              <a:off x="1143000" y="3028950"/>
              <a:ext cx="4457700"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87" name="Straight Connector 86">
              <a:extLst>
                <a:ext uri="{FF2B5EF4-FFF2-40B4-BE49-F238E27FC236}">
                  <a16:creationId xmlns:a16="http://schemas.microsoft.com/office/drawing/2014/main" id="{F7974421-E849-6A49-8342-95E79CF26D44}"/>
                </a:ext>
              </a:extLst>
            </p:cNvPr>
            <p:cNvCxnSpPr>
              <a:cxnSpLocks/>
            </p:cNvCxnSpPr>
            <p:nvPr/>
          </p:nvCxnSpPr>
          <p:spPr>
            <a:xfrm>
              <a:off x="1143000" y="3200400"/>
              <a:ext cx="4743450" cy="0"/>
            </a:xfrm>
            <a:prstGeom prst="line">
              <a:avLst/>
            </a:prstGeom>
            <a:ln>
              <a:solidFill>
                <a:srgbClr val="FF0000"/>
              </a:solidFill>
              <a:prstDash val="dash"/>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90" name="Rectangle 89">
                  <a:extLst>
                    <a:ext uri="{FF2B5EF4-FFF2-40B4-BE49-F238E27FC236}">
                      <a16:creationId xmlns:a16="http://schemas.microsoft.com/office/drawing/2014/main" id="{5B3EABC2-8B35-3448-9289-322A6B276D7D}"/>
                    </a:ext>
                  </a:extLst>
                </p:cNvPr>
                <p:cNvSpPr/>
                <p:nvPr/>
              </p:nvSpPr>
              <p:spPr>
                <a:xfrm>
                  <a:off x="6800850" y="3543300"/>
                  <a:ext cx="570349" cy="37003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𝑀</m:t>
                            </m:r>
                          </m:e>
                          <m:sup>
                            <m:r>
                              <a:rPr lang="en-US" i="1">
                                <a:latin typeface="Cambria Math" panose="02040503050406030204" pitchFamily="18" charset="0"/>
                              </a:rPr>
                              <m:t>𝐴</m:t>
                            </m:r>
                          </m:sup>
                        </m:sSup>
                      </m:oMath>
                    </m:oMathPara>
                  </a14:m>
                  <a:endParaRPr lang="en-US" dirty="0"/>
                </a:p>
              </p:txBody>
            </p:sp>
          </mc:Choice>
          <mc:Fallback xmlns="">
            <p:sp>
              <p:nvSpPr>
                <p:cNvPr id="90" name="Rectangle 89">
                  <a:extLst>
                    <a:ext uri="{FF2B5EF4-FFF2-40B4-BE49-F238E27FC236}">
                      <a16:creationId xmlns:a16="http://schemas.microsoft.com/office/drawing/2014/main" id="{5B3EABC2-8B35-3448-9289-322A6B276D7D}"/>
                    </a:ext>
                  </a:extLst>
                </p:cNvPr>
                <p:cNvSpPr>
                  <a:spLocks noRot="1" noChangeAspect="1" noMove="1" noResize="1" noEditPoints="1" noAdjustHandles="1" noChangeArrowheads="1" noChangeShapeType="1" noTextEdit="1"/>
                </p:cNvSpPr>
                <p:nvPr/>
              </p:nvSpPr>
              <p:spPr>
                <a:xfrm>
                  <a:off x="6800850" y="3543300"/>
                  <a:ext cx="570349" cy="370038"/>
                </a:xfrm>
                <a:prstGeom prst="rect">
                  <a:avLst/>
                </a:prstGeom>
                <a:blipFill>
                  <a:blip r:embed="rId4"/>
                  <a:stretch>
                    <a:fillRect/>
                  </a:stretch>
                </a:blipFill>
              </p:spPr>
              <p:txBody>
                <a:bodyPr/>
                <a:lstStyle/>
                <a:p>
                  <a:r>
                    <a:rPr lang="en-US">
                      <a:noFill/>
                    </a:rPr>
                    <a:t> </a:t>
                  </a:r>
                </a:p>
              </p:txBody>
            </p:sp>
          </mc:Fallback>
        </mc:AlternateContent>
        <p:cxnSp>
          <p:nvCxnSpPr>
            <p:cNvPr id="92" name="Straight Connector 91">
              <a:extLst>
                <a:ext uri="{FF2B5EF4-FFF2-40B4-BE49-F238E27FC236}">
                  <a16:creationId xmlns:a16="http://schemas.microsoft.com/office/drawing/2014/main" id="{98DB2428-7974-BE43-9111-37B6F41D302F}"/>
                </a:ext>
              </a:extLst>
            </p:cNvPr>
            <p:cNvCxnSpPr>
              <a:cxnSpLocks/>
            </p:cNvCxnSpPr>
            <p:nvPr/>
          </p:nvCxnSpPr>
          <p:spPr>
            <a:xfrm>
              <a:off x="1943100" y="3028950"/>
              <a:ext cx="0" cy="1714500"/>
            </a:xfrm>
            <a:prstGeom prst="line">
              <a:avLst/>
            </a:prstGeom>
            <a:ln>
              <a:solidFill>
                <a:schemeClr val="tx1"/>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96" name="Straight Connector 95">
              <a:extLst>
                <a:ext uri="{FF2B5EF4-FFF2-40B4-BE49-F238E27FC236}">
                  <a16:creationId xmlns:a16="http://schemas.microsoft.com/office/drawing/2014/main" id="{088086D5-6F00-E146-87DE-E16B01D4CD8D}"/>
                </a:ext>
              </a:extLst>
            </p:cNvPr>
            <p:cNvCxnSpPr>
              <a:cxnSpLocks/>
            </p:cNvCxnSpPr>
            <p:nvPr/>
          </p:nvCxnSpPr>
          <p:spPr>
            <a:xfrm>
              <a:off x="1758275" y="3200400"/>
              <a:ext cx="0" cy="1543050"/>
            </a:xfrm>
            <a:prstGeom prst="line">
              <a:avLst/>
            </a:prstGeom>
            <a:ln>
              <a:solidFill>
                <a:srgbClr val="FF0000"/>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BB4D492F-DEDC-A341-8228-9351DF5119B3}"/>
                </a:ext>
              </a:extLst>
            </p:cNvPr>
            <p:cNvCxnSpPr>
              <a:cxnSpLocks/>
            </p:cNvCxnSpPr>
            <p:nvPr/>
          </p:nvCxnSpPr>
          <p:spPr>
            <a:xfrm>
              <a:off x="2431073" y="3209192"/>
              <a:ext cx="0" cy="1543050"/>
            </a:xfrm>
            <a:prstGeom prst="line">
              <a:avLst/>
            </a:prstGeom>
            <a:ln>
              <a:solidFill>
                <a:srgbClr val="FF0000"/>
              </a:solidFill>
              <a:prstDash val="lgDash"/>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37" name="Rectangle 36">
                  <a:extLst>
                    <a:ext uri="{FF2B5EF4-FFF2-40B4-BE49-F238E27FC236}">
                      <a16:creationId xmlns:a16="http://schemas.microsoft.com/office/drawing/2014/main" id="{916D4E0B-EFB3-AD4C-A379-E9E55A41493A}"/>
                    </a:ext>
                  </a:extLst>
                </p:cNvPr>
                <p:cNvSpPr/>
                <p:nvPr/>
              </p:nvSpPr>
              <p:spPr>
                <a:xfrm>
                  <a:off x="2286000" y="4743450"/>
                  <a:ext cx="523926" cy="37266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rgbClr val="FF0000"/>
                                </a:solidFill>
                                <a:latin typeface="Cambria Math" panose="02040503050406030204" pitchFamily="18" charset="0"/>
                              </a:rPr>
                            </m:ctrlPr>
                          </m:sSubSupPr>
                          <m:e>
                            <m:r>
                              <a:rPr lang="en-US" i="1">
                                <a:solidFill>
                                  <a:srgbClr val="FF0000"/>
                                </a:solidFill>
                                <a:latin typeface="Cambria Math" panose="02040503050406030204" pitchFamily="18" charset="0"/>
                              </a:rPr>
                              <m:t>𝑋</m:t>
                            </m:r>
                          </m:e>
                          <m:sub>
                            <m:r>
                              <a:rPr lang="en-US" b="0" i="0" smtClean="0">
                                <a:solidFill>
                                  <a:srgbClr val="FF0000"/>
                                </a:solidFill>
                                <a:latin typeface="Cambria Math" panose="02040503050406030204" pitchFamily="18" charset="0"/>
                              </a:rPr>
                              <m:t>1</m:t>
                            </m:r>
                          </m:sub>
                          <m:sup>
                            <m:r>
                              <a:rPr lang="en-US" b="0" i="1" smtClean="0">
                                <a:solidFill>
                                  <a:srgbClr val="FF0000"/>
                                </a:solidFill>
                                <a:latin typeface="Cambria Math" panose="02040503050406030204" pitchFamily="18" charset="0"/>
                              </a:rPr>
                              <m:t>𝐵</m:t>
                            </m:r>
                          </m:sup>
                        </m:sSubSup>
                      </m:oMath>
                    </m:oMathPara>
                  </a14:m>
                  <a:endParaRPr lang="en-US" i="1" dirty="0">
                    <a:solidFill>
                      <a:srgbClr val="FF0000"/>
                    </a:solidFill>
                    <a:latin typeface="Cambria Math" panose="02040503050406030204" pitchFamily="18" charset="0"/>
                  </a:endParaRPr>
                </a:p>
              </p:txBody>
            </p:sp>
          </mc:Choice>
          <mc:Fallback xmlns="">
            <p:sp>
              <p:nvSpPr>
                <p:cNvPr id="37" name="Rectangle 36">
                  <a:extLst>
                    <a:ext uri="{FF2B5EF4-FFF2-40B4-BE49-F238E27FC236}">
                      <a16:creationId xmlns:a16="http://schemas.microsoft.com/office/drawing/2014/main" id="{916D4E0B-EFB3-AD4C-A379-E9E55A41493A}"/>
                    </a:ext>
                  </a:extLst>
                </p:cNvPr>
                <p:cNvSpPr>
                  <a:spLocks noRot="1" noChangeAspect="1" noMove="1" noResize="1" noEditPoints="1" noAdjustHandles="1" noChangeArrowheads="1" noChangeShapeType="1" noTextEdit="1"/>
                </p:cNvSpPr>
                <p:nvPr/>
              </p:nvSpPr>
              <p:spPr>
                <a:xfrm>
                  <a:off x="2286000" y="4743450"/>
                  <a:ext cx="523926" cy="372666"/>
                </a:xfrm>
                <a:prstGeom prst="rect">
                  <a:avLst/>
                </a:prstGeom>
                <a:blipFill>
                  <a:blip r:embed="rId5"/>
                  <a:stretch>
                    <a:fillRect/>
                  </a:stretch>
                </a:blipFill>
              </p:spPr>
              <p:txBody>
                <a:bodyPr/>
                <a:lstStyle/>
                <a:p>
                  <a:r>
                    <a:rPr lang="en-US">
                      <a:noFill/>
                    </a:rPr>
                    <a:t> </a:t>
                  </a:r>
                </a:p>
              </p:txBody>
            </p:sp>
          </mc:Fallback>
        </mc:AlternateContent>
        <p:cxnSp>
          <p:nvCxnSpPr>
            <p:cNvPr id="39" name="Straight Connector 38">
              <a:extLst>
                <a:ext uri="{FF2B5EF4-FFF2-40B4-BE49-F238E27FC236}">
                  <a16:creationId xmlns:a16="http://schemas.microsoft.com/office/drawing/2014/main" id="{E10B6789-7891-9D4C-9E28-36FA3FEC6BD5}"/>
                </a:ext>
              </a:extLst>
            </p:cNvPr>
            <p:cNvCxnSpPr>
              <a:cxnSpLocks/>
            </p:cNvCxnSpPr>
            <p:nvPr/>
          </p:nvCxnSpPr>
          <p:spPr>
            <a:xfrm>
              <a:off x="5886450" y="3200400"/>
              <a:ext cx="0" cy="1543050"/>
            </a:xfrm>
            <a:prstGeom prst="line">
              <a:avLst/>
            </a:prstGeom>
            <a:ln>
              <a:solidFill>
                <a:srgbClr val="FF0000"/>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BBF83C96-4B8D-E34C-B296-1E2210EEF700}"/>
                </a:ext>
              </a:extLst>
            </p:cNvPr>
            <p:cNvCxnSpPr>
              <a:cxnSpLocks/>
            </p:cNvCxnSpPr>
            <p:nvPr/>
          </p:nvCxnSpPr>
          <p:spPr>
            <a:xfrm>
              <a:off x="5600700" y="3028950"/>
              <a:ext cx="0" cy="1714500"/>
            </a:xfrm>
            <a:prstGeom prst="line">
              <a:avLst/>
            </a:prstGeom>
            <a:ln>
              <a:solidFill>
                <a:schemeClr val="tx1"/>
              </a:solidFill>
              <a:prstDash val="lgDash"/>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41" name="Rectangle 40">
                  <a:extLst>
                    <a:ext uri="{FF2B5EF4-FFF2-40B4-BE49-F238E27FC236}">
                      <a16:creationId xmlns:a16="http://schemas.microsoft.com/office/drawing/2014/main" id="{503550C8-F65A-9340-A2E0-55C88B91F7FD}"/>
                    </a:ext>
                  </a:extLst>
                </p:cNvPr>
                <p:cNvSpPr/>
                <p:nvPr/>
              </p:nvSpPr>
              <p:spPr>
                <a:xfrm>
                  <a:off x="5372100" y="4743450"/>
                  <a:ext cx="570349" cy="376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chemeClr val="tx1"/>
                                </a:solidFill>
                                <a:latin typeface="Cambria Math" panose="02040503050406030204" pitchFamily="18" charset="0"/>
                              </a:rPr>
                            </m:ctrlPr>
                          </m:sSubSupPr>
                          <m:e>
                            <m:r>
                              <a:rPr lang="en-US" b="0" i="1" smtClean="0">
                                <a:solidFill>
                                  <a:schemeClr val="tx1"/>
                                </a:solidFill>
                                <a:latin typeface="Cambria Math" panose="02040503050406030204" pitchFamily="18" charset="0"/>
                              </a:rPr>
                              <m:t>𝑀</m:t>
                            </m:r>
                          </m:e>
                          <m:sub>
                            <m:r>
                              <a:rPr lang="en-US" i="0">
                                <a:solidFill>
                                  <a:schemeClr val="tx1"/>
                                </a:solidFill>
                                <a:latin typeface="Cambria Math" panose="02040503050406030204" pitchFamily="18" charset="0"/>
                              </a:rPr>
                              <m:t>0</m:t>
                            </m:r>
                          </m:sub>
                          <m:sup>
                            <m:r>
                              <a:rPr lang="en-US" b="0" i="1" smtClean="0">
                                <a:solidFill>
                                  <a:schemeClr val="tx1"/>
                                </a:solidFill>
                                <a:latin typeface="Cambria Math" panose="02040503050406030204" pitchFamily="18" charset="0"/>
                              </a:rPr>
                              <m:t>𝐴</m:t>
                            </m:r>
                          </m:sup>
                        </m:sSubSup>
                      </m:oMath>
                    </m:oMathPara>
                  </a14:m>
                  <a:endParaRPr lang="en-US" dirty="0">
                    <a:solidFill>
                      <a:schemeClr val="tx1"/>
                    </a:solidFill>
                  </a:endParaRPr>
                </a:p>
              </p:txBody>
            </p:sp>
          </mc:Choice>
          <mc:Fallback xmlns="">
            <p:sp>
              <p:nvSpPr>
                <p:cNvPr id="41" name="Rectangle 40">
                  <a:extLst>
                    <a:ext uri="{FF2B5EF4-FFF2-40B4-BE49-F238E27FC236}">
                      <a16:creationId xmlns:a16="http://schemas.microsoft.com/office/drawing/2014/main" id="{503550C8-F65A-9340-A2E0-55C88B91F7FD}"/>
                    </a:ext>
                  </a:extLst>
                </p:cNvPr>
                <p:cNvSpPr>
                  <a:spLocks noRot="1" noChangeAspect="1" noMove="1" noResize="1" noEditPoints="1" noAdjustHandles="1" noChangeArrowheads="1" noChangeShapeType="1" noTextEdit="1"/>
                </p:cNvSpPr>
                <p:nvPr/>
              </p:nvSpPr>
              <p:spPr>
                <a:xfrm>
                  <a:off x="5372100" y="4743450"/>
                  <a:ext cx="570349" cy="376321"/>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Rectangle 41">
                  <a:extLst>
                    <a:ext uri="{FF2B5EF4-FFF2-40B4-BE49-F238E27FC236}">
                      <a16:creationId xmlns:a16="http://schemas.microsoft.com/office/drawing/2014/main" id="{0D81F738-F50B-F94E-B18F-33A10F134FB3}"/>
                    </a:ext>
                  </a:extLst>
                </p:cNvPr>
                <p:cNvSpPr/>
                <p:nvPr/>
              </p:nvSpPr>
              <p:spPr>
                <a:xfrm>
                  <a:off x="5772150" y="4743450"/>
                  <a:ext cx="568745" cy="3740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rgbClr val="FF0000"/>
                                </a:solidFill>
                                <a:latin typeface="Cambria Math" panose="02040503050406030204" pitchFamily="18" charset="0"/>
                              </a:rPr>
                            </m:ctrlPr>
                          </m:sSubSupPr>
                          <m:e>
                            <m:r>
                              <a:rPr lang="en-US" b="0" i="1" smtClean="0">
                                <a:solidFill>
                                  <a:srgbClr val="FF0000"/>
                                </a:solidFill>
                                <a:latin typeface="Cambria Math" panose="02040503050406030204" pitchFamily="18" charset="0"/>
                              </a:rPr>
                              <m:t>𝑀</m:t>
                            </m:r>
                          </m:e>
                          <m:sub>
                            <m:r>
                              <a:rPr lang="en-US" b="0" i="0" smtClean="0">
                                <a:solidFill>
                                  <a:srgbClr val="FF0000"/>
                                </a:solidFill>
                                <a:latin typeface="Cambria Math" panose="02040503050406030204" pitchFamily="18" charset="0"/>
                              </a:rPr>
                              <m:t>1</m:t>
                            </m:r>
                          </m:sub>
                          <m:sup>
                            <m:r>
                              <a:rPr lang="en-US" b="0" i="1" smtClean="0">
                                <a:solidFill>
                                  <a:srgbClr val="FF0000"/>
                                </a:solidFill>
                                <a:latin typeface="Cambria Math" panose="02040503050406030204" pitchFamily="18" charset="0"/>
                              </a:rPr>
                              <m:t>𝐴</m:t>
                            </m:r>
                          </m:sup>
                        </m:sSubSup>
                      </m:oMath>
                    </m:oMathPara>
                  </a14:m>
                  <a:endParaRPr lang="en-US" i="1" dirty="0">
                    <a:solidFill>
                      <a:srgbClr val="FF0000"/>
                    </a:solidFill>
                    <a:latin typeface="Cambria Math" panose="02040503050406030204" pitchFamily="18" charset="0"/>
                  </a:endParaRPr>
                </a:p>
              </p:txBody>
            </p:sp>
          </mc:Choice>
          <mc:Fallback xmlns="">
            <p:sp>
              <p:nvSpPr>
                <p:cNvPr id="42" name="Rectangle 41">
                  <a:extLst>
                    <a:ext uri="{FF2B5EF4-FFF2-40B4-BE49-F238E27FC236}">
                      <a16:creationId xmlns:a16="http://schemas.microsoft.com/office/drawing/2014/main" id="{0D81F738-F50B-F94E-B18F-33A10F134FB3}"/>
                    </a:ext>
                  </a:extLst>
                </p:cNvPr>
                <p:cNvSpPr>
                  <a:spLocks noRot="1" noChangeAspect="1" noMove="1" noResize="1" noEditPoints="1" noAdjustHandles="1" noChangeArrowheads="1" noChangeShapeType="1" noTextEdit="1"/>
                </p:cNvSpPr>
                <p:nvPr/>
              </p:nvSpPr>
              <p:spPr>
                <a:xfrm>
                  <a:off x="5772150" y="4743450"/>
                  <a:ext cx="568745" cy="374077"/>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TextBox 47">
                  <a:extLst>
                    <a:ext uri="{FF2B5EF4-FFF2-40B4-BE49-F238E27FC236}">
                      <a16:creationId xmlns:a16="http://schemas.microsoft.com/office/drawing/2014/main" id="{0C9369E4-1628-954C-9133-E8C8F7A2A7B3}"/>
                    </a:ext>
                  </a:extLst>
                </p:cNvPr>
                <p:cNvSpPr txBox="1"/>
                <p:nvPr/>
              </p:nvSpPr>
              <p:spPr>
                <a:xfrm>
                  <a:off x="537328" y="4293678"/>
                  <a:ext cx="735727" cy="646524"/>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𝑎</m:t>
                          </m:r>
                        </m:e>
                        <m:sup>
                          <m:r>
                            <a:rPr lang="en-US" i="1">
                              <a:latin typeface="Cambria Math" panose="02040503050406030204" pitchFamily="18" charset="0"/>
                            </a:rPr>
                            <m:t>𝐵</m:t>
                          </m:r>
                        </m:sup>
                      </m:sSup>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𝑎</m:t>
                          </m:r>
                        </m:e>
                        <m:sup>
                          <m:r>
                            <a:rPr lang="en-US" i="1">
                              <a:latin typeface="Cambria Math" panose="02040503050406030204" pitchFamily="18" charset="0"/>
                            </a:rPr>
                            <m:t>𝐶</m:t>
                          </m:r>
                        </m:sup>
                      </m:sSup>
                    </m:oMath>
                  </a14:m>
                  <a:r>
                    <a:rPr lang="en-US" dirty="0">
                      <a:effectLst/>
                    </a:rPr>
                    <a:t> </a:t>
                  </a:r>
                  <a:endParaRPr lang="en-US" baseline="-25000" dirty="0"/>
                </a:p>
              </p:txBody>
            </p:sp>
          </mc:Choice>
          <mc:Fallback xmlns="">
            <p:sp>
              <p:nvSpPr>
                <p:cNvPr id="48" name="TextBox 47">
                  <a:extLst>
                    <a:ext uri="{FF2B5EF4-FFF2-40B4-BE49-F238E27FC236}">
                      <a16:creationId xmlns:a16="http://schemas.microsoft.com/office/drawing/2014/main" id="{0C9369E4-1628-954C-9133-E8C8F7A2A7B3}"/>
                    </a:ext>
                  </a:extLst>
                </p:cNvPr>
                <p:cNvSpPr txBox="1">
                  <a:spLocks noRot="1" noChangeAspect="1" noMove="1" noResize="1" noEditPoints="1" noAdjustHandles="1" noChangeArrowheads="1" noChangeShapeType="1" noTextEdit="1"/>
                </p:cNvSpPr>
                <p:nvPr/>
              </p:nvSpPr>
              <p:spPr>
                <a:xfrm>
                  <a:off x="537328" y="4293678"/>
                  <a:ext cx="735727" cy="646524"/>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Rectangle 48">
                  <a:extLst>
                    <a:ext uri="{FF2B5EF4-FFF2-40B4-BE49-F238E27FC236}">
                      <a16:creationId xmlns:a16="http://schemas.microsoft.com/office/drawing/2014/main" id="{8CC5CF27-0162-934B-9B6E-BE1F03211F90}"/>
                    </a:ext>
                  </a:extLst>
                </p:cNvPr>
                <p:cNvSpPr/>
                <p:nvPr/>
              </p:nvSpPr>
              <p:spPr>
                <a:xfrm>
                  <a:off x="751656" y="3876738"/>
                  <a:ext cx="33457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𝑡</m:t>
                        </m:r>
                      </m:oMath>
                    </m:oMathPara>
                  </a14:m>
                  <a:endParaRPr lang="en-US" dirty="0"/>
                </a:p>
              </p:txBody>
            </p:sp>
          </mc:Choice>
          <mc:Fallback xmlns="">
            <p:sp>
              <p:nvSpPr>
                <p:cNvPr id="49" name="Rectangle 48">
                  <a:extLst>
                    <a:ext uri="{FF2B5EF4-FFF2-40B4-BE49-F238E27FC236}">
                      <a16:creationId xmlns:a16="http://schemas.microsoft.com/office/drawing/2014/main" id="{8CC5CF27-0162-934B-9B6E-BE1F03211F90}"/>
                    </a:ext>
                  </a:extLst>
                </p:cNvPr>
                <p:cNvSpPr>
                  <a:spLocks noRot="1" noChangeAspect="1" noMove="1" noResize="1" noEditPoints="1" noAdjustHandles="1" noChangeArrowheads="1" noChangeShapeType="1" noTextEdit="1"/>
                </p:cNvSpPr>
                <p:nvPr/>
              </p:nvSpPr>
              <p:spPr>
                <a:xfrm>
                  <a:off x="751656" y="3876738"/>
                  <a:ext cx="334579" cy="369332"/>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3BC5A8F2-7397-A040-8A1D-7686FEF1BFBA}"/>
                    </a:ext>
                  </a:extLst>
                </p:cNvPr>
                <p:cNvSpPr txBox="1"/>
                <p:nvPr/>
              </p:nvSpPr>
              <p:spPr>
                <a:xfrm>
                  <a:off x="5939334" y="2114550"/>
                  <a:ext cx="1266683" cy="375552"/>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𝑡</m:t>
                          </m:r>
                        </m:sup>
                      </m:sSup>
                      <m:r>
                        <a:rPr lang="en-US" b="0" i="1" smtClean="0">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𝑡</m:t>
                          </m:r>
                        </m:sup>
                      </m:sSup>
                    </m:oMath>
                  </a14:m>
                  <a:r>
                    <a:rPr lang="en-US" dirty="0">
                      <a:effectLst/>
                    </a:rPr>
                    <a:t> </a:t>
                  </a:r>
                  <a:endParaRPr lang="en-US" baseline="30000" dirty="0"/>
                </a:p>
              </p:txBody>
            </p:sp>
          </mc:Choice>
          <mc:Fallback xmlns="">
            <p:sp>
              <p:nvSpPr>
                <p:cNvPr id="51" name="TextBox 50">
                  <a:extLst>
                    <a:ext uri="{FF2B5EF4-FFF2-40B4-BE49-F238E27FC236}">
                      <a16:creationId xmlns:a16="http://schemas.microsoft.com/office/drawing/2014/main" id="{3BC5A8F2-7397-A040-8A1D-7686FEF1BFBA}"/>
                    </a:ext>
                  </a:extLst>
                </p:cNvPr>
                <p:cNvSpPr txBox="1">
                  <a:spLocks noRot="1" noChangeAspect="1" noMove="1" noResize="1" noEditPoints="1" noAdjustHandles="1" noChangeArrowheads="1" noChangeShapeType="1" noTextEdit="1"/>
                </p:cNvSpPr>
                <p:nvPr/>
              </p:nvSpPr>
              <p:spPr>
                <a:xfrm>
                  <a:off x="5939334" y="2114550"/>
                  <a:ext cx="1266683" cy="375552"/>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3" name="TextBox 52">
                  <a:extLst>
                    <a:ext uri="{FF2B5EF4-FFF2-40B4-BE49-F238E27FC236}">
                      <a16:creationId xmlns:a16="http://schemas.microsoft.com/office/drawing/2014/main" id="{EC9808D4-1451-6144-A71F-0A8166F234D3}"/>
                    </a:ext>
                  </a:extLst>
                </p:cNvPr>
                <p:cNvSpPr txBox="1"/>
                <p:nvPr/>
              </p:nvSpPr>
              <p:spPr>
                <a:xfrm>
                  <a:off x="6457950" y="2857500"/>
                  <a:ext cx="1566934" cy="380104"/>
                </a:xfrm>
                <a:prstGeom prst="rect">
                  <a:avLst/>
                </a:prstGeom>
                <a:noFill/>
              </p:spPr>
              <p:txBody>
                <a:bodyPr wrap="square" rtlCol="0">
                  <a:spAutoFit/>
                </a:bodyPr>
                <a:lstStyle/>
                <a:p>
                  <a14:m>
                    <m:oMath xmlns:m="http://schemas.openxmlformats.org/officeDocument/2006/math">
                      <m:sSup>
                        <m:sSupPr>
                          <m:ctrlPr>
                            <a:rPr lang="en-US" i="1" smtClean="0">
                              <a:solidFill>
                                <a:srgbClr val="FF0000"/>
                              </a:solidFill>
                              <a:latin typeface="Cambria Math" panose="02040503050406030204" pitchFamily="18" charset="0"/>
                            </a:rPr>
                          </m:ctrlPr>
                        </m:sSupPr>
                        <m:e>
                          <m:r>
                            <a:rPr lang="en-US" i="1">
                              <a:solidFill>
                                <a:srgbClr val="FF0000"/>
                              </a:solidFill>
                              <a:latin typeface="Cambria Math" panose="02040503050406030204" pitchFamily="18" charset="0"/>
                            </a:rPr>
                            <m:t>𝑋</m:t>
                          </m:r>
                        </m:e>
                        <m:sup>
                          <m:r>
                            <a:rPr lang="en-US" i="1">
                              <a:solidFill>
                                <a:srgbClr val="FF0000"/>
                              </a:solidFill>
                              <a:latin typeface="Cambria Math" panose="02040503050406030204" pitchFamily="18" charset="0"/>
                            </a:rPr>
                            <m:t>𝐵</m:t>
                          </m:r>
                          <m:r>
                            <a:rPr lang="en-US" b="0" i="1" smtClean="0">
                              <a:solidFill>
                                <a:srgbClr val="FF0000"/>
                              </a:solidFill>
                              <a:latin typeface="Cambria Math" panose="02040503050406030204" pitchFamily="18" charset="0"/>
                            </a:rPr>
                            <m:t>𝑓</m:t>
                          </m:r>
                        </m:sup>
                      </m:sSup>
                      <m:r>
                        <a:rPr lang="en-US" b="0" i="1" smtClean="0">
                          <a:solidFill>
                            <a:srgbClr val="FF0000"/>
                          </a:solidFill>
                          <a:latin typeface="Cambria Math" panose="02040503050406030204" pitchFamily="18" charset="0"/>
                        </a:rPr>
                        <m:t>+</m:t>
                      </m:r>
                      <m:sSup>
                        <m:sSupPr>
                          <m:ctrlPr>
                            <a:rPr lang="en-US" i="1">
                              <a:solidFill>
                                <a:srgbClr val="FF0000"/>
                              </a:solidFill>
                              <a:latin typeface="Cambria Math" panose="02040503050406030204" pitchFamily="18" charset="0"/>
                            </a:rPr>
                          </m:ctrlPr>
                        </m:sSupPr>
                        <m:e>
                          <m:r>
                            <a:rPr lang="en-US" i="1">
                              <a:solidFill>
                                <a:srgbClr val="FF0000"/>
                              </a:solidFill>
                              <a:latin typeface="Cambria Math" panose="02040503050406030204" pitchFamily="18" charset="0"/>
                            </a:rPr>
                            <m:t>𝑋</m:t>
                          </m:r>
                        </m:e>
                        <m:sup>
                          <m:r>
                            <a:rPr lang="en-US" i="1">
                              <a:solidFill>
                                <a:srgbClr val="FF0000"/>
                              </a:solidFill>
                              <a:latin typeface="Cambria Math" panose="02040503050406030204" pitchFamily="18" charset="0"/>
                            </a:rPr>
                            <m:t>𝐶</m:t>
                          </m:r>
                          <m:r>
                            <a:rPr lang="en-US" b="0" i="1" smtClean="0">
                              <a:solidFill>
                                <a:srgbClr val="FF0000"/>
                              </a:solidFill>
                              <a:latin typeface="Cambria Math" panose="02040503050406030204" pitchFamily="18" charset="0"/>
                            </a:rPr>
                            <m:t>𝑡</m:t>
                          </m:r>
                        </m:sup>
                      </m:sSup>
                    </m:oMath>
                  </a14:m>
                  <a:r>
                    <a:rPr lang="en-US" dirty="0">
                      <a:solidFill>
                        <a:srgbClr val="FF0000"/>
                      </a:solidFill>
                      <a:effectLst/>
                    </a:rPr>
                    <a:t> </a:t>
                  </a:r>
                  <a:endParaRPr lang="en-US" baseline="30000" dirty="0">
                    <a:solidFill>
                      <a:srgbClr val="FF0000"/>
                    </a:solidFill>
                  </a:endParaRPr>
                </a:p>
              </p:txBody>
            </p:sp>
          </mc:Choice>
          <mc:Fallback xmlns="">
            <p:sp>
              <p:nvSpPr>
                <p:cNvPr id="53" name="TextBox 52">
                  <a:extLst>
                    <a:ext uri="{FF2B5EF4-FFF2-40B4-BE49-F238E27FC236}">
                      <a16:creationId xmlns:a16="http://schemas.microsoft.com/office/drawing/2014/main" id="{EC9808D4-1451-6144-A71F-0A8166F234D3}"/>
                    </a:ext>
                  </a:extLst>
                </p:cNvPr>
                <p:cNvSpPr txBox="1">
                  <a:spLocks noRot="1" noChangeAspect="1" noMove="1" noResize="1" noEditPoints="1" noAdjustHandles="1" noChangeArrowheads="1" noChangeShapeType="1" noTextEdit="1"/>
                </p:cNvSpPr>
                <p:nvPr/>
              </p:nvSpPr>
              <p:spPr>
                <a:xfrm>
                  <a:off x="6457950" y="2857500"/>
                  <a:ext cx="1566934" cy="380104"/>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4" name="TextBox 53">
                  <a:extLst>
                    <a:ext uri="{FF2B5EF4-FFF2-40B4-BE49-F238E27FC236}">
                      <a16:creationId xmlns:a16="http://schemas.microsoft.com/office/drawing/2014/main" id="{14F24C7B-BC4D-8B40-8BC1-FFF8CE3EAB03}"/>
                    </a:ext>
                  </a:extLst>
                </p:cNvPr>
                <p:cNvSpPr txBox="1"/>
                <p:nvPr/>
              </p:nvSpPr>
              <p:spPr>
                <a:xfrm>
                  <a:off x="2743200" y="2503170"/>
                  <a:ext cx="685800" cy="380104"/>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𝑓</m:t>
                          </m:r>
                        </m:sup>
                      </m:sSup>
                      <m:r>
                        <a:rPr lang="en-US" i="1">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𝑓</m:t>
                          </m:r>
                        </m:sup>
                      </m:sSup>
                    </m:oMath>
                  </a14:m>
                  <a:r>
                    <a:rPr lang="en-US" dirty="0">
                      <a:effectLst/>
                    </a:rPr>
                    <a:t> </a:t>
                  </a:r>
                  <a:endParaRPr lang="en-US" baseline="30000" dirty="0"/>
                </a:p>
              </p:txBody>
            </p:sp>
          </mc:Choice>
          <mc:Fallback xmlns="">
            <p:sp>
              <p:nvSpPr>
                <p:cNvPr id="54" name="TextBox 53">
                  <a:extLst>
                    <a:ext uri="{FF2B5EF4-FFF2-40B4-BE49-F238E27FC236}">
                      <a16:creationId xmlns:a16="http://schemas.microsoft.com/office/drawing/2014/main" id="{14F24C7B-BC4D-8B40-8BC1-FFF8CE3EAB03}"/>
                    </a:ext>
                  </a:extLst>
                </p:cNvPr>
                <p:cNvSpPr txBox="1">
                  <a:spLocks noRot="1" noChangeAspect="1" noMove="1" noResize="1" noEditPoints="1" noAdjustHandles="1" noChangeArrowheads="1" noChangeShapeType="1" noTextEdit="1"/>
                </p:cNvSpPr>
                <p:nvPr/>
              </p:nvSpPr>
              <p:spPr>
                <a:xfrm>
                  <a:off x="2743200" y="2503170"/>
                  <a:ext cx="685800" cy="380104"/>
                </a:xfrm>
                <a:prstGeom prst="rect">
                  <a:avLst/>
                </a:prstGeom>
                <a:blipFill>
                  <a:blip r:embed="rId12"/>
                  <a:stretch>
                    <a:fillRect r="-425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5" name="Rectangle 54">
                  <a:extLst>
                    <a:ext uri="{FF2B5EF4-FFF2-40B4-BE49-F238E27FC236}">
                      <a16:creationId xmlns:a16="http://schemas.microsoft.com/office/drawing/2014/main" id="{715E5A80-BF51-E047-AD1E-0E4C9F39BABA}"/>
                    </a:ext>
                  </a:extLst>
                </p:cNvPr>
                <p:cNvSpPr/>
                <p:nvPr/>
              </p:nvSpPr>
              <p:spPr>
                <a:xfrm>
                  <a:off x="641119" y="2726490"/>
                  <a:ext cx="500842" cy="376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𝑝</m:t>
                            </m:r>
                          </m:e>
                          <m:sub>
                            <m:r>
                              <a:rPr lang="en-US" i="0">
                                <a:latin typeface="Cambria Math" panose="02040503050406030204" pitchFamily="18" charset="0"/>
                              </a:rPr>
                              <m:t>0</m:t>
                            </m:r>
                          </m:sub>
                          <m:sup>
                            <m:r>
                              <a:rPr lang="en-US" i="1">
                                <a:latin typeface="Cambria Math" panose="02040503050406030204" pitchFamily="18" charset="0"/>
                              </a:rPr>
                              <m:t>𝐴</m:t>
                            </m:r>
                          </m:sup>
                        </m:sSubSup>
                      </m:oMath>
                    </m:oMathPara>
                  </a14:m>
                  <a:endParaRPr lang="en-US" dirty="0"/>
                </a:p>
              </p:txBody>
            </p:sp>
          </mc:Choice>
          <mc:Fallback xmlns="">
            <p:sp>
              <p:nvSpPr>
                <p:cNvPr id="55" name="Rectangle 54">
                  <a:extLst>
                    <a:ext uri="{FF2B5EF4-FFF2-40B4-BE49-F238E27FC236}">
                      <a16:creationId xmlns:a16="http://schemas.microsoft.com/office/drawing/2014/main" id="{715E5A80-BF51-E047-AD1E-0E4C9F39BABA}"/>
                    </a:ext>
                  </a:extLst>
                </p:cNvPr>
                <p:cNvSpPr>
                  <a:spLocks noRot="1" noChangeAspect="1" noMove="1" noResize="1" noEditPoints="1" noAdjustHandles="1" noChangeArrowheads="1" noChangeShapeType="1" noTextEdit="1"/>
                </p:cNvSpPr>
                <p:nvPr/>
              </p:nvSpPr>
              <p:spPr>
                <a:xfrm>
                  <a:off x="641119" y="2726490"/>
                  <a:ext cx="500842" cy="376321"/>
                </a:xfrm>
                <a:prstGeom prst="rect">
                  <a:avLst/>
                </a:prstGeom>
                <a:blipFill>
                  <a:blip r:embed="rId13"/>
                  <a:stretch>
                    <a:fillRect b="-1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6" name="Rectangle 55">
                  <a:extLst>
                    <a:ext uri="{FF2B5EF4-FFF2-40B4-BE49-F238E27FC236}">
                      <a16:creationId xmlns:a16="http://schemas.microsoft.com/office/drawing/2014/main" id="{AAD36FDE-0839-B541-B76D-E4D645C439D4}"/>
                    </a:ext>
                  </a:extLst>
                </p:cNvPr>
                <p:cNvSpPr/>
                <p:nvPr/>
              </p:nvSpPr>
              <p:spPr>
                <a:xfrm>
                  <a:off x="656359" y="3096060"/>
                  <a:ext cx="500843" cy="3740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latin typeface="Cambria Math" panose="02040503050406030204" pitchFamily="18" charset="0"/>
                              </a:rPr>
                            </m:ctrlPr>
                          </m:sSubSupPr>
                          <m:e>
                            <m:r>
                              <a:rPr lang="en-US" i="1">
                                <a:latin typeface="Cambria Math" panose="02040503050406030204" pitchFamily="18" charset="0"/>
                              </a:rPr>
                              <m:t>𝑝</m:t>
                            </m:r>
                          </m:e>
                          <m:sub>
                            <m:r>
                              <a:rPr lang="en-US" b="0" i="0" smtClean="0">
                                <a:latin typeface="Cambria Math" panose="02040503050406030204" pitchFamily="18" charset="0"/>
                              </a:rPr>
                              <m:t>1</m:t>
                            </m:r>
                          </m:sub>
                          <m:sup>
                            <m:r>
                              <a:rPr lang="en-US" i="1">
                                <a:latin typeface="Cambria Math" panose="02040503050406030204" pitchFamily="18" charset="0"/>
                              </a:rPr>
                              <m:t>𝐴</m:t>
                            </m:r>
                          </m:sup>
                        </m:sSubSup>
                      </m:oMath>
                    </m:oMathPara>
                  </a14:m>
                  <a:endParaRPr lang="en-US" dirty="0"/>
                </a:p>
              </p:txBody>
            </p:sp>
          </mc:Choice>
          <mc:Fallback xmlns="">
            <p:sp>
              <p:nvSpPr>
                <p:cNvPr id="56" name="Rectangle 55">
                  <a:extLst>
                    <a:ext uri="{FF2B5EF4-FFF2-40B4-BE49-F238E27FC236}">
                      <a16:creationId xmlns:a16="http://schemas.microsoft.com/office/drawing/2014/main" id="{AAD36FDE-0839-B541-B76D-E4D645C439D4}"/>
                    </a:ext>
                  </a:extLst>
                </p:cNvPr>
                <p:cNvSpPr>
                  <a:spLocks noRot="1" noChangeAspect="1" noMove="1" noResize="1" noEditPoints="1" noAdjustHandles="1" noChangeArrowheads="1" noChangeShapeType="1" noTextEdit="1"/>
                </p:cNvSpPr>
                <p:nvPr/>
              </p:nvSpPr>
              <p:spPr>
                <a:xfrm>
                  <a:off x="656359" y="3096060"/>
                  <a:ext cx="500843" cy="374077"/>
                </a:xfrm>
                <a:prstGeom prst="rect">
                  <a:avLst/>
                </a:prstGeom>
                <a:blipFill>
                  <a:blip r:embed="rId14"/>
                  <a:stretch>
                    <a:fillRect b="-6667"/>
                  </a:stretch>
                </a:blipFill>
              </p:spPr>
              <p:txBody>
                <a:bodyPr/>
                <a:lstStyle/>
                <a:p>
                  <a:r>
                    <a:rPr lang="en-US">
                      <a:noFill/>
                    </a:rPr>
                    <a:t> </a:t>
                  </a:r>
                </a:p>
              </p:txBody>
            </p:sp>
          </mc:Fallback>
        </mc:AlternateContent>
        <p:grpSp>
          <p:nvGrpSpPr>
            <p:cNvPr id="6" name="Group 5">
              <a:extLst>
                <a:ext uri="{FF2B5EF4-FFF2-40B4-BE49-F238E27FC236}">
                  <a16:creationId xmlns:a16="http://schemas.microsoft.com/office/drawing/2014/main" id="{C4B540CF-E993-924A-AF04-D788710ABC2A}"/>
                </a:ext>
              </a:extLst>
            </p:cNvPr>
            <p:cNvGrpSpPr/>
            <p:nvPr/>
          </p:nvGrpSpPr>
          <p:grpSpPr>
            <a:xfrm>
              <a:off x="1277522" y="4338382"/>
              <a:ext cx="665578" cy="405068"/>
              <a:chOff x="1277522" y="4338382"/>
              <a:chExt cx="665578" cy="405068"/>
            </a:xfrm>
          </p:grpSpPr>
          <p:sp>
            <p:nvSpPr>
              <p:cNvPr id="43" name="Left Brace 42">
                <a:extLst>
                  <a:ext uri="{FF2B5EF4-FFF2-40B4-BE49-F238E27FC236}">
                    <a16:creationId xmlns:a16="http://schemas.microsoft.com/office/drawing/2014/main" id="{C71910D7-2069-EE4A-BCA7-AA47E5A4E56D}"/>
                  </a:ext>
                </a:extLst>
              </p:cNvPr>
              <p:cNvSpPr/>
              <p:nvPr/>
            </p:nvSpPr>
            <p:spPr>
              <a:xfrm rot="5400000">
                <a:off x="1794986" y="4595336"/>
                <a:ext cx="110490" cy="185738"/>
              </a:xfrm>
              <a:prstGeom prst="leftBrace">
                <a:avLst>
                  <a:gd name="adj1" fmla="val 44444"/>
                  <a:gd name="adj2" fmla="val 50000"/>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5" name="Rectangle 44">
                <a:extLst>
                  <a:ext uri="{FF2B5EF4-FFF2-40B4-BE49-F238E27FC236}">
                    <a16:creationId xmlns:a16="http://schemas.microsoft.com/office/drawing/2014/main" id="{45D3B7A8-234F-ED40-84FC-95201577D28E}"/>
                  </a:ext>
                </a:extLst>
              </p:cNvPr>
              <p:cNvSpPr/>
              <p:nvPr/>
            </p:nvSpPr>
            <p:spPr>
              <a:xfrm>
                <a:off x="1277522" y="4338382"/>
                <a:ext cx="473206" cy="369332"/>
              </a:xfrm>
              <a:prstGeom prst="rect">
                <a:avLst/>
              </a:prstGeom>
            </p:spPr>
            <p:txBody>
              <a:bodyPr wrap="none">
                <a:spAutoFit/>
              </a:bodyPr>
              <a:lstStyle/>
              <a:p>
                <a:r>
                  <a:rPr lang="en-US" i="1" dirty="0">
                    <a:solidFill>
                      <a:srgbClr val="FF0000"/>
                    </a:solidFill>
                    <a:latin typeface="Cambria Math" panose="02040503050406030204" pitchFamily="18" charset="0"/>
                  </a:rPr>
                  <a:t>TD</a:t>
                </a:r>
              </a:p>
            </p:txBody>
          </p:sp>
          <p:cxnSp>
            <p:nvCxnSpPr>
              <p:cNvPr id="57" name="Straight Connector 56">
                <a:extLst>
                  <a:ext uri="{FF2B5EF4-FFF2-40B4-BE49-F238E27FC236}">
                    <a16:creationId xmlns:a16="http://schemas.microsoft.com/office/drawing/2014/main" id="{AF366F3C-D8EB-0D44-8C9B-B29A249B5033}"/>
                  </a:ext>
                </a:extLst>
              </p:cNvPr>
              <p:cNvCxnSpPr>
                <a:cxnSpLocks/>
              </p:cNvCxnSpPr>
              <p:nvPr/>
            </p:nvCxnSpPr>
            <p:spPr>
              <a:xfrm>
                <a:off x="1669366" y="4567311"/>
                <a:ext cx="178191" cy="65649"/>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grpSp>
        <p:grpSp>
          <p:nvGrpSpPr>
            <p:cNvPr id="9" name="Group 8">
              <a:extLst>
                <a:ext uri="{FF2B5EF4-FFF2-40B4-BE49-F238E27FC236}">
                  <a16:creationId xmlns:a16="http://schemas.microsoft.com/office/drawing/2014/main" id="{F8CB4664-2BCA-514B-BE33-24DF1CDD627F}"/>
                </a:ext>
              </a:extLst>
            </p:cNvPr>
            <p:cNvGrpSpPr/>
            <p:nvPr/>
          </p:nvGrpSpPr>
          <p:grpSpPr>
            <a:xfrm>
              <a:off x="5607910" y="4299739"/>
              <a:ext cx="708137" cy="437668"/>
              <a:chOff x="5607910" y="4299739"/>
              <a:chExt cx="708137" cy="437668"/>
            </a:xfrm>
          </p:grpSpPr>
          <p:sp>
            <p:nvSpPr>
              <p:cNvPr id="44" name="Left Brace 43">
                <a:extLst>
                  <a:ext uri="{FF2B5EF4-FFF2-40B4-BE49-F238E27FC236}">
                    <a16:creationId xmlns:a16="http://schemas.microsoft.com/office/drawing/2014/main" id="{D7C0E18D-0B8A-5F44-8379-2830E5EC0871}"/>
                  </a:ext>
                </a:extLst>
              </p:cNvPr>
              <p:cNvSpPr/>
              <p:nvPr/>
            </p:nvSpPr>
            <p:spPr>
              <a:xfrm rot="5400000">
                <a:off x="5695316" y="4550246"/>
                <a:ext cx="99755" cy="274568"/>
              </a:xfrm>
              <a:prstGeom prst="leftBrace">
                <a:avLst>
                  <a:gd name="adj1" fmla="val 44444"/>
                  <a:gd name="adj2" fmla="val 50998"/>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6" name="Rectangle 45">
                <a:extLst>
                  <a:ext uri="{FF2B5EF4-FFF2-40B4-BE49-F238E27FC236}">
                    <a16:creationId xmlns:a16="http://schemas.microsoft.com/office/drawing/2014/main" id="{A5B5A73F-F7F4-4B4D-9E89-97653B71CC21}"/>
                  </a:ext>
                </a:extLst>
              </p:cNvPr>
              <p:cNvSpPr/>
              <p:nvPr/>
            </p:nvSpPr>
            <p:spPr>
              <a:xfrm>
                <a:off x="5868424" y="4299739"/>
                <a:ext cx="447623" cy="369332"/>
              </a:xfrm>
              <a:prstGeom prst="rect">
                <a:avLst/>
              </a:prstGeom>
            </p:spPr>
            <p:txBody>
              <a:bodyPr wrap="none">
                <a:spAutoFit/>
              </a:bodyPr>
              <a:lstStyle/>
              <a:p>
                <a:r>
                  <a:rPr lang="en-US" i="1" dirty="0">
                    <a:solidFill>
                      <a:srgbClr val="FF0000"/>
                    </a:solidFill>
                    <a:latin typeface="Cambria Math" panose="02040503050406030204" pitchFamily="18" charset="0"/>
                  </a:rPr>
                  <a:t>TC</a:t>
                </a:r>
              </a:p>
            </p:txBody>
          </p:sp>
          <p:cxnSp>
            <p:nvCxnSpPr>
              <p:cNvPr id="58" name="Straight Connector 57">
                <a:extLst>
                  <a:ext uri="{FF2B5EF4-FFF2-40B4-BE49-F238E27FC236}">
                    <a16:creationId xmlns:a16="http://schemas.microsoft.com/office/drawing/2014/main" id="{D8731060-03E9-804C-8CDC-80CB14543EA3}"/>
                  </a:ext>
                </a:extLst>
              </p:cNvPr>
              <p:cNvCxnSpPr>
                <a:cxnSpLocks/>
              </p:cNvCxnSpPr>
              <p:nvPr/>
            </p:nvCxnSpPr>
            <p:spPr>
              <a:xfrm flipH="1">
                <a:off x="5751341" y="4525108"/>
                <a:ext cx="232117" cy="105508"/>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grpSp>
        <p:sp>
          <p:nvSpPr>
            <p:cNvPr id="59" name="TextBox 58">
              <a:extLst>
                <a:ext uri="{FF2B5EF4-FFF2-40B4-BE49-F238E27FC236}">
                  <a16:creationId xmlns:a16="http://schemas.microsoft.com/office/drawing/2014/main" id="{1DE5148B-8A5C-B943-8AC2-8D11AE25F4B9}"/>
                </a:ext>
              </a:extLst>
            </p:cNvPr>
            <p:cNvSpPr txBox="1"/>
            <p:nvPr/>
          </p:nvSpPr>
          <p:spPr>
            <a:xfrm>
              <a:off x="1328850" y="1693801"/>
              <a:ext cx="1943100" cy="369332"/>
            </a:xfrm>
            <a:prstGeom prst="rect">
              <a:avLst/>
            </a:prstGeom>
            <a:noFill/>
          </p:spPr>
          <p:txBody>
            <a:bodyPr wrap="square" rtlCol="0">
              <a:spAutoFit/>
            </a:bodyPr>
            <a:lstStyle/>
            <a:p>
              <a:pPr algn="ctr"/>
              <a:r>
                <a:rPr lang="en-US" dirty="0"/>
                <a:t>Export Supplies</a:t>
              </a:r>
            </a:p>
          </p:txBody>
        </p:sp>
        <p:sp>
          <p:nvSpPr>
            <p:cNvPr id="60" name="TextBox 59">
              <a:extLst>
                <a:ext uri="{FF2B5EF4-FFF2-40B4-BE49-F238E27FC236}">
                  <a16:creationId xmlns:a16="http://schemas.microsoft.com/office/drawing/2014/main" id="{224A5C8B-F189-A946-86E2-36F41C657740}"/>
                </a:ext>
              </a:extLst>
            </p:cNvPr>
            <p:cNvSpPr txBox="1"/>
            <p:nvPr/>
          </p:nvSpPr>
          <p:spPr>
            <a:xfrm>
              <a:off x="5143500" y="1685250"/>
              <a:ext cx="1657350" cy="369332"/>
            </a:xfrm>
            <a:prstGeom prst="rect">
              <a:avLst/>
            </a:prstGeom>
            <a:noFill/>
          </p:spPr>
          <p:txBody>
            <a:bodyPr wrap="square" rtlCol="0">
              <a:spAutoFit/>
            </a:bodyPr>
            <a:lstStyle/>
            <a:p>
              <a:pPr algn="ctr"/>
              <a:r>
                <a:rPr lang="en-US" dirty="0"/>
                <a:t>Import Market</a:t>
              </a:r>
            </a:p>
          </p:txBody>
        </p:sp>
        <mc:AlternateContent xmlns:mc="http://schemas.openxmlformats.org/markup-compatibility/2006" xmlns:a14="http://schemas.microsoft.com/office/drawing/2010/main">
          <mc:Choice Requires="a14">
            <p:sp>
              <p:nvSpPr>
                <p:cNvPr id="64" name="Rectangle 63">
                  <a:extLst>
                    <a:ext uri="{FF2B5EF4-FFF2-40B4-BE49-F238E27FC236}">
                      <a16:creationId xmlns:a16="http://schemas.microsoft.com/office/drawing/2014/main" id="{4E300C18-3312-BE40-B382-A8D994142ADE}"/>
                    </a:ext>
                  </a:extLst>
                </p:cNvPr>
                <p:cNvSpPr/>
                <p:nvPr/>
              </p:nvSpPr>
              <p:spPr>
                <a:xfrm>
                  <a:off x="1620450" y="4736251"/>
                  <a:ext cx="754437" cy="66088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chemeClr val="tx1"/>
                                </a:solidFill>
                                <a:latin typeface="Cambria Math" panose="02040503050406030204" pitchFamily="18" charset="0"/>
                              </a:rPr>
                            </m:ctrlPr>
                          </m:sSubSupPr>
                          <m:e>
                            <m:r>
                              <a:rPr lang="en-US" i="1">
                                <a:solidFill>
                                  <a:schemeClr val="tx1"/>
                                </a:solidFill>
                                <a:latin typeface="Cambria Math" panose="02040503050406030204" pitchFamily="18" charset="0"/>
                              </a:rPr>
                              <m:t>𝑋</m:t>
                            </m:r>
                          </m:e>
                          <m:sub>
                            <m:r>
                              <a:rPr lang="en-US" i="0">
                                <a:solidFill>
                                  <a:schemeClr val="tx1"/>
                                </a:solidFill>
                                <a:latin typeface="Cambria Math" panose="02040503050406030204" pitchFamily="18" charset="0"/>
                              </a:rPr>
                              <m:t>0</m:t>
                            </m:r>
                          </m:sub>
                          <m:sup>
                            <m:r>
                              <a:rPr lang="en-US" i="1">
                                <a:solidFill>
                                  <a:schemeClr val="tx1"/>
                                </a:solidFill>
                                <a:latin typeface="Cambria Math" panose="02040503050406030204" pitchFamily="18" charset="0"/>
                              </a:rPr>
                              <m:t>𝐵</m:t>
                            </m:r>
                          </m:sup>
                        </m:sSubSup>
                      </m:oMath>
                    </m:oMathPara>
                  </a14:m>
                  <a:endParaRPr lang="en-US" i="1" dirty="0">
                    <a:solidFill>
                      <a:schemeClr val="tx1"/>
                    </a:solidFill>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i="0">
                            <a:solidFill>
                              <a:schemeClr val="tx1"/>
                            </a:solidFill>
                            <a:latin typeface="Cambria Math" panose="02040503050406030204" pitchFamily="18" charset="0"/>
                          </a:rPr>
                          <m:t>=</m:t>
                        </m:r>
                        <m:sSubSup>
                          <m:sSubSupPr>
                            <m:ctrlPr>
                              <a:rPr lang="en-US" i="1">
                                <a:solidFill>
                                  <a:schemeClr val="tx1"/>
                                </a:solidFill>
                                <a:latin typeface="Cambria Math" panose="02040503050406030204" pitchFamily="18" charset="0"/>
                              </a:rPr>
                            </m:ctrlPr>
                          </m:sSubSupPr>
                          <m:e>
                            <m:r>
                              <a:rPr lang="en-US" i="1">
                                <a:solidFill>
                                  <a:schemeClr val="tx1"/>
                                </a:solidFill>
                                <a:latin typeface="Cambria Math" panose="02040503050406030204" pitchFamily="18" charset="0"/>
                              </a:rPr>
                              <m:t>𝑋</m:t>
                            </m:r>
                          </m:e>
                          <m:sub>
                            <m:r>
                              <a:rPr lang="en-US" i="0">
                                <a:solidFill>
                                  <a:schemeClr val="tx1"/>
                                </a:solidFill>
                                <a:latin typeface="Cambria Math" panose="02040503050406030204" pitchFamily="18" charset="0"/>
                              </a:rPr>
                              <m:t>0</m:t>
                            </m:r>
                          </m:sub>
                          <m:sup>
                            <m:r>
                              <a:rPr lang="en-US" i="1">
                                <a:solidFill>
                                  <a:schemeClr val="tx1"/>
                                </a:solidFill>
                                <a:latin typeface="Cambria Math" panose="02040503050406030204" pitchFamily="18" charset="0"/>
                              </a:rPr>
                              <m:t>𝐶</m:t>
                            </m:r>
                          </m:sup>
                        </m:sSubSup>
                      </m:oMath>
                    </m:oMathPara>
                  </a14:m>
                  <a:endParaRPr lang="en-US" dirty="0">
                    <a:solidFill>
                      <a:schemeClr val="tx1"/>
                    </a:solidFill>
                  </a:endParaRPr>
                </a:p>
              </p:txBody>
            </p:sp>
          </mc:Choice>
          <mc:Fallback xmlns="">
            <p:sp>
              <p:nvSpPr>
                <p:cNvPr id="64" name="Rectangle 63">
                  <a:extLst>
                    <a:ext uri="{FF2B5EF4-FFF2-40B4-BE49-F238E27FC236}">
                      <a16:creationId xmlns:a16="http://schemas.microsoft.com/office/drawing/2014/main" id="{4E300C18-3312-BE40-B382-A8D994142ADE}"/>
                    </a:ext>
                  </a:extLst>
                </p:cNvPr>
                <p:cNvSpPr>
                  <a:spLocks noRot="1" noChangeAspect="1" noMove="1" noResize="1" noEditPoints="1" noAdjustHandles="1" noChangeArrowheads="1" noChangeShapeType="1" noTextEdit="1"/>
                </p:cNvSpPr>
                <p:nvPr/>
              </p:nvSpPr>
              <p:spPr>
                <a:xfrm>
                  <a:off x="1620450" y="4736251"/>
                  <a:ext cx="754437" cy="660887"/>
                </a:xfrm>
                <a:prstGeom prst="rect">
                  <a:avLst/>
                </a:prstGeom>
                <a:blipFill>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6" name="Rectangle 65">
                  <a:extLst>
                    <a:ext uri="{FF2B5EF4-FFF2-40B4-BE49-F238E27FC236}">
                      <a16:creationId xmlns:a16="http://schemas.microsoft.com/office/drawing/2014/main" id="{B5E528D6-1AD9-124C-B6FC-650D7E5F0EF3}"/>
                    </a:ext>
                  </a:extLst>
                </p:cNvPr>
                <p:cNvSpPr/>
                <p:nvPr/>
              </p:nvSpPr>
              <p:spPr>
                <a:xfrm>
                  <a:off x="1406250" y="4743450"/>
                  <a:ext cx="515590" cy="37600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rgbClr val="FF0000"/>
                                </a:solidFill>
                                <a:latin typeface="Cambria Math" panose="02040503050406030204" pitchFamily="18" charset="0"/>
                              </a:rPr>
                            </m:ctrlPr>
                          </m:sSubSupPr>
                          <m:e>
                            <m:r>
                              <a:rPr lang="en-US" i="1">
                                <a:solidFill>
                                  <a:srgbClr val="FF0000"/>
                                </a:solidFill>
                                <a:latin typeface="Cambria Math" panose="02040503050406030204" pitchFamily="18" charset="0"/>
                              </a:rPr>
                              <m:t>𝑋</m:t>
                            </m:r>
                          </m:e>
                          <m:sub>
                            <m:r>
                              <a:rPr lang="en-US" b="0" i="0" smtClean="0">
                                <a:solidFill>
                                  <a:srgbClr val="FF0000"/>
                                </a:solidFill>
                                <a:latin typeface="Cambria Math" panose="02040503050406030204" pitchFamily="18" charset="0"/>
                              </a:rPr>
                              <m:t>1</m:t>
                            </m:r>
                          </m:sub>
                          <m:sup>
                            <m:r>
                              <a:rPr lang="en-US" b="0" i="1" smtClean="0">
                                <a:solidFill>
                                  <a:srgbClr val="FF0000"/>
                                </a:solidFill>
                                <a:latin typeface="Cambria Math" panose="02040503050406030204" pitchFamily="18" charset="0"/>
                              </a:rPr>
                              <m:t>𝐶</m:t>
                            </m:r>
                          </m:sup>
                        </m:sSubSup>
                      </m:oMath>
                    </m:oMathPara>
                  </a14:m>
                  <a:endParaRPr lang="en-US" i="1" dirty="0">
                    <a:solidFill>
                      <a:srgbClr val="FF0000"/>
                    </a:solidFill>
                    <a:latin typeface="Cambria Math" panose="02040503050406030204" pitchFamily="18" charset="0"/>
                  </a:endParaRPr>
                </a:p>
              </p:txBody>
            </p:sp>
          </mc:Choice>
          <mc:Fallback xmlns="">
            <p:sp>
              <p:nvSpPr>
                <p:cNvPr id="66" name="Rectangle 65">
                  <a:extLst>
                    <a:ext uri="{FF2B5EF4-FFF2-40B4-BE49-F238E27FC236}">
                      <a16:creationId xmlns:a16="http://schemas.microsoft.com/office/drawing/2014/main" id="{B5E528D6-1AD9-124C-B6FC-650D7E5F0EF3}"/>
                    </a:ext>
                  </a:extLst>
                </p:cNvPr>
                <p:cNvSpPr>
                  <a:spLocks noRot="1" noChangeAspect="1" noMove="1" noResize="1" noEditPoints="1" noAdjustHandles="1" noChangeArrowheads="1" noChangeShapeType="1" noTextEdit="1"/>
                </p:cNvSpPr>
                <p:nvPr/>
              </p:nvSpPr>
              <p:spPr>
                <a:xfrm>
                  <a:off x="1406250" y="4743450"/>
                  <a:ext cx="515590" cy="376000"/>
                </a:xfrm>
                <a:prstGeom prst="rect">
                  <a:avLst/>
                </a:prstGeom>
                <a:blipFill>
                  <a:blip r:embed="rId16"/>
                  <a:stretch>
                    <a:fillRect/>
                  </a:stretch>
                </a:blipFill>
              </p:spPr>
              <p:txBody>
                <a:bodyPr/>
                <a:lstStyle/>
                <a:p>
                  <a:r>
                    <a:rPr lang="en-US">
                      <a:noFill/>
                    </a:rPr>
                    <a:t> </a:t>
                  </a:r>
                </a:p>
              </p:txBody>
            </p:sp>
          </mc:Fallback>
        </mc:AlternateContent>
      </p:grpSp>
      <p:sp>
        <p:nvSpPr>
          <p:cNvPr id="2" name="Footer Placeholder 1">
            <a:extLst>
              <a:ext uri="{FF2B5EF4-FFF2-40B4-BE49-F238E27FC236}">
                <a16:creationId xmlns:a16="http://schemas.microsoft.com/office/drawing/2014/main" id="{6E0B1BCD-114A-8A4D-9EEA-621D58E599DC}"/>
              </a:ext>
            </a:extLst>
          </p:cNvPr>
          <p:cNvSpPr>
            <a:spLocks noGrp="1"/>
          </p:cNvSpPr>
          <p:nvPr>
            <p:ph type="ftr" sz="quarter" idx="11"/>
          </p:nvPr>
        </p:nvSpPr>
        <p:spPr/>
        <p:txBody>
          <a:bodyPr/>
          <a:lstStyle/>
          <a:p>
            <a:pPr>
              <a:defRPr/>
            </a:pPr>
            <a:r>
              <a:rPr lang="en-US"/>
              <a:t>Class 19:  Preferential Trading Arrangements</a:t>
            </a:r>
          </a:p>
        </p:txBody>
      </p:sp>
      <p:sp>
        <p:nvSpPr>
          <p:cNvPr id="67" name="TextBox 66">
            <a:extLst>
              <a:ext uri="{FF2B5EF4-FFF2-40B4-BE49-F238E27FC236}">
                <a16:creationId xmlns:a16="http://schemas.microsoft.com/office/drawing/2014/main" id="{E39EC80B-F143-8D4F-8256-5A250F6E6A7E}"/>
              </a:ext>
            </a:extLst>
          </p:cNvPr>
          <p:cNvSpPr txBox="1"/>
          <p:nvPr/>
        </p:nvSpPr>
        <p:spPr>
          <a:xfrm>
            <a:off x="7239000" y="1981200"/>
            <a:ext cx="838200" cy="369332"/>
          </a:xfrm>
          <a:prstGeom prst="rect">
            <a:avLst/>
          </a:prstGeom>
          <a:noFill/>
        </p:spPr>
        <p:txBody>
          <a:bodyPr wrap="square" rtlCol="0">
            <a:spAutoFit/>
          </a:bodyPr>
          <a:lstStyle/>
          <a:p>
            <a:pPr algn="ctr"/>
            <a:r>
              <a:rPr lang="en-US" dirty="0"/>
              <a:t>MFN</a:t>
            </a:r>
          </a:p>
        </p:txBody>
      </p:sp>
      <p:sp>
        <p:nvSpPr>
          <p:cNvPr id="68" name="TextBox 67">
            <a:extLst>
              <a:ext uri="{FF2B5EF4-FFF2-40B4-BE49-F238E27FC236}">
                <a16:creationId xmlns:a16="http://schemas.microsoft.com/office/drawing/2014/main" id="{FBABA51A-C182-5545-AE0F-4B40392B0534}"/>
              </a:ext>
            </a:extLst>
          </p:cNvPr>
          <p:cNvSpPr txBox="1"/>
          <p:nvPr/>
        </p:nvSpPr>
        <p:spPr>
          <a:xfrm>
            <a:off x="7239000" y="2286000"/>
            <a:ext cx="838200" cy="369332"/>
          </a:xfrm>
          <a:prstGeom prst="rect">
            <a:avLst/>
          </a:prstGeom>
          <a:noFill/>
        </p:spPr>
        <p:txBody>
          <a:bodyPr wrap="square" rtlCol="0">
            <a:spAutoFit/>
          </a:bodyPr>
          <a:lstStyle/>
          <a:p>
            <a:pPr algn="ctr"/>
            <a:r>
              <a:rPr lang="en-US" dirty="0">
                <a:solidFill>
                  <a:srgbClr val="FF0000"/>
                </a:solidFill>
              </a:rPr>
              <a:t>FTA</a:t>
            </a:r>
          </a:p>
        </p:txBody>
      </p:sp>
    </p:spTree>
    <p:extLst>
      <p:ext uri="{BB962C8B-B14F-4D97-AF65-F5344CB8AC3E}">
        <p14:creationId xmlns:p14="http://schemas.microsoft.com/office/powerpoint/2010/main" val="2871319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0BF76-D84D-5A40-8C67-8D9F78640094}"/>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A145A8BE-841A-914E-86A3-240CF0EBD534}"/>
              </a:ext>
            </a:extLst>
          </p:cNvPr>
          <p:cNvSpPr>
            <a:spLocks noGrp="1"/>
          </p:cNvSpPr>
          <p:nvPr>
            <p:ph idx="1"/>
          </p:nvPr>
        </p:nvSpPr>
        <p:spPr/>
        <p:txBody>
          <a:bodyPr/>
          <a:lstStyle/>
          <a:p>
            <a:r>
              <a:rPr lang="en-US" dirty="0"/>
              <a:t>Background</a:t>
            </a:r>
          </a:p>
          <a:p>
            <a:r>
              <a:rPr lang="en-US" dirty="0">
                <a:solidFill>
                  <a:schemeClr val="bg1">
                    <a:lumMod val="75000"/>
                  </a:schemeClr>
                </a:solidFill>
              </a:rPr>
              <a:t>Simplest model:  horizontal supplies</a:t>
            </a:r>
          </a:p>
          <a:p>
            <a:r>
              <a:rPr lang="en-US" dirty="0">
                <a:solidFill>
                  <a:schemeClr val="bg1">
                    <a:lumMod val="75000"/>
                  </a:schemeClr>
                </a:solidFill>
              </a:rPr>
              <a:t>Upward-sloping supplies</a:t>
            </a:r>
          </a:p>
          <a:p>
            <a:pPr lvl="1"/>
            <a:r>
              <a:rPr lang="en-US" dirty="0">
                <a:solidFill>
                  <a:schemeClr val="bg1">
                    <a:lumMod val="75000"/>
                  </a:schemeClr>
                </a:solidFill>
              </a:rPr>
              <a:t>3-country case, in graphs</a:t>
            </a:r>
          </a:p>
          <a:p>
            <a:pPr lvl="1"/>
            <a:r>
              <a:rPr lang="en-US" dirty="0">
                <a:solidFill>
                  <a:schemeClr val="bg1">
                    <a:lumMod val="75000"/>
                  </a:schemeClr>
                </a:solidFill>
              </a:rPr>
              <a:t>Somewhat more general case, in equations</a:t>
            </a:r>
          </a:p>
          <a:p>
            <a:pPr lvl="1"/>
            <a:r>
              <a:rPr lang="en-US" dirty="0">
                <a:solidFill>
                  <a:schemeClr val="bg1">
                    <a:lumMod val="75000"/>
                  </a:schemeClr>
                </a:solidFill>
              </a:rPr>
              <a:t>4-country case, in graphs</a:t>
            </a:r>
          </a:p>
          <a:p>
            <a:r>
              <a:rPr lang="en-US" dirty="0">
                <a:solidFill>
                  <a:schemeClr val="bg1">
                    <a:lumMod val="75000"/>
                  </a:schemeClr>
                </a:solidFill>
              </a:rPr>
              <a:t>Are FTAs Beneficial?</a:t>
            </a:r>
          </a:p>
        </p:txBody>
      </p:sp>
      <p:sp>
        <p:nvSpPr>
          <p:cNvPr id="4" name="Footer Placeholder 3">
            <a:extLst>
              <a:ext uri="{FF2B5EF4-FFF2-40B4-BE49-F238E27FC236}">
                <a16:creationId xmlns:a16="http://schemas.microsoft.com/office/drawing/2014/main" id="{CF6B9BF2-7140-AB46-9BF1-0FE56FE9CA5E}"/>
              </a:ext>
            </a:extLst>
          </p:cNvPr>
          <p:cNvSpPr>
            <a:spLocks noGrp="1"/>
          </p:cNvSpPr>
          <p:nvPr>
            <p:ph type="ftr" sz="quarter" idx="11"/>
          </p:nvPr>
        </p:nvSpPr>
        <p:spPr/>
        <p:txBody>
          <a:bodyPr/>
          <a:lstStyle/>
          <a:p>
            <a:pPr>
              <a:defRPr/>
            </a:pPr>
            <a:r>
              <a:rPr lang="en-US"/>
              <a:t>Class 19:  Preferential Trading Arrangements</a:t>
            </a:r>
          </a:p>
        </p:txBody>
      </p:sp>
      <p:sp>
        <p:nvSpPr>
          <p:cNvPr id="5" name="Slide Number Placeholder 4">
            <a:extLst>
              <a:ext uri="{FF2B5EF4-FFF2-40B4-BE49-F238E27FC236}">
                <a16:creationId xmlns:a16="http://schemas.microsoft.com/office/drawing/2014/main" id="{24A61CF0-8930-CA4A-98A6-596D45EDF7C0}"/>
              </a:ext>
            </a:extLst>
          </p:cNvPr>
          <p:cNvSpPr>
            <a:spLocks noGrp="1"/>
          </p:cNvSpPr>
          <p:nvPr>
            <p:ph type="sldNum" sz="quarter" idx="12"/>
          </p:nvPr>
        </p:nvSpPr>
        <p:spPr/>
        <p:txBody>
          <a:bodyPr/>
          <a:lstStyle/>
          <a:p>
            <a:pPr>
              <a:defRPr/>
            </a:pPr>
            <a:fld id="{659DFB22-C7E9-9E4B-8431-4E4E88AD005A}" type="slidenum">
              <a:rPr lang="en-US" smtClean="0"/>
              <a:pPr>
                <a:defRPr/>
              </a:pPr>
              <a:t>3</a:t>
            </a:fld>
            <a:endParaRPr lang="en-US"/>
          </a:p>
        </p:txBody>
      </p:sp>
      <p:sp>
        <p:nvSpPr>
          <p:cNvPr id="6" name="Rectangle 5">
            <a:extLst>
              <a:ext uri="{FF2B5EF4-FFF2-40B4-BE49-F238E27FC236}">
                <a16:creationId xmlns:a16="http://schemas.microsoft.com/office/drawing/2014/main" id="{EE694520-40A8-BD45-AAAE-6802E557F68D}"/>
              </a:ext>
            </a:extLst>
          </p:cNvPr>
          <p:cNvSpPr/>
          <p:nvPr/>
        </p:nvSpPr>
        <p:spPr>
          <a:xfrm>
            <a:off x="0" y="0"/>
            <a:ext cx="9144000" cy="6858000"/>
          </a:xfrm>
          <a:prstGeom prst="rect">
            <a:avLst/>
          </a:prstGeom>
          <a:noFill/>
          <a:ln w="381000">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370914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ectangle 52">
            <a:extLst>
              <a:ext uri="{FF2B5EF4-FFF2-40B4-BE49-F238E27FC236}">
                <a16:creationId xmlns:a16="http://schemas.microsoft.com/office/drawing/2014/main" id="{C3134F92-05D3-6E46-AA29-FCB9C9576E71}"/>
              </a:ext>
            </a:extLst>
          </p:cNvPr>
          <p:cNvSpPr/>
          <p:nvPr/>
        </p:nvSpPr>
        <p:spPr>
          <a:xfrm>
            <a:off x="0" y="668740"/>
            <a:ext cx="9144000" cy="55546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30</a:t>
            </a:fld>
            <a:endParaRPr lang="en-US"/>
          </a:p>
        </p:txBody>
      </p:sp>
      <p:sp>
        <p:nvSpPr>
          <p:cNvPr id="35" name="TextBox 34">
            <a:extLst>
              <a:ext uri="{FF2B5EF4-FFF2-40B4-BE49-F238E27FC236}">
                <a16:creationId xmlns:a16="http://schemas.microsoft.com/office/drawing/2014/main" id="{D3450358-B226-0A4F-BEE8-CD324F6C5A95}"/>
              </a:ext>
            </a:extLst>
          </p:cNvPr>
          <p:cNvSpPr txBox="1"/>
          <p:nvPr/>
        </p:nvSpPr>
        <p:spPr>
          <a:xfrm>
            <a:off x="1314450" y="1143001"/>
            <a:ext cx="5086350" cy="507831"/>
          </a:xfrm>
          <a:prstGeom prst="rect">
            <a:avLst/>
          </a:prstGeom>
          <a:noFill/>
        </p:spPr>
        <p:txBody>
          <a:bodyPr wrap="square" rtlCol="0">
            <a:spAutoFit/>
          </a:bodyPr>
          <a:lstStyle/>
          <a:p>
            <a:pPr algn="ctr"/>
            <a:r>
              <a:rPr lang="en-US" sz="2700" dirty="0"/>
              <a:t>TC &amp; TD, </a:t>
            </a:r>
            <a:r>
              <a:rPr lang="en-US" sz="2700" dirty="0">
                <a:solidFill>
                  <a:srgbClr val="00B0F0"/>
                </a:solidFill>
              </a:rPr>
              <a:t>another View</a:t>
            </a:r>
          </a:p>
        </p:txBody>
      </p:sp>
      <p:grpSp>
        <p:nvGrpSpPr>
          <p:cNvPr id="2" name="Group 1">
            <a:extLst>
              <a:ext uri="{FF2B5EF4-FFF2-40B4-BE49-F238E27FC236}">
                <a16:creationId xmlns:a16="http://schemas.microsoft.com/office/drawing/2014/main" id="{D67F9386-B9B9-DA40-872E-411BD96D8C3B}"/>
              </a:ext>
            </a:extLst>
          </p:cNvPr>
          <p:cNvGrpSpPr/>
          <p:nvPr/>
        </p:nvGrpSpPr>
        <p:grpSpPr>
          <a:xfrm>
            <a:off x="537328" y="1685250"/>
            <a:ext cx="7487556" cy="3711888"/>
            <a:chOff x="537328" y="1685250"/>
            <a:chExt cx="7487556" cy="3711888"/>
          </a:xfrm>
        </p:grpSpPr>
        <p:cxnSp>
          <p:nvCxnSpPr>
            <p:cNvPr id="7" name="Straight Connector 6"/>
            <p:cNvCxnSpPr>
              <a:cxnSpLocks/>
            </p:cNvCxnSpPr>
            <p:nvPr/>
          </p:nvCxnSpPr>
          <p:spPr>
            <a:xfrm>
              <a:off x="1143000" y="4743450"/>
              <a:ext cx="22288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V="1">
              <a:off x="11430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11" name="TextBox 10"/>
                <p:cNvSpPr txBox="1"/>
                <p:nvPr/>
              </p:nvSpPr>
              <p:spPr>
                <a:xfrm>
                  <a:off x="895548" y="1963721"/>
                  <a:ext cx="514350" cy="375552"/>
                </a:xfrm>
                <a:prstGeom prst="rect">
                  <a:avLst/>
                </a:prstGeom>
                <a:noFill/>
              </p:spPr>
              <p:txBody>
                <a:bodyPr wrap="square" rtlCol="0">
                  <a:spAutoFit/>
                </a:bodyPr>
                <a:lstStyle/>
                <a:p>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𝑝</m:t>
                          </m:r>
                        </m:e>
                        <m:sup>
                          <m:r>
                            <a:rPr lang="en-US" i="1">
                              <a:latin typeface="Cambria Math" panose="02040503050406030204" pitchFamily="18" charset="0"/>
                            </a:rPr>
                            <m:t>𝐴</m:t>
                          </m:r>
                        </m:sup>
                      </m:sSup>
                    </m:oMath>
                  </a14:m>
                  <a:r>
                    <a:rPr lang="en-US" dirty="0">
                      <a:effectLst/>
                    </a:rPr>
                    <a:t> </a:t>
                  </a:r>
                  <a:endParaRPr lang="en-US" dirty="0"/>
                </a:p>
              </p:txBody>
            </p:sp>
          </mc:Choice>
          <mc:Fallback xmlns="">
            <p:sp>
              <p:nvSpPr>
                <p:cNvPr id="11" name="TextBox 10"/>
                <p:cNvSpPr txBox="1">
                  <a:spLocks noRot="1" noChangeAspect="1" noMove="1" noResize="1" noEditPoints="1" noAdjustHandles="1" noChangeArrowheads="1" noChangeShapeType="1" noTextEdit="1"/>
                </p:cNvSpPr>
                <p:nvPr/>
              </p:nvSpPr>
              <p:spPr>
                <a:xfrm>
                  <a:off x="895548" y="1963721"/>
                  <a:ext cx="514350" cy="375552"/>
                </a:xfrm>
                <a:prstGeom prst="rect">
                  <a:avLst/>
                </a:prstGeom>
                <a:blipFill>
                  <a:blip r:embed="rId2"/>
                  <a:stretch>
                    <a:fillRect b="-3333"/>
                  </a:stretch>
                </a:blipFill>
              </p:spPr>
              <p:txBody>
                <a:bodyPr/>
                <a:lstStyle/>
                <a:p>
                  <a:r>
                    <a:rPr lang="en-US">
                      <a:noFill/>
                    </a:rPr>
                    <a:t> </a:t>
                  </a:r>
                </a:p>
              </p:txBody>
            </p:sp>
          </mc:Fallback>
        </mc:AlternateContent>
        <p:sp>
          <p:nvSpPr>
            <p:cNvPr id="17" name="TextBox 16"/>
            <p:cNvSpPr txBox="1"/>
            <p:nvPr/>
          </p:nvSpPr>
          <p:spPr>
            <a:xfrm>
              <a:off x="3143250" y="4686300"/>
              <a:ext cx="514350" cy="369332"/>
            </a:xfrm>
            <a:prstGeom prst="rect">
              <a:avLst/>
            </a:prstGeom>
            <a:noFill/>
          </p:spPr>
          <p:txBody>
            <a:bodyPr wrap="square" rtlCol="0">
              <a:spAutoFit/>
            </a:bodyPr>
            <a:lstStyle/>
            <a:p>
              <a:r>
                <a:rPr lang="en-US" dirty="0"/>
                <a:t>Q</a:t>
              </a:r>
            </a:p>
          </p:txBody>
        </p:sp>
        <p:cxnSp>
          <p:nvCxnSpPr>
            <p:cNvPr id="63" name="Straight Connector 62"/>
            <p:cNvCxnSpPr>
              <a:cxnSpLocks/>
            </p:cNvCxnSpPr>
            <p:nvPr/>
          </p:nvCxnSpPr>
          <p:spPr>
            <a:xfrm flipV="1">
              <a:off x="1143000" y="2857500"/>
              <a:ext cx="1657350" cy="15430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8" name="Left Brace 37"/>
            <p:cNvSpPr/>
            <p:nvPr/>
          </p:nvSpPr>
          <p:spPr>
            <a:xfrm>
              <a:off x="971550" y="3771900"/>
              <a:ext cx="171450" cy="628650"/>
            </a:xfrm>
            <a:prstGeom prst="leftBrace">
              <a:avLst>
                <a:gd name="adj1" fmla="val 44444"/>
                <a:gd name="adj2"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61" name="Straight Connector 60"/>
            <p:cNvCxnSpPr>
              <a:cxnSpLocks/>
            </p:cNvCxnSpPr>
            <p:nvPr/>
          </p:nvCxnSpPr>
          <p:spPr>
            <a:xfrm>
              <a:off x="4000500" y="4743450"/>
              <a:ext cx="36004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flipV="1">
              <a:off x="40005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5" name="TextBox 64"/>
            <p:cNvSpPr txBox="1"/>
            <p:nvPr/>
          </p:nvSpPr>
          <p:spPr>
            <a:xfrm>
              <a:off x="7486650" y="4686300"/>
              <a:ext cx="514350" cy="369332"/>
            </a:xfrm>
            <a:prstGeom prst="rect">
              <a:avLst/>
            </a:prstGeom>
            <a:noFill/>
          </p:spPr>
          <p:txBody>
            <a:bodyPr wrap="square" rtlCol="0">
              <a:spAutoFit/>
            </a:bodyPr>
            <a:lstStyle/>
            <a:p>
              <a:r>
                <a:rPr lang="en-US" dirty="0"/>
                <a:t>Q</a:t>
              </a:r>
            </a:p>
          </p:txBody>
        </p:sp>
        <p:cxnSp>
          <p:nvCxnSpPr>
            <p:cNvPr id="73" name="Straight Connector 72"/>
            <p:cNvCxnSpPr>
              <a:cxnSpLocks/>
            </p:cNvCxnSpPr>
            <p:nvPr/>
          </p:nvCxnSpPr>
          <p:spPr>
            <a:xfrm flipV="1">
              <a:off x="4000500" y="2228850"/>
              <a:ext cx="3314700" cy="15430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0" name="Straight Connector 49">
              <a:extLst>
                <a:ext uri="{FF2B5EF4-FFF2-40B4-BE49-F238E27FC236}">
                  <a16:creationId xmlns:a16="http://schemas.microsoft.com/office/drawing/2014/main" id="{46F7941E-700F-274B-AD62-B652D2307BB6}"/>
                </a:ext>
              </a:extLst>
            </p:cNvPr>
            <p:cNvCxnSpPr>
              <a:cxnSpLocks/>
            </p:cNvCxnSpPr>
            <p:nvPr/>
          </p:nvCxnSpPr>
          <p:spPr>
            <a:xfrm flipV="1">
              <a:off x="1143000" y="2228850"/>
              <a:ext cx="1657350" cy="15430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92EE2414-DF8A-4344-983D-77235EC7E06D}"/>
                    </a:ext>
                  </a:extLst>
                </p:cNvPr>
                <p:cNvSpPr txBox="1"/>
                <p:nvPr/>
              </p:nvSpPr>
              <p:spPr>
                <a:xfrm>
                  <a:off x="2743200" y="2171700"/>
                  <a:ext cx="685800" cy="375552"/>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𝑡</m:t>
                          </m:r>
                        </m:sup>
                      </m:sSup>
                      <m:r>
                        <a:rPr lang="en-US" i="1">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𝑡</m:t>
                          </m:r>
                        </m:sup>
                      </m:sSup>
                    </m:oMath>
                  </a14:m>
                  <a:r>
                    <a:rPr lang="en-US" dirty="0">
                      <a:effectLst/>
                    </a:rPr>
                    <a:t> </a:t>
                  </a:r>
                  <a:endParaRPr lang="en-US" baseline="30000" dirty="0"/>
                </a:p>
              </p:txBody>
            </p:sp>
          </mc:Choice>
          <mc:Fallback xmlns="">
            <p:sp>
              <p:nvSpPr>
                <p:cNvPr id="52" name="TextBox 51">
                  <a:extLst>
                    <a:ext uri="{FF2B5EF4-FFF2-40B4-BE49-F238E27FC236}">
                      <a16:creationId xmlns:a16="http://schemas.microsoft.com/office/drawing/2014/main" id="{92EE2414-DF8A-4344-983D-77235EC7E06D}"/>
                    </a:ext>
                  </a:extLst>
                </p:cNvPr>
                <p:cNvSpPr txBox="1">
                  <a:spLocks noRot="1" noChangeAspect="1" noMove="1" noResize="1" noEditPoints="1" noAdjustHandles="1" noChangeArrowheads="1" noChangeShapeType="1" noTextEdit="1"/>
                </p:cNvSpPr>
                <p:nvPr/>
              </p:nvSpPr>
              <p:spPr>
                <a:xfrm>
                  <a:off x="2743200" y="2171700"/>
                  <a:ext cx="685800" cy="375552"/>
                </a:xfrm>
                <a:prstGeom prst="rect">
                  <a:avLst/>
                </a:prstGeom>
                <a:blipFill>
                  <a:blip r:embed="rId3"/>
                  <a:stretch>
                    <a:fillRect r="-33333"/>
                  </a:stretch>
                </a:blipFill>
              </p:spPr>
              <p:txBody>
                <a:bodyPr/>
                <a:lstStyle/>
                <a:p>
                  <a:r>
                    <a:rPr lang="en-US">
                      <a:noFill/>
                    </a:rPr>
                    <a:t> </a:t>
                  </a:r>
                </a:p>
              </p:txBody>
            </p:sp>
          </mc:Fallback>
        </mc:AlternateContent>
        <p:cxnSp>
          <p:nvCxnSpPr>
            <p:cNvPr id="79" name="Straight Connector 78">
              <a:extLst>
                <a:ext uri="{FF2B5EF4-FFF2-40B4-BE49-F238E27FC236}">
                  <a16:creationId xmlns:a16="http://schemas.microsoft.com/office/drawing/2014/main" id="{C3E76220-2624-494E-A28E-6D9EBAC26B59}"/>
                </a:ext>
              </a:extLst>
            </p:cNvPr>
            <p:cNvCxnSpPr>
              <a:cxnSpLocks/>
            </p:cNvCxnSpPr>
            <p:nvPr/>
          </p:nvCxnSpPr>
          <p:spPr>
            <a:xfrm flipV="1">
              <a:off x="4000500" y="3771900"/>
              <a:ext cx="685800" cy="628650"/>
            </a:xfrm>
            <a:prstGeom prst="line">
              <a:avLst/>
            </a:prstGeom>
            <a:ln>
              <a:solidFill>
                <a:srgbClr val="FF0000"/>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81" name="Straight Connector 80">
              <a:extLst>
                <a:ext uri="{FF2B5EF4-FFF2-40B4-BE49-F238E27FC236}">
                  <a16:creationId xmlns:a16="http://schemas.microsoft.com/office/drawing/2014/main" id="{7D8A21A1-F836-524D-AEA3-7CC934A9EA65}"/>
                </a:ext>
              </a:extLst>
            </p:cNvPr>
            <p:cNvCxnSpPr>
              <a:cxnSpLocks/>
            </p:cNvCxnSpPr>
            <p:nvPr/>
          </p:nvCxnSpPr>
          <p:spPr>
            <a:xfrm flipV="1">
              <a:off x="4686300" y="2514600"/>
              <a:ext cx="2686050" cy="1257300"/>
            </a:xfrm>
            <a:prstGeom prst="line">
              <a:avLst/>
            </a:prstGeom>
            <a:ln>
              <a:solidFill>
                <a:srgbClr val="FF0000"/>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BE3CB4B5-A96E-B740-880B-479A9E3D5130}"/>
                </a:ext>
              </a:extLst>
            </p:cNvPr>
            <p:cNvCxnSpPr>
              <a:cxnSpLocks/>
            </p:cNvCxnSpPr>
            <p:nvPr/>
          </p:nvCxnSpPr>
          <p:spPr>
            <a:xfrm>
              <a:off x="4514850" y="2400300"/>
              <a:ext cx="2457450" cy="14287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6" name="Straight Connector 85">
              <a:extLst>
                <a:ext uri="{FF2B5EF4-FFF2-40B4-BE49-F238E27FC236}">
                  <a16:creationId xmlns:a16="http://schemas.microsoft.com/office/drawing/2014/main" id="{AE1158BC-140C-7543-ABB0-6ED3C6348EBD}"/>
                </a:ext>
              </a:extLst>
            </p:cNvPr>
            <p:cNvCxnSpPr>
              <a:cxnSpLocks/>
            </p:cNvCxnSpPr>
            <p:nvPr/>
          </p:nvCxnSpPr>
          <p:spPr>
            <a:xfrm>
              <a:off x="1143000" y="3028950"/>
              <a:ext cx="4457700"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87" name="Straight Connector 86">
              <a:extLst>
                <a:ext uri="{FF2B5EF4-FFF2-40B4-BE49-F238E27FC236}">
                  <a16:creationId xmlns:a16="http://schemas.microsoft.com/office/drawing/2014/main" id="{F7974421-E849-6A49-8342-95E79CF26D44}"/>
                </a:ext>
              </a:extLst>
            </p:cNvPr>
            <p:cNvCxnSpPr>
              <a:cxnSpLocks/>
            </p:cNvCxnSpPr>
            <p:nvPr/>
          </p:nvCxnSpPr>
          <p:spPr>
            <a:xfrm>
              <a:off x="1143000" y="3200400"/>
              <a:ext cx="4743450"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90" name="Rectangle 89">
                  <a:extLst>
                    <a:ext uri="{FF2B5EF4-FFF2-40B4-BE49-F238E27FC236}">
                      <a16:creationId xmlns:a16="http://schemas.microsoft.com/office/drawing/2014/main" id="{5B3EABC2-8B35-3448-9289-322A6B276D7D}"/>
                    </a:ext>
                  </a:extLst>
                </p:cNvPr>
                <p:cNvSpPr/>
                <p:nvPr/>
              </p:nvSpPr>
              <p:spPr>
                <a:xfrm>
                  <a:off x="6800850" y="3543300"/>
                  <a:ext cx="570349" cy="37003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𝑀</m:t>
                            </m:r>
                          </m:e>
                          <m:sup>
                            <m:r>
                              <a:rPr lang="en-US" i="1">
                                <a:latin typeface="Cambria Math" panose="02040503050406030204" pitchFamily="18" charset="0"/>
                              </a:rPr>
                              <m:t>𝐴</m:t>
                            </m:r>
                          </m:sup>
                        </m:sSup>
                      </m:oMath>
                    </m:oMathPara>
                  </a14:m>
                  <a:endParaRPr lang="en-US" dirty="0"/>
                </a:p>
              </p:txBody>
            </p:sp>
          </mc:Choice>
          <mc:Fallback xmlns="">
            <p:sp>
              <p:nvSpPr>
                <p:cNvPr id="90" name="Rectangle 89">
                  <a:extLst>
                    <a:ext uri="{FF2B5EF4-FFF2-40B4-BE49-F238E27FC236}">
                      <a16:creationId xmlns:a16="http://schemas.microsoft.com/office/drawing/2014/main" id="{5B3EABC2-8B35-3448-9289-322A6B276D7D}"/>
                    </a:ext>
                  </a:extLst>
                </p:cNvPr>
                <p:cNvSpPr>
                  <a:spLocks noRot="1" noChangeAspect="1" noMove="1" noResize="1" noEditPoints="1" noAdjustHandles="1" noChangeArrowheads="1" noChangeShapeType="1" noTextEdit="1"/>
                </p:cNvSpPr>
                <p:nvPr/>
              </p:nvSpPr>
              <p:spPr>
                <a:xfrm>
                  <a:off x="6800850" y="3543300"/>
                  <a:ext cx="570349" cy="370038"/>
                </a:xfrm>
                <a:prstGeom prst="rect">
                  <a:avLst/>
                </a:prstGeom>
                <a:blipFill>
                  <a:blip r:embed="rId4"/>
                  <a:stretch>
                    <a:fillRect/>
                  </a:stretch>
                </a:blipFill>
              </p:spPr>
              <p:txBody>
                <a:bodyPr/>
                <a:lstStyle/>
                <a:p>
                  <a:r>
                    <a:rPr lang="en-US">
                      <a:noFill/>
                    </a:rPr>
                    <a:t> </a:t>
                  </a:r>
                </a:p>
              </p:txBody>
            </p:sp>
          </mc:Fallback>
        </mc:AlternateContent>
        <p:cxnSp>
          <p:nvCxnSpPr>
            <p:cNvPr id="92" name="Straight Connector 91">
              <a:extLst>
                <a:ext uri="{FF2B5EF4-FFF2-40B4-BE49-F238E27FC236}">
                  <a16:creationId xmlns:a16="http://schemas.microsoft.com/office/drawing/2014/main" id="{98DB2428-7974-BE43-9111-37B6F41D302F}"/>
                </a:ext>
              </a:extLst>
            </p:cNvPr>
            <p:cNvCxnSpPr>
              <a:cxnSpLocks/>
            </p:cNvCxnSpPr>
            <p:nvPr/>
          </p:nvCxnSpPr>
          <p:spPr>
            <a:xfrm>
              <a:off x="1943100" y="3028950"/>
              <a:ext cx="0" cy="1714500"/>
            </a:xfrm>
            <a:prstGeom prst="line">
              <a:avLst/>
            </a:prstGeom>
            <a:ln>
              <a:solidFill>
                <a:schemeClr val="tx1"/>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96" name="Straight Connector 95">
              <a:extLst>
                <a:ext uri="{FF2B5EF4-FFF2-40B4-BE49-F238E27FC236}">
                  <a16:creationId xmlns:a16="http://schemas.microsoft.com/office/drawing/2014/main" id="{088086D5-6F00-E146-87DE-E16B01D4CD8D}"/>
                </a:ext>
              </a:extLst>
            </p:cNvPr>
            <p:cNvCxnSpPr>
              <a:cxnSpLocks/>
            </p:cNvCxnSpPr>
            <p:nvPr/>
          </p:nvCxnSpPr>
          <p:spPr>
            <a:xfrm>
              <a:off x="1758275" y="3200400"/>
              <a:ext cx="0" cy="1543050"/>
            </a:xfrm>
            <a:prstGeom prst="line">
              <a:avLst/>
            </a:prstGeom>
            <a:ln>
              <a:solidFill>
                <a:srgbClr val="FF0000"/>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BB4D492F-DEDC-A341-8228-9351DF5119B3}"/>
                </a:ext>
              </a:extLst>
            </p:cNvPr>
            <p:cNvCxnSpPr>
              <a:cxnSpLocks/>
            </p:cNvCxnSpPr>
            <p:nvPr/>
          </p:nvCxnSpPr>
          <p:spPr>
            <a:xfrm>
              <a:off x="2431073" y="3209192"/>
              <a:ext cx="0" cy="1543050"/>
            </a:xfrm>
            <a:prstGeom prst="line">
              <a:avLst/>
            </a:prstGeom>
            <a:ln>
              <a:solidFill>
                <a:srgbClr val="FF0000"/>
              </a:solidFill>
              <a:prstDash val="lgDash"/>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37" name="Rectangle 36">
                  <a:extLst>
                    <a:ext uri="{FF2B5EF4-FFF2-40B4-BE49-F238E27FC236}">
                      <a16:creationId xmlns:a16="http://schemas.microsoft.com/office/drawing/2014/main" id="{916D4E0B-EFB3-AD4C-A379-E9E55A41493A}"/>
                    </a:ext>
                  </a:extLst>
                </p:cNvPr>
                <p:cNvSpPr/>
                <p:nvPr/>
              </p:nvSpPr>
              <p:spPr>
                <a:xfrm>
                  <a:off x="2286000" y="4743450"/>
                  <a:ext cx="523926" cy="37266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rgbClr val="FF0000"/>
                                </a:solidFill>
                                <a:latin typeface="Cambria Math" panose="02040503050406030204" pitchFamily="18" charset="0"/>
                              </a:rPr>
                            </m:ctrlPr>
                          </m:sSubSupPr>
                          <m:e>
                            <m:r>
                              <a:rPr lang="en-US" i="1">
                                <a:solidFill>
                                  <a:srgbClr val="FF0000"/>
                                </a:solidFill>
                                <a:latin typeface="Cambria Math" panose="02040503050406030204" pitchFamily="18" charset="0"/>
                              </a:rPr>
                              <m:t>𝑋</m:t>
                            </m:r>
                          </m:e>
                          <m:sub>
                            <m:r>
                              <a:rPr lang="en-US" b="0" i="0" smtClean="0">
                                <a:solidFill>
                                  <a:srgbClr val="FF0000"/>
                                </a:solidFill>
                                <a:latin typeface="Cambria Math" panose="02040503050406030204" pitchFamily="18" charset="0"/>
                              </a:rPr>
                              <m:t>1</m:t>
                            </m:r>
                          </m:sub>
                          <m:sup>
                            <m:r>
                              <a:rPr lang="en-US" b="0" i="1" smtClean="0">
                                <a:solidFill>
                                  <a:srgbClr val="FF0000"/>
                                </a:solidFill>
                                <a:latin typeface="Cambria Math" panose="02040503050406030204" pitchFamily="18" charset="0"/>
                              </a:rPr>
                              <m:t>𝐵</m:t>
                            </m:r>
                          </m:sup>
                        </m:sSubSup>
                      </m:oMath>
                    </m:oMathPara>
                  </a14:m>
                  <a:endParaRPr lang="en-US" i="1" dirty="0">
                    <a:solidFill>
                      <a:srgbClr val="FF0000"/>
                    </a:solidFill>
                    <a:latin typeface="Cambria Math" panose="02040503050406030204" pitchFamily="18" charset="0"/>
                  </a:endParaRPr>
                </a:p>
              </p:txBody>
            </p:sp>
          </mc:Choice>
          <mc:Fallback xmlns="">
            <p:sp>
              <p:nvSpPr>
                <p:cNvPr id="37" name="Rectangle 36">
                  <a:extLst>
                    <a:ext uri="{FF2B5EF4-FFF2-40B4-BE49-F238E27FC236}">
                      <a16:creationId xmlns:a16="http://schemas.microsoft.com/office/drawing/2014/main" id="{916D4E0B-EFB3-AD4C-A379-E9E55A41493A}"/>
                    </a:ext>
                  </a:extLst>
                </p:cNvPr>
                <p:cNvSpPr>
                  <a:spLocks noRot="1" noChangeAspect="1" noMove="1" noResize="1" noEditPoints="1" noAdjustHandles="1" noChangeArrowheads="1" noChangeShapeType="1" noTextEdit="1"/>
                </p:cNvSpPr>
                <p:nvPr/>
              </p:nvSpPr>
              <p:spPr>
                <a:xfrm>
                  <a:off x="2286000" y="4743450"/>
                  <a:ext cx="523926" cy="372666"/>
                </a:xfrm>
                <a:prstGeom prst="rect">
                  <a:avLst/>
                </a:prstGeom>
                <a:blipFill>
                  <a:blip r:embed="rId5"/>
                  <a:stretch>
                    <a:fillRect/>
                  </a:stretch>
                </a:blipFill>
              </p:spPr>
              <p:txBody>
                <a:bodyPr/>
                <a:lstStyle/>
                <a:p>
                  <a:r>
                    <a:rPr lang="en-US">
                      <a:noFill/>
                    </a:rPr>
                    <a:t> </a:t>
                  </a:r>
                </a:p>
              </p:txBody>
            </p:sp>
          </mc:Fallback>
        </mc:AlternateContent>
        <p:cxnSp>
          <p:nvCxnSpPr>
            <p:cNvPr id="39" name="Straight Connector 38">
              <a:extLst>
                <a:ext uri="{FF2B5EF4-FFF2-40B4-BE49-F238E27FC236}">
                  <a16:creationId xmlns:a16="http://schemas.microsoft.com/office/drawing/2014/main" id="{E10B6789-7891-9D4C-9E28-36FA3FEC6BD5}"/>
                </a:ext>
              </a:extLst>
            </p:cNvPr>
            <p:cNvCxnSpPr>
              <a:cxnSpLocks/>
            </p:cNvCxnSpPr>
            <p:nvPr/>
          </p:nvCxnSpPr>
          <p:spPr>
            <a:xfrm>
              <a:off x="5886450" y="3200400"/>
              <a:ext cx="0" cy="1543050"/>
            </a:xfrm>
            <a:prstGeom prst="line">
              <a:avLst/>
            </a:prstGeom>
            <a:ln>
              <a:solidFill>
                <a:srgbClr val="FF0000"/>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BBF83C96-4B8D-E34C-B296-1E2210EEF700}"/>
                </a:ext>
              </a:extLst>
            </p:cNvPr>
            <p:cNvCxnSpPr>
              <a:cxnSpLocks/>
            </p:cNvCxnSpPr>
            <p:nvPr/>
          </p:nvCxnSpPr>
          <p:spPr>
            <a:xfrm>
              <a:off x="5600700" y="3028950"/>
              <a:ext cx="0" cy="1714500"/>
            </a:xfrm>
            <a:prstGeom prst="line">
              <a:avLst/>
            </a:prstGeom>
            <a:ln>
              <a:solidFill>
                <a:schemeClr val="tx1"/>
              </a:solidFill>
              <a:prstDash val="lgDash"/>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41" name="Rectangle 40">
                  <a:extLst>
                    <a:ext uri="{FF2B5EF4-FFF2-40B4-BE49-F238E27FC236}">
                      <a16:creationId xmlns:a16="http://schemas.microsoft.com/office/drawing/2014/main" id="{503550C8-F65A-9340-A2E0-55C88B91F7FD}"/>
                    </a:ext>
                  </a:extLst>
                </p:cNvPr>
                <p:cNvSpPr/>
                <p:nvPr/>
              </p:nvSpPr>
              <p:spPr>
                <a:xfrm>
                  <a:off x="5372100" y="4743450"/>
                  <a:ext cx="570349" cy="376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chemeClr val="tx1"/>
                                </a:solidFill>
                                <a:latin typeface="Cambria Math" panose="02040503050406030204" pitchFamily="18" charset="0"/>
                              </a:rPr>
                            </m:ctrlPr>
                          </m:sSubSupPr>
                          <m:e>
                            <m:r>
                              <a:rPr lang="en-US" b="0" i="1" smtClean="0">
                                <a:solidFill>
                                  <a:schemeClr val="tx1"/>
                                </a:solidFill>
                                <a:latin typeface="Cambria Math" panose="02040503050406030204" pitchFamily="18" charset="0"/>
                              </a:rPr>
                              <m:t>𝑀</m:t>
                            </m:r>
                          </m:e>
                          <m:sub>
                            <m:r>
                              <a:rPr lang="en-US" i="0">
                                <a:solidFill>
                                  <a:schemeClr val="tx1"/>
                                </a:solidFill>
                                <a:latin typeface="Cambria Math" panose="02040503050406030204" pitchFamily="18" charset="0"/>
                              </a:rPr>
                              <m:t>0</m:t>
                            </m:r>
                          </m:sub>
                          <m:sup>
                            <m:r>
                              <a:rPr lang="en-US" b="0" i="1" smtClean="0">
                                <a:solidFill>
                                  <a:schemeClr val="tx1"/>
                                </a:solidFill>
                                <a:latin typeface="Cambria Math" panose="02040503050406030204" pitchFamily="18" charset="0"/>
                              </a:rPr>
                              <m:t>𝐴</m:t>
                            </m:r>
                          </m:sup>
                        </m:sSubSup>
                      </m:oMath>
                    </m:oMathPara>
                  </a14:m>
                  <a:endParaRPr lang="en-US" dirty="0">
                    <a:solidFill>
                      <a:schemeClr val="tx1"/>
                    </a:solidFill>
                  </a:endParaRPr>
                </a:p>
              </p:txBody>
            </p:sp>
          </mc:Choice>
          <mc:Fallback xmlns="">
            <p:sp>
              <p:nvSpPr>
                <p:cNvPr id="41" name="Rectangle 40">
                  <a:extLst>
                    <a:ext uri="{FF2B5EF4-FFF2-40B4-BE49-F238E27FC236}">
                      <a16:creationId xmlns:a16="http://schemas.microsoft.com/office/drawing/2014/main" id="{503550C8-F65A-9340-A2E0-55C88B91F7FD}"/>
                    </a:ext>
                  </a:extLst>
                </p:cNvPr>
                <p:cNvSpPr>
                  <a:spLocks noRot="1" noChangeAspect="1" noMove="1" noResize="1" noEditPoints="1" noAdjustHandles="1" noChangeArrowheads="1" noChangeShapeType="1" noTextEdit="1"/>
                </p:cNvSpPr>
                <p:nvPr/>
              </p:nvSpPr>
              <p:spPr>
                <a:xfrm>
                  <a:off x="5372100" y="4743450"/>
                  <a:ext cx="570349" cy="376321"/>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Rectangle 41">
                  <a:extLst>
                    <a:ext uri="{FF2B5EF4-FFF2-40B4-BE49-F238E27FC236}">
                      <a16:creationId xmlns:a16="http://schemas.microsoft.com/office/drawing/2014/main" id="{0D81F738-F50B-F94E-B18F-33A10F134FB3}"/>
                    </a:ext>
                  </a:extLst>
                </p:cNvPr>
                <p:cNvSpPr/>
                <p:nvPr/>
              </p:nvSpPr>
              <p:spPr>
                <a:xfrm>
                  <a:off x="5772150" y="4743450"/>
                  <a:ext cx="568745" cy="3740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rgbClr val="FF0000"/>
                                </a:solidFill>
                                <a:latin typeface="Cambria Math" panose="02040503050406030204" pitchFamily="18" charset="0"/>
                              </a:rPr>
                            </m:ctrlPr>
                          </m:sSubSupPr>
                          <m:e>
                            <m:r>
                              <a:rPr lang="en-US" b="0" i="1" smtClean="0">
                                <a:solidFill>
                                  <a:srgbClr val="FF0000"/>
                                </a:solidFill>
                                <a:latin typeface="Cambria Math" panose="02040503050406030204" pitchFamily="18" charset="0"/>
                              </a:rPr>
                              <m:t>𝑀</m:t>
                            </m:r>
                          </m:e>
                          <m:sub>
                            <m:r>
                              <a:rPr lang="en-US" b="0" i="0" smtClean="0">
                                <a:solidFill>
                                  <a:srgbClr val="FF0000"/>
                                </a:solidFill>
                                <a:latin typeface="Cambria Math" panose="02040503050406030204" pitchFamily="18" charset="0"/>
                              </a:rPr>
                              <m:t>1</m:t>
                            </m:r>
                          </m:sub>
                          <m:sup>
                            <m:r>
                              <a:rPr lang="en-US" b="0" i="1" smtClean="0">
                                <a:solidFill>
                                  <a:srgbClr val="FF0000"/>
                                </a:solidFill>
                                <a:latin typeface="Cambria Math" panose="02040503050406030204" pitchFamily="18" charset="0"/>
                              </a:rPr>
                              <m:t>𝐴</m:t>
                            </m:r>
                          </m:sup>
                        </m:sSubSup>
                      </m:oMath>
                    </m:oMathPara>
                  </a14:m>
                  <a:endParaRPr lang="en-US" i="1" dirty="0">
                    <a:solidFill>
                      <a:srgbClr val="FF0000"/>
                    </a:solidFill>
                    <a:latin typeface="Cambria Math" panose="02040503050406030204" pitchFamily="18" charset="0"/>
                  </a:endParaRPr>
                </a:p>
              </p:txBody>
            </p:sp>
          </mc:Choice>
          <mc:Fallback xmlns="">
            <p:sp>
              <p:nvSpPr>
                <p:cNvPr id="42" name="Rectangle 41">
                  <a:extLst>
                    <a:ext uri="{FF2B5EF4-FFF2-40B4-BE49-F238E27FC236}">
                      <a16:creationId xmlns:a16="http://schemas.microsoft.com/office/drawing/2014/main" id="{0D81F738-F50B-F94E-B18F-33A10F134FB3}"/>
                    </a:ext>
                  </a:extLst>
                </p:cNvPr>
                <p:cNvSpPr>
                  <a:spLocks noRot="1" noChangeAspect="1" noMove="1" noResize="1" noEditPoints="1" noAdjustHandles="1" noChangeArrowheads="1" noChangeShapeType="1" noTextEdit="1"/>
                </p:cNvSpPr>
                <p:nvPr/>
              </p:nvSpPr>
              <p:spPr>
                <a:xfrm>
                  <a:off x="5772150" y="4743450"/>
                  <a:ext cx="568745" cy="374077"/>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5" name="Rectangle 54">
                  <a:extLst>
                    <a:ext uri="{FF2B5EF4-FFF2-40B4-BE49-F238E27FC236}">
                      <a16:creationId xmlns:a16="http://schemas.microsoft.com/office/drawing/2014/main" id="{8C105764-3345-0C4C-84E3-73A18E531FAC}"/>
                    </a:ext>
                  </a:extLst>
                </p:cNvPr>
                <p:cNvSpPr/>
                <p:nvPr/>
              </p:nvSpPr>
              <p:spPr>
                <a:xfrm>
                  <a:off x="751656" y="3876738"/>
                  <a:ext cx="33457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𝑡</m:t>
                        </m:r>
                      </m:oMath>
                    </m:oMathPara>
                  </a14:m>
                  <a:endParaRPr lang="en-US" dirty="0"/>
                </a:p>
              </p:txBody>
            </p:sp>
          </mc:Choice>
          <mc:Fallback xmlns="">
            <p:sp>
              <p:nvSpPr>
                <p:cNvPr id="55" name="Rectangle 54">
                  <a:extLst>
                    <a:ext uri="{FF2B5EF4-FFF2-40B4-BE49-F238E27FC236}">
                      <a16:creationId xmlns:a16="http://schemas.microsoft.com/office/drawing/2014/main" id="{8C105764-3345-0C4C-84E3-73A18E531FAC}"/>
                    </a:ext>
                  </a:extLst>
                </p:cNvPr>
                <p:cNvSpPr>
                  <a:spLocks noRot="1" noChangeAspect="1" noMove="1" noResize="1" noEditPoints="1" noAdjustHandles="1" noChangeArrowheads="1" noChangeShapeType="1" noTextEdit="1"/>
                </p:cNvSpPr>
                <p:nvPr/>
              </p:nvSpPr>
              <p:spPr>
                <a:xfrm>
                  <a:off x="751656" y="3876738"/>
                  <a:ext cx="334579" cy="369332"/>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6" name="TextBox 55">
                  <a:extLst>
                    <a:ext uri="{FF2B5EF4-FFF2-40B4-BE49-F238E27FC236}">
                      <a16:creationId xmlns:a16="http://schemas.microsoft.com/office/drawing/2014/main" id="{AC142A10-5C70-5D4D-B793-645F560000FD}"/>
                    </a:ext>
                  </a:extLst>
                </p:cNvPr>
                <p:cNvSpPr txBox="1"/>
                <p:nvPr/>
              </p:nvSpPr>
              <p:spPr>
                <a:xfrm>
                  <a:off x="5939334" y="2114550"/>
                  <a:ext cx="1266683" cy="375552"/>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𝑡</m:t>
                          </m:r>
                        </m:sup>
                      </m:sSup>
                      <m:r>
                        <a:rPr lang="en-US" b="0" i="1" smtClean="0">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𝑡</m:t>
                          </m:r>
                        </m:sup>
                      </m:sSup>
                    </m:oMath>
                  </a14:m>
                  <a:r>
                    <a:rPr lang="en-US" dirty="0">
                      <a:effectLst/>
                    </a:rPr>
                    <a:t> </a:t>
                  </a:r>
                  <a:endParaRPr lang="en-US" baseline="30000" dirty="0"/>
                </a:p>
              </p:txBody>
            </p:sp>
          </mc:Choice>
          <mc:Fallback xmlns="">
            <p:sp>
              <p:nvSpPr>
                <p:cNvPr id="56" name="TextBox 55">
                  <a:extLst>
                    <a:ext uri="{FF2B5EF4-FFF2-40B4-BE49-F238E27FC236}">
                      <a16:creationId xmlns:a16="http://schemas.microsoft.com/office/drawing/2014/main" id="{AC142A10-5C70-5D4D-B793-645F560000FD}"/>
                    </a:ext>
                  </a:extLst>
                </p:cNvPr>
                <p:cNvSpPr txBox="1">
                  <a:spLocks noRot="1" noChangeAspect="1" noMove="1" noResize="1" noEditPoints="1" noAdjustHandles="1" noChangeArrowheads="1" noChangeShapeType="1" noTextEdit="1"/>
                </p:cNvSpPr>
                <p:nvPr/>
              </p:nvSpPr>
              <p:spPr>
                <a:xfrm>
                  <a:off x="5939334" y="2114550"/>
                  <a:ext cx="1266683" cy="375552"/>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7" name="TextBox 56">
                  <a:extLst>
                    <a:ext uri="{FF2B5EF4-FFF2-40B4-BE49-F238E27FC236}">
                      <a16:creationId xmlns:a16="http://schemas.microsoft.com/office/drawing/2014/main" id="{CDA6817A-89FE-BD42-A344-978C2DC34ED7}"/>
                    </a:ext>
                  </a:extLst>
                </p:cNvPr>
                <p:cNvSpPr txBox="1"/>
                <p:nvPr/>
              </p:nvSpPr>
              <p:spPr>
                <a:xfrm>
                  <a:off x="6457950" y="2857500"/>
                  <a:ext cx="1566934" cy="380104"/>
                </a:xfrm>
                <a:prstGeom prst="rect">
                  <a:avLst/>
                </a:prstGeom>
                <a:noFill/>
              </p:spPr>
              <p:txBody>
                <a:bodyPr wrap="square" rtlCol="0">
                  <a:spAutoFit/>
                </a:bodyPr>
                <a:lstStyle/>
                <a:p>
                  <a14:m>
                    <m:oMath xmlns:m="http://schemas.openxmlformats.org/officeDocument/2006/math">
                      <m:sSup>
                        <m:sSupPr>
                          <m:ctrlPr>
                            <a:rPr lang="en-US" i="1" smtClean="0">
                              <a:solidFill>
                                <a:srgbClr val="FF0000"/>
                              </a:solidFill>
                              <a:latin typeface="Cambria Math" panose="02040503050406030204" pitchFamily="18" charset="0"/>
                            </a:rPr>
                          </m:ctrlPr>
                        </m:sSupPr>
                        <m:e>
                          <m:r>
                            <a:rPr lang="en-US" i="1">
                              <a:solidFill>
                                <a:srgbClr val="FF0000"/>
                              </a:solidFill>
                              <a:latin typeface="Cambria Math" panose="02040503050406030204" pitchFamily="18" charset="0"/>
                            </a:rPr>
                            <m:t>𝑋</m:t>
                          </m:r>
                        </m:e>
                        <m:sup>
                          <m:r>
                            <a:rPr lang="en-US" i="1">
                              <a:solidFill>
                                <a:srgbClr val="FF0000"/>
                              </a:solidFill>
                              <a:latin typeface="Cambria Math" panose="02040503050406030204" pitchFamily="18" charset="0"/>
                            </a:rPr>
                            <m:t>𝐵</m:t>
                          </m:r>
                          <m:r>
                            <a:rPr lang="en-US" b="0" i="1" smtClean="0">
                              <a:solidFill>
                                <a:srgbClr val="FF0000"/>
                              </a:solidFill>
                              <a:latin typeface="Cambria Math" panose="02040503050406030204" pitchFamily="18" charset="0"/>
                            </a:rPr>
                            <m:t>𝑓</m:t>
                          </m:r>
                        </m:sup>
                      </m:sSup>
                      <m:r>
                        <a:rPr lang="en-US" b="0" i="1" smtClean="0">
                          <a:solidFill>
                            <a:srgbClr val="FF0000"/>
                          </a:solidFill>
                          <a:latin typeface="Cambria Math" panose="02040503050406030204" pitchFamily="18" charset="0"/>
                        </a:rPr>
                        <m:t>+</m:t>
                      </m:r>
                      <m:sSup>
                        <m:sSupPr>
                          <m:ctrlPr>
                            <a:rPr lang="en-US" i="1">
                              <a:solidFill>
                                <a:srgbClr val="FF0000"/>
                              </a:solidFill>
                              <a:latin typeface="Cambria Math" panose="02040503050406030204" pitchFamily="18" charset="0"/>
                            </a:rPr>
                          </m:ctrlPr>
                        </m:sSupPr>
                        <m:e>
                          <m:r>
                            <a:rPr lang="en-US" i="1">
                              <a:solidFill>
                                <a:srgbClr val="FF0000"/>
                              </a:solidFill>
                              <a:latin typeface="Cambria Math" panose="02040503050406030204" pitchFamily="18" charset="0"/>
                            </a:rPr>
                            <m:t>𝑋</m:t>
                          </m:r>
                        </m:e>
                        <m:sup>
                          <m:r>
                            <a:rPr lang="en-US" i="1">
                              <a:solidFill>
                                <a:srgbClr val="FF0000"/>
                              </a:solidFill>
                              <a:latin typeface="Cambria Math" panose="02040503050406030204" pitchFamily="18" charset="0"/>
                            </a:rPr>
                            <m:t>𝐶</m:t>
                          </m:r>
                          <m:r>
                            <a:rPr lang="en-US" b="0" i="1" smtClean="0">
                              <a:solidFill>
                                <a:srgbClr val="FF0000"/>
                              </a:solidFill>
                              <a:latin typeface="Cambria Math" panose="02040503050406030204" pitchFamily="18" charset="0"/>
                            </a:rPr>
                            <m:t>𝑡</m:t>
                          </m:r>
                        </m:sup>
                      </m:sSup>
                    </m:oMath>
                  </a14:m>
                  <a:r>
                    <a:rPr lang="en-US" dirty="0">
                      <a:solidFill>
                        <a:srgbClr val="FF0000"/>
                      </a:solidFill>
                      <a:effectLst/>
                    </a:rPr>
                    <a:t> </a:t>
                  </a:r>
                  <a:endParaRPr lang="en-US" baseline="30000" dirty="0">
                    <a:solidFill>
                      <a:srgbClr val="FF0000"/>
                    </a:solidFill>
                  </a:endParaRPr>
                </a:p>
              </p:txBody>
            </p:sp>
          </mc:Choice>
          <mc:Fallback xmlns="">
            <p:sp>
              <p:nvSpPr>
                <p:cNvPr id="57" name="TextBox 56">
                  <a:extLst>
                    <a:ext uri="{FF2B5EF4-FFF2-40B4-BE49-F238E27FC236}">
                      <a16:creationId xmlns:a16="http://schemas.microsoft.com/office/drawing/2014/main" id="{CDA6817A-89FE-BD42-A344-978C2DC34ED7}"/>
                    </a:ext>
                  </a:extLst>
                </p:cNvPr>
                <p:cNvSpPr txBox="1">
                  <a:spLocks noRot="1" noChangeAspect="1" noMove="1" noResize="1" noEditPoints="1" noAdjustHandles="1" noChangeArrowheads="1" noChangeShapeType="1" noTextEdit="1"/>
                </p:cNvSpPr>
                <p:nvPr/>
              </p:nvSpPr>
              <p:spPr>
                <a:xfrm>
                  <a:off x="6457950" y="2857500"/>
                  <a:ext cx="1566934" cy="380104"/>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8" name="TextBox 57">
                  <a:extLst>
                    <a:ext uri="{FF2B5EF4-FFF2-40B4-BE49-F238E27FC236}">
                      <a16:creationId xmlns:a16="http://schemas.microsoft.com/office/drawing/2014/main" id="{EA0B4CFB-0E3E-DD49-8482-530ED5ED9A90}"/>
                    </a:ext>
                  </a:extLst>
                </p:cNvPr>
                <p:cNvSpPr txBox="1"/>
                <p:nvPr/>
              </p:nvSpPr>
              <p:spPr>
                <a:xfrm>
                  <a:off x="2743200" y="2503170"/>
                  <a:ext cx="685800" cy="380104"/>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𝑓</m:t>
                          </m:r>
                        </m:sup>
                      </m:sSup>
                      <m:r>
                        <a:rPr lang="en-US" i="1">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𝑓</m:t>
                          </m:r>
                        </m:sup>
                      </m:sSup>
                    </m:oMath>
                  </a14:m>
                  <a:r>
                    <a:rPr lang="en-US" dirty="0">
                      <a:effectLst/>
                    </a:rPr>
                    <a:t> </a:t>
                  </a:r>
                  <a:endParaRPr lang="en-US" baseline="30000" dirty="0"/>
                </a:p>
              </p:txBody>
            </p:sp>
          </mc:Choice>
          <mc:Fallback xmlns="">
            <p:sp>
              <p:nvSpPr>
                <p:cNvPr id="58" name="TextBox 57">
                  <a:extLst>
                    <a:ext uri="{FF2B5EF4-FFF2-40B4-BE49-F238E27FC236}">
                      <a16:creationId xmlns:a16="http://schemas.microsoft.com/office/drawing/2014/main" id="{EA0B4CFB-0E3E-DD49-8482-530ED5ED9A90}"/>
                    </a:ext>
                  </a:extLst>
                </p:cNvPr>
                <p:cNvSpPr txBox="1">
                  <a:spLocks noRot="1" noChangeAspect="1" noMove="1" noResize="1" noEditPoints="1" noAdjustHandles="1" noChangeArrowheads="1" noChangeShapeType="1" noTextEdit="1"/>
                </p:cNvSpPr>
                <p:nvPr/>
              </p:nvSpPr>
              <p:spPr>
                <a:xfrm>
                  <a:off x="2743200" y="2503170"/>
                  <a:ext cx="685800" cy="380104"/>
                </a:xfrm>
                <a:prstGeom prst="rect">
                  <a:avLst/>
                </a:prstGeom>
                <a:blipFill>
                  <a:blip r:embed="rId11"/>
                  <a:stretch>
                    <a:fillRect r="-425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9" name="Rectangle 58">
                  <a:extLst>
                    <a:ext uri="{FF2B5EF4-FFF2-40B4-BE49-F238E27FC236}">
                      <a16:creationId xmlns:a16="http://schemas.microsoft.com/office/drawing/2014/main" id="{6E4B5440-213D-9F4E-AED1-CEE8C62387E0}"/>
                    </a:ext>
                  </a:extLst>
                </p:cNvPr>
                <p:cNvSpPr/>
                <p:nvPr/>
              </p:nvSpPr>
              <p:spPr>
                <a:xfrm>
                  <a:off x="641119" y="2726490"/>
                  <a:ext cx="500842" cy="376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𝑝</m:t>
                            </m:r>
                          </m:e>
                          <m:sub>
                            <m:r>
                              <a:rPr lang="en-US" i="0">
                                <a:latin typeface="Cambria Math" panose="02040503050406030204" pitchFamily="18" charset="0"/>
                              </a:rPr>
                              <m:t>0</m:t>
                            </m:r>
                          </m:sub>
                          <m:sup>
                            <m:r>
                              <a:rPr lang="en-US" i="1">
                                <a:latin typeface="Cambria Math" panose="02040503050406030204" pitchFamily="18" charset="0"/>
                              </a:rPr>
                              <m:t>𝐴</m:t>
                            </m:r>
                          </m:sup>
                        </m:sSubSup>
                      </m:oMath>
                    </m:oMathPara>
                  </a14:m>
                  <a:endParaRPr lang="en-US" dirty="0"/>
                </a:p>
              </p:txBody>
            </p:sp>
          </mc:Choice>
          <mc:Fallback xmlns="">
            <p:sp>
              <p:nvSpPr>
                <p:cNvPr id="59" name="Rectangle 58">
                  <a:extLst>
                    <a:ext uri="{FF2B5EF4-FFF2-40B4-BE49-F238E27FC236}">
                      <a16:creationId xmlns:a16="http://schemas.microsoft.com/office/drawing/2014/main" id="{6E4B5440-213D-9F4E-AED1-CEE8C62387E0}"/>
                    </a:ext>
                  </a:extLst>
                </p:cNvPr>
                <p:cNvSpPr>
                  <a:spLocks noRot="1" noChangeAspect="1" noMove="1" noResize="1" noEditPoints="1" noAdjustHandles="1" noChangeArrowheads="1" noChangeShapeType="1" noTextEdit="1"/>
                </p:cNvSpPr>
                <p:nvPr/>
              </p:nvSpPr>
              <p:spPr>
                <a:xfrm>
                  <a:off x="641119" y="2726490"/>
                  <a:ext cx="500842" cy="376321"/>
                </a:xfrm>
                <a:prstGeom prst="rect">
                  <a:avLst/>
                </a:prstGeom>
                <a:blipFill>
                  <a:blip r:embed="rId12"/>
                  <a:stretch>
                    <a:fillRect b="-1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0" name="Rectangle 59">
                  <a:extLst>
                    <a:ext uri="{FF2B5EF4-FFF2-40B4-BE49-F238E27FC236}">
                      <a16:creationId xmlns:a16="http://schemas.microsoft.com/office/drawing/2014/main" id="{31C45EE6-8FE8-8246-A5D4-265CB2B5ED8D}"/>
                    </a:ext>
                  </a:extLst>
                </p:cNvPr>
                <p:cNvSpPr/>
                <p:nvPr/>
              </p:nvSpPr>
              <p:spPr>
                <a:xfrm>
                  <a:off x="656359" y="3096060"/>
                  <a:ext cx="500843" cy="3740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latin typeface="Cambria Math" panose="02040503050406030204" pitchFamily="18" charset="0"/>
                              </a:rPr>
                            </m:ctrlPr>
                          </m:sSubSupPr>
                          <m:e>
                            <m:r>
                              <a:rPr lang="en-US" i="1">
                                <a:latin typeface="Cambria Math" panose="02040503050406030204" pitchFamily="18" charset="0"/>
                              </a:rPr>
                              <m:t>𝑝</m:t>
                            </m:r>
                          </m:e>
                          <m:sub>
                            <m:r>
                              <a:rPr lang="en-US" b="0" i="0" smtClean="0">
                                <a:latin typeface="Cambria Math" panose="02040503050406030204" pitchFamily="18" charset="0"/>
                              </a:rPr>
                              <m:t>1</m:t>
                            </m:r>
                          </m:sub>
                          <m:sup>
                            <m:r>
                              <a:rPr lang="en-US" i="1">
                                <a:latin typeface="Cambria Math" panose="02040503050406030204" pitchFamily="18" charset="0"/>
                              </a:rPr>
                              <m:t>𝐴</m:t>
                            </m:r>
                          </m:sup>
                        </m:sSubSup>
                      </m:oMath>
                    </m:oMathPara>
                  </a14:m>
                  <a:endParaRPr lang="en-US" dirty="0"/>
                </a:p>
              </p:txBody>
            </p:sp>
          </mc:Choice>
          <mc:Fallback xmlns="">
            <p:sp>
              <p:nvSpPr>
                <p:cNvPr id="60" name="Rectangle 59">
                  <a:extLst>
                    <a:ext uri="{FF2B5EF4-FFF2-40B4-BE49-F238E27FC236}">
                      <a16:creationId xmlns:a16="http://schemas.microsoft.com/office/drawing/2014/main" id="{31C45EE6-8FE8-8246-A5D4-265CB2B5ED8D}"/>
                    </a:ext>
                  </a:extLst>
                </p:cNvPr>
                <p:cNvSpPr>
                  <a:spLocks noRot="1" noChangeAspect="1" noMove="1" noResize="1" noEditPoints="1" noAdjustHandles="1" noChangeArrowheads="1" noChangeShapeType="1" noTextEdit="1"/>
                </p:cNvSpPr>
                <p:nvPr/>
              </p:nvSpPr>
              <p:spPr>
                <a:xfrm>
                  <a:off x="656359" y="3096060"/>
                  <a:ext cx="500843" cy="374077"/>
                </a:xfrm>
                <a:prstGeom prst="rect">
                  <a:avLst/>
                </a:prstGeom>
                <a:blipFill>
                  <a:blip r:embed="rId13"/>
                  <a:stretch>
                    <a:fillRect b="-6667"/>
                  </a:stretch>
                </a:blipFill>
              </p:spPr>
              <p:txBody>
                <a:bodyPr/>
                <a:lstStyle/>
                <a:p>
                  <a:r>
                    <a:rPr lang="en-US">
                      <a:noFill/>
                    </a:rPr>
                    <a:t> </a:t>
                  </a:r>
                </a:p>
              </p:txBody>
            </p:sp>
          </mc:Fallback>
        </mc:AlternateContent>
        <p:grpSp>
          <p:nvGrpSpPr>
            <p:cNvPr id="64" name="Group 63">
              <a:extLst>
                <a:ext uri="{FF2B5EF4-FFF2-40B4-BE49-F238E27FC236}">
                  <a16:creationId xmlns:a16="http://schemas.microsoft.com/office/drawing/2014/main" id="{0626ADEE-35BF-FD4F-8A90-2DFE9C44ED89}"/>
                </a:ext>
              </a:extLst>
            </p:cNvPr>
            <p:cNvGrpSpPr/>
            <p:nvPr/>
          </p:nvGrpSpPr>
          <p:grpSpPr>
            <a:xfrm>
              <a:off x="1277522" y="4338382"/>
              <a:ext cx="665578" cy="405068"/>
              <a:chOff x="1277522" y="4338382"/>
              <a:chExt cx="665578" cy="405068"/>
            </a:xfrm>
          </p:grpSpPr>
          <p:sp>
            <p:nvSpPr>
              <p:cNvPr id="66" name="Left Brace 65">
                <a:extLst>
                  <a:ext uri="{FF2B5EF4-FFF2-40B4-BE49-F238E27FC236}">
                    <a16:creationId xmlns:a16="http://schemas.microsoft.com/office/drawing/2014/main" id="{56D7AFD9-081E-8147-BA86-78206672D891}"/>
                  </a:ext>
                </a:extLst>
              </p:cNvPr>
              <p:cNvSpPr/>
              <p:nvPr/>
            </p:nvSpPr>
            <p:spPr>
              <a:xfrm rot="5400000">
                <a:off x="1794986" y="4595336"/>
                <a:ext cx="110490" cy="185738"/>
              </a:xfrm>
              <a:prstGeom prst="leftBrace">
                <a:avLst>
                  <a:gd name="adj1" fmla="val 44444"/>
                  <a:gd name="adj2" fmla="val 50000"/>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8" name="Rectangle 67">
                <a:extLst>
                  <a:ext uri="{FF2B5EF4-FFF2-40B4-BE49-F238E27FC236}">
                    <a16:creationId xmlns:a16="http://schemas.microsoft.com/office/drawing/2014/main" id="{99CAB986-26B1-4941-87EF-01CE1C4C4335}"/>
                  </a:ext>
                </a:extLst>
              </p:cNvPr>
              <p:cNvSpPr/>
              <p:nvPr/>
            </p:nvSpPr>
            <p:spPr>
              <a:xfrm>
                <a:off x="1277522" y="4338382"/>
                <a:ext cx="473206" cy="369332"/>
              </a:xfrm>
              <a:prstGeom prst="rect">
                <a:avLst/>
              </a:prstGeom>
            </p:spPr>
            <p:txBody>
              <a:bodyPr wrap="none">
                <a:spAutoFit/>
              </a:bodyPr>
              <a:lstStyle/>
              <a:p>
                <a:r>
                  <a:rPr lang="en-US" i="1" dirty="0">
                    <a:solidFill>
                      <a:srgbClr val="FF0000"/>
                    </a:solidFill>
                    <a:latin typeface="Cambria Math" panose="02040503050406030204" pitchFamily="18" charset="0"/>
                  </a:rPr>
                  <a:t>TD</a:t>
                </a:r>
              </a:p>
            </p:txBody>
          </p:sp>
          <p:cxnSp>
            <p:nvCxnSpPr>
              <p:cNvPr id="69" name="Straight Connector 68">
                <a:extLst>
                  <a:ext uri="{FF2B5EF4-FFF2-40B4-BE49-F238E27FC236}">
                    <a16:creationId xmlns:a16="http://schemas.microsoft.com/office/drawing/2014/main" id="{FF8697E8-8712-CF48-9C28-4262571BCA7E}"/>
                  </a:ext>
                </a:extLst>
              </p:cNvPr>
              <p:cNvCxnSpPr>
                <a:cxnSpLocks/>
              </p:cNvCxnSpPr>
              <p:nvPr/>
            </p:nvCxnSpPr>
            <p:spPr>
              <a:xfrm>
                <a:off x="1669366" y="4567311"/>
                <a:ext cx="178191" cy="65649"/>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grpSp>
        <p:grpSp>
          <p:nvGrpSpPr>
            <p:cNvPr id="70" name="Group 69">
              <a:extLst>
                <a:ext uri="{FF2B5EF4-FFF2-40B4-BE49-F238E27FC236}">
                  <a16:creationId xmlns:a16="http://schemas.microsoft.com/office/drawing/2014/main" id="{49712F16-ADFA-9F41-A6F6-D71B684D18F0}"/>
                </a:ext>
              </a:extLst>
            </p:cNvPr>
            <p:cNvGrpSpPr/>
            <p:nvPr/>
          </p:nvGrpSpPr>
          <p:grpSpPr>
            <a:xfrm>
              <a:off x="5607910" y="4299739"/>
              <a:ext cx="708137" cy="437668"/>
              <a:chOff x="5607910" y="4299739"/>
              <a:chExt cx="708137" cy="437668"/>
            </a:xfrm>
          </p:grpSpPr>
          <p:sp>
            <p:nvSpPr>
              <p:cNvPr id="71" name="Left Brace 70">
                <a:extLst>
                  <a:ext uri="{FF2B5EF4-FFF2-40B4-BE49-F238E27FC236}">
                    <a16:creationId xmlns:a16="http://schemas.microsoft.com/office/drawing/2014/main" id="{16BD0CEB-EB24-0745-919A-79CE6EC0047C}"/>
                  </a:ext>
                </a:extLst>
              </p:cNvPr>
              <p:cNvSpPr/>
              <p:nvPr/>
            </p:nvSpPr>
            <p:spPr>
              <a:xfrm rot="5400000">
                <a:off x="5695316" y="4550246"/>
                <a:ext cx="99755" cy="274568"/>
              </a:xfrm>
              <a:prstGeom prst="leftBrace">
                <a:avLst>
                  <a:gd name="adj1" fmla="val 44444"/>
                  <a:gd name="adj2" fmla="val 50998"/>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2" name="Rectangle 71">
                <a:extLst>
                  <a:ext uri="{FF2B5EF4-FFF2-40B4-BE49-F238E27FC236}">
                    <a16:creationId xmlns:a16="http://schemas.microsoft.com/office/drawing/2014/main" id="{E951D0CD-7F16-B94B-A8ED-6BE6990CB8AF}"/>
                  </a:ext>
                </a:extLst>
              </p:cNvPr>
              <p:cNvSpPr/>
              <p:nvPr/>
            </p:nvSpPr>
            <p:spPr>
              <a:xfrm>
                <a:off x="5868424" y="4299739"/>
                <a:ext cx="447623" cy="369332"/>
              </a:xfrm>
              <a:prstGeom prst="rect">
                <a:avLst/>
              </a:prstGeom>
            </p:spPr>
            <p:txBody>
              <a:bodyPr wrap="none">
                <a:spAutoFit/>
              </a:bodyPr>
              <a:lstStyle/>
              <a:p>
                <a:r>
                  <a:rPr lang="en-US" i="1" dirty="0">
                    <a:solidFill>
                      <a:srgbClr val="FF0000"/>
                    </a:solidFill>
                    <a:latin typeface="Cambria Math" panose="02040503050406030204" pitchFamily="18" charset="0"/>
                  </a:rPr>
                  <a:t>TC</a:t>
                </a:r>
              </a:p>
            </p:txBody>
          </p:sp>
          <p:cxnSp>
            <p:nvCxnSpPr>
              <p:cNvPr id="74" name="Straight Connector 73">
                <a:extLst>
                  <a:ext uri="{FF2B5EF4-FFF2-40B4-BE49-F238E27FC236}">
                    <a16:creationId xmlns:a16="http://schemas.microsoft.com/office/drawing/2014/main" id="{951AB910-9F1B-6844-B50A-8882F4FDC5EC}"/>
                  </a:ext>
                </a:extLst>
              </p:cNvPr>
              <p:cNvCxnSpPr>
                <a:cxnSpLocks/>
              </p:cNvCxnSpPr>
              <p:nvPr/>
            </p:nvCxnSpPr>
            <p:spPr>
              <a:xfrm flipH="1">
                <a:off x="5751341" y="4525108"/>
                <a:ext cx="232117" cy="105508"/>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grpSp>
        <p:grpSp>
          <p:nvGrpSpPr>
            <p:cNvPr id="9" name="Group 8">
              <a:extLst>
                <a:ext uri="{FF2B5EF4-FFF2-40B4-BE49-F238E27FC236}">
                  <a16:creationId xmlns:a16="http://schemas.microsoft.com/office/drawing/2014/main" id="{EE7B848B-5BAD-A645-9A7B-43B8B26A4580}"/>
                </a:ext>
              </a:extLst>
            </p:cNvPr>
            <p:cNvGrpSpPr/>
            <p:nvPr/>
          </p:nvGrpSpPr>
          <p:grpSpPr>
            <a:xfrm>
              <a:off x="1953048" y="3971359"/>
              <a:ext cx="978104" cy="772993"/>
              <a:chOff x="1953048" y="3971359"/>
              <a:chExt cx="978104" cy="772993"/>
            </a:xfrm>
          </p:grpSpPr>
          <p:sp>
            <p:nvSpPr>
              <p:cNvPr id="76" name="Left Brace 75">
                <a:extLst>
                  <a:ext uri="{FF2B5EF4-FFF2-40B4-BE49-F238E27FC236}">
                    <a16:creationId xmlns:a16="http://schemas.microsoft.com/office/drawing/2014/main" id="{1811564F-AB73-A24F-ABCE-459D5D05C304}"/>
                  </a:ext>
                </a:extLst>
              </p:cNvPr>
              <p:cNvSpPr/>
              <p:nvPr/>
            </p:nvSpPr>
            <p:spPr>
              <a:xfrm rot="5400000">
                <a:off x="1990672" y="4596238"/>
                <a:ext cx="110490" cy="185738"/>
              </a:xfrm>
              <a:prstGeom prst="leftBrace">
                <a:avLst>
                  <a:gd name="adj1" fmla="val 44444"/>
                  <a:gd name="adj2" fmla="val 50000"/>
                </a:avLst>
              </a:prstGeom>
              <a:ln>
                <a:solidFill>
                  <a:srgbClr val="00B0F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00B0F0"/>
                  </a:solidFill>
                </a:endParaRPr>
              </a:p>
            </p:txBody>
          </p:sp>
          <p:sp>
            <p:nvSpPr>
              <p:cNvPr id="77" name="Rectangle 76">
                <a:extLst>
                  <a:ext uri="{FF2B5EF4-FFF2-40B4-BE49-F238E27FC236}">
                    <a16:creationId xmlns:a16="http://schemas.microsoft.com/office/drawing/2014/main" id="{E14CAF27-37A9-5342-A717-AB171F03195C}"/>
                  </a:ext>
                </a:extLst>
              </p:cNvPr>
              <p:cNvSpPr/>
              <p:nvPr/>
            </p:nvSpPr>
            <p:spPr>
              <a:xfrm>
                <a:off x="2457946" y="3971359"/>
                <a:ext cx="473206" cy="369332"/>
              </a:xfrm>
              <a:prstGeom prst="rect">
                <a:avLst/>
              </a:prstGeom>
              <a:ln>
                <a:noFill/>
              </a:ln>
            </p:spPr>
            <p:txBody>
              <a:bodyPr wrap="none">
                <a:spAutoFit/>
              </a:bodyPr>
              <a:lstStyle/>
              <a:p>
                <a:r>
                  <a:rPr lang="en-US" i="1" dirty="0">
                    <a:solidFill>
                      <a:srgbClr val="00B0F0"/>
                    </a:solidFill>
                    <a:latin typeface="Cambria Math" panose="02040503050406030204" pitchFamily="18" charset="0"/>
                  </a:rPr>
                  <a:t>TD</a:t>
                </a:r>
              </a:p>
            </p:txBody>
          </p:sp>
          <p:cxnSp>
            <p:nvCxnSpPr>
              <p:cNvPr id="78" name="Straight Connector 77">
                <a:extLst>
                  <a:ext uri="{FF2B5EF4-FFF2-40B4-BE49-F238E27FC236}">
                    <a16:creationId xmlns:a16="http://schemas.microsoft.com/office/drawing/2014/main" id="{7836A1ED-1AE6-7948-BF4F-9325C3FEDE51}"/>
                  </a:ext>
                </a:extLst>
              </p:cNvPr>
              <p:cNvCxnSpPr>
                <a:cxnSpLocks/>
              </p:cNvCxnSpPr>
              <p:nvPr/>
            </p:nvCxnSpPr>
            <p:spPr>
              <a:xfrm flipH="1">
                <a:off x="2043243" y="4187844"/>
                <a:ext cx="526816" cy="446018"/>
              </a:xfrm>
              <a:prstGeom prst="line">
                <a:avLst/>
              </a:prstGeom>
              <a:ln>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88" name="Left Brace 87">
                <a:extLst>
                  <a:ext uri="{FF2B5EF4-FFF2-40B4-BE49-F238E27FC236}">
                    <a16:creationId xmlns:a16="http://schemas.microsoft.com/office/drawing/2014/main" id="{6BA6575C-2EE8-7841-A657-04C83D6E77F6}"/>
                  </a:ext>
                </a:extLst>
              </p:cNvPr>
              <p:cNvSpPr/>
              <p:nvPr/>
            </p:nvSpPr>
            <p:spPr>
              <a:xfrm rot="5400000">
                <a:off x="2227992" y="4551147"/>
                <a:ext cx="99755" cy="274568"/>
              </a:xfrm>
              <a:prstGeom prst="leftBrace">
                <a:avLst>
                  <a:gd name="adj1" fmla="val 44444"/>
                  <a:gd name="adj2" fmla="val 50998"/>
                </a:avLst>
              </a:prstGeom>
              <a:ln>
                <a:solidFill>
                  <a:srgbClr val="00B0F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00B0F0"/>
                  </a:solidFill>
                </a:endParaRPr>
              </a:p>
            </p:txBody>
          </p:sp>
          <p:sp>
            <p:nvSpPr>
              <p:cNvPr id="89" name="Rectangle 88">
                <a:extLst>
                  <a:ext uri="{FF2B5EF4-FFF2-40B4-BE49-F238E27FC236}">
                    <a16:creationId xmlns:a16="http://schemas.microsoft.com/office/drawing/2014/main" id="{66601788-A6A6-6F41-A826-9811261C9C0A}"/>
                  </a:ext>
                </a:extLst>
              </p:cNvPr>
              <p:cNvSpPr/>
              <p:nvPr/>
            </p:nvSpPr>
            <p:spPr>
              <a:xfrm>
                <a:off x="2455206" y="4176196"/>
                <a:ext cx="447623" cy="369332"/>
              </a:xfrm>
              <a:prstGeom prst="rect">
                <a:avLst/>
              </a:prstGeom>
              <a:ln>
                <a:noFill/>
              </a:ln>
            </p:spPr>
            <p:txBody>
              <a:bodyPr wrap="none">
                <a:spAutoFit/>
              </a:bodyPr>
              <a:lstStyle/>
              <a:p>
                <a:r>
                  <a:rPr lang="en-US" i="1" dirty="0">
                    <a:solidFill>
                      <a:srgbClr val="00B0F0"/>
                    </a:solidFill>
                    <a:latin typeface="Cambria Math" panose="02040503050406030204" pitchFamily="18" charset="0"/>
                  </a:rPr>
                  <a:t>TC</a:t>
                </a:r>
              </a:p>
            </p:txBody>
          </p:sp>
          <p:cxnSp>
            <p:nvCxnSpPr>
              <p:cNvPr id="93" name="Straight Connector 92">
                <a:extLst>
                  <a:ext uri="{FF2B5EF4-FFF2-40B4-BE49-F238E27FC236}">
                    <a16:creationId xmlns:a16="http://schemas.microsoft.com/office/drawing/2014/main" id="{C7C652C5-64D4-6342-9E7A-F0D92E02A5D1}"/>
                  </a:ext>
                </a:extLst>
              </p:cNvPr>
              <p:cNvCxnSpPr>
                <a:cxnSpLocks/>
              </p:cNvCxnSpPr>
              <p:nvPr/>
            </p:nvCxnSpPr>
            <p:spPr>
              <a:xfrm flipH="1">
                <a:off x="2284018" y="4382627"/>
                <a:ext cx="280631" cy="248890"/>
              </a:xfrm>
              <a:prstGeom prst="line">
                <a:avLst/>
              </a:prstGeom>
              <a:ln>
                <a:solidFill>
                  <a:srgbClr val="00B0F0"/>
                </a:solidFill>
              </a:ln>
              <a:effectLst/>
            </p:spPr>
            <p:style>
              <a:lnRef idx="2">
                <a:schemeClr val="accent1"/>
              </a:lnRef>
              <a:fillRef idx="0">
                <a:schemeClr val="accent1"/>
              </a:fillRef>
              <a:effectRef idx="1">
                <a:schemeClr val="accent1"/>
              </a:effectRef>
              <a:fontRef idx="minor">
                <a:schemeClr val="tx1"/>
              </a:fontRef>
            </p:style>
          </p:cxnSp>
        </p:grpSp>
        <p:cxnSp>
          <p:nvCxnSpPr>
            <p:cNvPr id="94" name="Straight Connector 93">
              <a:extLst>
                <a:ext uri="{FF2B5EF4-FFF2-40B4-BE49-F238E27FC236}">
                  <a16:creationId xmlns:a16="http://schemas.microsoft.com/office/drawing/2014/main" id="{E130897F-AFAE-B742-BA06-11FE58A448B7}"/>
                </a:ext>
              </a:extLst>
            </p:cNvPr>
            <p:cNvCxnSpPr>
              <a:cxnSpLocks/>
            </p:cNvCxnSpPr>
            <p:nvPr/>
          </p:nvCxnSpPr>
          <p:spPr>
            <a:xfrm>
              <a:off x="2145210" y="2835181"/>
              <a:ext cx="0" cy="1863856"/>
            </a:xfrm>
            <a:prstGeom prst="line">
              <a:avLst/>
            </a:prstGeom>
            <a:ln>
              <a:solidFill>
                <a:srgbClr val="00B0F0"/>
              </a:solidFill>
              <a:prstDash val="dash"/>
            </a:ln>
            <a:effectLst/>
          </p:spPr>
          <p:style>
            <a:lnRef idx="2">
              <a:schemeClr val="accent1"/>
            </a:lnRef>
            <a:fillRef idx="0">
              <a:schemeClr val="accent1"/>
            </a:fillRef>
            <a:effectRef idx="1">
              <a:schemeClr val="accent1"/>
            </a:effectRef>
            <a:fontRef idx="minor">
              <a:schemeClr val="tx1"/>
            </a:fontRef>
          </p:style>
        </p:cxnSp>
        <p:sp>
          <p:nvSpPr>
            <p:cNvPr id="98" name="TextBox 97">
              <a:extLst>
                <a:ext uri="{FF2B5EF4-FFF2-40B4-BE49-F238E27FC236}">
                  <a16:creationId xmlns:a16="http://schemas.microsoft.com/office/drawing/2014/main" id="{76320340-8075-E440-B8C7-BD12FCA80FEF}"/>
                </a:ext>
              </a:extLst>
            </p:cNvPr>
            <p:cNvSpPr txBox="1"/>
            <p:nvPr/>
          </p:nvSpPr>
          <p:spPr>
            <a:xfrm>
              <a:off x="1328850" y="1693801"/>
              <a:ext cx="1943100" cy="369332"/>
            </a:xfrm>
            <a:prstGeom prst="rect">
              <a:avLst/>
            </a:prstGeom>
            <a:noFill/>
          </p:spPr>
          <p:txBody>
            <a:bodyPr wrap="square" rtlCol="0">
              <a:spAutoFit/>
            </a:bodyPr>
            <a:lstStyle/>
            <a:p>
              <a:pPr algn="ctr"/>
              <a:r>
                <a:rPr lang="en-US" dirty="0"/>
                <a:t>Export Supplies</a:t>
              </a:r>
            </a:p>
          </p:txBody>
        </p:sp>
        <p:sp>
          <p:nvSpPr>
            <p:cNvPr id="99" name="TextBox 98">
              <a:extLst>
                <a:ext uri="{FF2B5EF4-FFF2-40B4-BE49-F238E27FC236}">
                  <a16:creationId xmlns:a16="http://schemas.microsoft.com/office/drawing/2014/main" id="{5FB32E10-ADD3-FA46-B6AD-E72B17BAE0A2}"/>
                </a:ext>
              </a:extLst>
            </p:cNvPr>
            <p:cNvSpPr txBox="1"/>
            <p:nvPr/>
          </p:nvSpPr>
          <p:spPr>
            <a:xfrm>
              <a:off x="5143500" y="1685250"/>
              <a:ext cx="1657350" cy="369332"/>
            </a:xfrm>
            <a:prstGeom prst="rect">
              <a:avLst/>
            </a:prstGeom>
            <a:noFill/>
          </p:spPr>
          <p:txBody>
            <a:bodyPr wrap="square" rtlCol="0">
              <a:spAutoFit/>
            </a:bodyPr>
            <a:lstStyle/>
            <a:p>
              <a:pPr algn="ctr"/>
              <a:r>
                <a:rPr lang="en-US" dirty="0"/>
                <a:t>Import Market</a:t>
              </a:r>
            </a:p>
          </p:txBody>
        </p:sp>
        <mc:AlternateContent xmlns:mc="http://schemas.openxmlformats.org/markup-compatibility/2006" xmlns:a14="http://schemas.microsoft.com/office/drawing/2010/main">
          <mc:Choice Requires="a14">
            <p:sp>
              <p:nvSpPr>
                <p:cNvPr id="100" name="Rectangle 99">
                  <a:extLst>
                    <a:ext uri="{FF2B5EF4-FFF2-40B4-BE49-F238E27FC236}">
                      <a16:creationId xmlns:a16="http://schemas.microsoft.com/office/drawing/2014/main" id="{2885D566-4EE7-BA45-B916-8D8892AC3B32}"/>
                    </a:ext>
                  </a:extLst>
                </p:cNvPr>
                <p:cNvSpPr/>
                <p:nvPr/>
              </p:nvSpPr>
              <p:spPr>
                <a:xfrm>
                  <a:off x="1620450" y="4736251"/>
                  <a:ext cx="754437" cy="66088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chemeClr val="tx1"/>
                                </a:solidFill>
                                <a:latin typeface="Cambria Math" panose="02040503050406030204" pitchFamily="18" charset="0"/>
                              </a:rPr>
                            </m:ctrlPr>
                          </m:sSubSupPr>
                          <m:e>
                            <m:r>
                              <a:rPr lang="en-US" i="1">
                                <a:solidFill>
                                  <a:schemeClr val="tx1"/>
                                </a:solidFill>
                                <a:latin typeface="Cambria Math" panose="02040503050406030204" pitchFamily="18" charset="0"/>
                              </a:rPr>
                              <m:t>𝑋</m:t>
                            </m:r>
                          </m:e>
                          <m:sub>
                            <m:r>
                              <a:rPr lang="en-US" i="0">
                                <a:solidFill>
                                  <a:schemeClr val="tx1"/>
                                </a:solidFill>
                                <a:latin typeface="Cambria Math" panose="02040503050406030204" pitchFamily="18" charset="0"/>
                              </a:rPr>
                              <m:t>0</m:t>
                            </m:r>
                          </m:sub>
                          <m:sup>
                            <m:r>
                              <a:rPr lang="en-US" i="1">
                                <a:solidFill>
                                  <a:schemeClr val="tx1"/>
                                </a:solidFill>
                                <a:latin typeface="Cambria Math" panose="02040503050406030204" pitchFamily="18" charset="0"/>
                              </a:rPr>
                              <m:t>𝐵</m:t>
                            </m:r>
                          </m:sup>
                        </m:sSubSup>
                      </m:oMath>
                    </m:oMathPara>
                  </a14:m>
                  <a:endParaRPr lang="en-US" i="1" dirty="0">
                    <a:solidFill>
                      <a:schemeClr val="tx1"/>
                    </a:solidFill>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i="0">
                            <a:solidFill>
                              <a:schemeClr val="tx1"/>
                            </a:solidFill>
                            <a:latin typeface="Cambria Math" panose="02040503050406030204" pitchFamily="18" charset="0"/>
                          </a:rPr>
                          <m:t>=</m:t>
                        </m:r>
                        <m:sSubSup>
                          <m:sSubSupPr>
                            <m:ctrlPr>
                              <a:rPr lang="en-US" i="1">
                                <a:solidFill>
                                  <a:schemeClr val="tx1"/>
                                </a:solidFill>
                                <a:latin typeface="Cambria Math" panose="02040503050406030204" pitchFamily="18" charset="0"/>
                              </a:rPr>
                            </m:ctrlPr>
                          </m:sSubSupPr>
                          <m:e>
                            <m:r>
                              <a:rPr lang="en-US" i="1">
                                <a:solidFill>
                                  <a:schemeClr val="tx1"/>
                                </a:solidFill>
                                <a:latin typeface="Cambria Math" panose="02040503050406030204" pitchFamily="18" charset="0"/>
                              </a:rPr>
                              <m:t>𝑋</m:t>
                            </m:r>
                          </m:e>
                          <m:sub>
                            <m:r>
                              <a:rPr lang="en-US" i="0">
                                <a:solidFill>
                                  <a:schemeClr val="tx1"/>
                                </a:solidFill>
                                <a:latin typeface="Cambria Math" panose="02040503050406030204" pitchFamily="18" charset="0"/>
                              </a:rPr>
                              <m:t>0</m:t>
                            </m:r>
                          </m:sub>
                          <m:sup>
                            <m:r>
                              <a:rPr lang="en-US" i="1">
                                <a:solidFill>
                                  <a:schemeClr val="tx1"/>
                                </a:solidFill>
                                <a:latin typeface="Cambria Math" panose="02040503050406030204" pitchFamily="18" charset="0"/>
                              </a:rPr>
                              <m:t>𝐶</m:t>
                            </m:r>
                          </m:sup>
                        </m:sSubSup>
                      </m:oMath>
                    </m:oMathPara>
                  </a14:m>
                  <a:endParaRPr lang="en-US" dirty="0">
                    <a:solidFill>
                      <a:schemeClr val="tx1"/>
                    </a:solidFill>
                  </a:endParaRPr>
                </a:p>
              </p:txBody>
            </p:sp>
          </mc:Choice>
          <mc:Fallback xmlns="">
            <p:sp>
              <p:nvSpPr>
                <p:cNvPr id="100" name="Rectangle 99">
                  <a:extLst>
                    <a:ext uri="{FF2B5EF4-FFF2-40B4-BE49-F238E27FC236}">
                      <a16:creationId xmlns:a16="http://schemas.microsoft.com/office/drawing/2014/main" id="{2885D566-4EE7-BA45-B916-8D8892AC3B32}"/>
                    </a:ext>
                  </a:extLst>
                </p:cNvPr>
                <p:cNvSpPr>
                  <a:spLocks noRot="1" noChangeAspect="1" noMove="1" noResize="1" noEditPoints="1" noAdjustHandles="1" noChangeArrowheads="1" noChangeShapeType="1" noTextEdit="1"/>
                </p:cNvSpPr>
                <p:nvPr/>
              </p:nvSpPr>
              <p:spPr>
                <a:xfrm>
                  <a:off x="1620450" y="4736251"/>
                  <a:ext cx="754437" cy="660887"/>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1" name="Rectangle 100">
                  <a:extLst>
                    <a:ext uri="{FF2B5EF4-FFF2-40B4-BE49-F238E27FC236}">
                      <a16:creationId xmlns:a16="http://schemas.microsoft.com/office/drawing/2014/main" id="{CC80E1BC-27CB-884B-9B5F-344756810BAD}"/>
                    </a:ext>
                  </a:extLst>
                </p:cNvPr>
                <p:cNvSpPr/>
                <p:nvPr/>
              </p:nvSpPr>
              <p:spPr>
                <a:xfrm>
                  <a:off x="1406250" y="4743450"/>
                  <a:ext cx="515590" cy="37600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rgbClr val="FF0000"/>
                                </a:solidFill>
                                <a:latin typeface="Cambria Math" panose="02040503050406030204" pitchFamily="18" charset="0"/>
                              </a:rPr>
                            </m:ctrlPr>
                          </m:sSubSupPr>
                          <m:e>
                            <m:r>
                              <a:rPr lang="en-US" i="1">
                                <a:solidFill>
                                  <a:srgbClr val="FF0000"/>
                                </a:solidFill>
                                <a:latin typeface="Cambria Math" panose="02040503050406030204" pitchFamily="18" charset="0"/>
                              </a:rPr>
                              <m:t>𝑋</m:t>
                            </m:r>
                          </m:e>
                          <m:sub>
                            <m:r>
                              <a:rPr lang="en-US" b="0" i="0" smtClean="0">
                                <a:solidFill>
                                  <a:srgbClr val="FF0000"/>
                                </a:solidFill>
                                <a:latin typeface="Cambria Math" panose="02040503050406030204" pitchFamily="18" charset="0"/>
                              </a:rPr>
                              <m:t>1</m:t>
                            </m:r>
                          </m:sub>
                          <m:sup>
                            <m:r>
                              <a:rPr lang="en-US" b="0" i="1" smtClean="0">
                                <a:solidFill>
                                  <a:srgbClr val="FF0000"/>
                                </a:solidFill>
                                <a:latin typeface="Cambria Math" panose="02040503050406030204" pitchFamily="18" charset="0"/>
                              </a:rPr>
                              <m:t>𝐶</m:t>
                            </m:r>
                          </m:sup>
                        </m:sSubSup>
                      </m:oMath>
                    </m:oMathPara>
                  </a14:m>
                  <a:endParaRPr lang="en-US" i="1" dirty="0">
                    <a:solidFill>
                      <a:srgbClr val="FF0000"/>
                    </a:solidFill>
                    <a:latin typeface="Cambria Math" panose="02040503050406030204" pitchFamily="18" charset="0"/>
                  </a:endParaRPr>
                </a:p>
              </p:txBody>
            </p:sp>
          </mc:Choice>
          <mc:Fallback xmlns="">
            <p:sp>
              <p:nvSpPr>
                <p:cNvPr id="101" name="Rectangle 100">
                  <a:extLst>
                    <a:ext uri="{FF2B5EF4-FFF2-40B4-BE49-F238E27FC236}">
                      <a16:creationId xmlns:a16="http://schemas.microsoft.com/office/drawing/2014/main" id="{CC80E1BC-27CB-884B-9B5F-344756810BAD}"/>
                    </a:ext>
                  </a:extLst>
                </p:cNvPr>
                <p:cNvSpPr>
                  <a:spLocks noRot="1" noChangeAspect="1" noMove="1" noResize="1" noEditPoints="1" noAdjustHandles="1" noChangeArrowheads="1" noChangeShapeType="1" noTextEdit="1"/>
                </p:cNvSpPr>
                <p:nvPr/>
              </p:nvSpPr>
              <p:spPr>
                <a:xfrm>
                  <a:off x="1406250" y="4743450"/>
                  <a:ext cx="515590" cy="376000"/>
                </a:xfrm>
                <a:prstGeom prst="rect">
                  <a:avLst/>
                </a:prstGeom>
                <a:blipFill>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7" name="TextBox 66">
                  <a:extLst>
                    <a:ext uri="{FF2B5EF4-FFF2-40B4-BE49-F238E27FC236}">
                      <a16:creationId xmlns:a16="http://schemas.microsoft.com/office/drawing/2014/main" id="{E35A85F2-FEF3-C14F-BEB0-C64CCF249E1F}"/>
                    </a:ext>
                  </a:extLst>
                </p:cNvPr>
                <p:cNvSpPr txBox="1"/>
                <p:nvPr/>
              </p:nvSpPr>
              <p:spPr>
                <a:xfrm>
                  <a:off x="537328" y="4293678"/>
                  <a:ext cx="735727" cy="646524"/>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𝑎</m:t>
                          </m:r>
                        </m:e>
                        <m:sup>
                          <m:r>
                            <a:rPr lang="en-US" i="1">
                              <a:latin typeface="Cambria Math" panose="02040503050406030204" pitchFamily="18" charset="0"/>
                            </a:rPr>
                            <m:t>𝐵</m:t>
                          </m:r>
                        </m:sup>
                      </m:sSup>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𝑎</m:t>
                          </m:r>
                        </m:e>
                        <m:sup>
                          <m:r>
                            <a:rPr lang="en-US" i="1">
                              <a:latin typeface="Cambria Math" panose="02040503050406030204" pitchFamily="18" charset="0"/>
                            </a:rPr>
                            <m:t>𝐶</m:t>
                          </m:r>
                        </m:sup>
                      </m:sSup>
                    </m:oMath>
                  </a14:m>
                  <a:r>
                    <a:rPr lang="en-US" dirty="0">
                      <a:effectLst/>
                    </a:rPr>
                    <a:t> </a:t>
                  </a:r>
                  <a:endParaRPr lang="en-US" baseline="-25000" dirty="0"/>
                </a:p>
              </p:txBody>
            </p:sp>
          </mc:Choice>
          <mc:Fallback xmlns="">
            <p:sp>
              <p:nvSpPr>
                <p:cNvPr id="67" name="TextBox 66">
                  <a:extLst>
                    <a:ext uri="{FF2B5EF4-FFF2-40B4-BE49-F238E27FC236}">
                      <a16:creationId xmlns:a16="http://schemas.microsoft.com/office/drawing/2014/main" id="{E35A85F2-FEF3-C14F-BEB0-C64CCF249E1F}"/>
                    </a:ext>
                  </a:extLst>
                </p:cNvPr>
                <p:cNvSpPr txBox="1">
                  <a:spLocks noRot="1" noChangeAspect="1" noMove="1" noResize="1" noEditPoints="1" noAdjustHandles="1" noChangeArrowheads="1" noChangeShapeType="1" noTextEdit="1"/>
                </p:cNvSpPr>
                <p:nvPr/>
              </p:nvSpPr>
              <p:spPr>
                <a:xfrm>
                  <a:off x="537328" y="4293678"/>
                  <a:ext cx="735727" cy="646524"/>
                </a:xfrm>
                <a:prstGeom prst="rect">
                  <a:avLst/>
                </a:prstGeom>
                <a:blipFill>
                  <a:blip r:embed="rId1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5" name="TextBox 74">
                  <a:extLst>
                    <a:ext uri="{FF2B5EF4-FFF2-40B4-BE49-F238E27FC236}">
                      <a16:creationId xmlns:a16="http://schemas.microsoft.com/office/drawing/2014/main" id="{D9BA99B4-B411-D54D-89EE-98C881BE2DF0}"/>
                    </a:ext>
                  </a:extLst>
                </p:cNvPr>
                <p:cNvSpPr txBox="1"/>
                <p:nvPr/>
              </p:nvSpPr>
              <p:spPr>
                <a:xfrm>
                  <a:off x="3744013" y="1965292"/>
                  <a:ext cx="514350" cy="375552"/>
                </a:xfrm>
                <a:prstGeom prst="rect">
                  <a:avLst/>
                </a:prstGeom>
                <a:noFill/>
              </p:spPr>
              <p:txBody>
                <a:bodyPr wrap="square" rtlCol="0">
                  <a:spAutoFit/>
                </a:bodyPr>
                <a:lstStyle/>
                <a:p>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𝑝</m:t>
                          </m:r>
                        </m:e>
                        <m:sup>
                          <m:r>
                            <a:rPr lang="en-US" i="1">
                              <a:latin typeface="Cambria Math" panose="02040503050406030204" pitchFamily="18" charset="0"/>
                            </a:rPr>
                            <m:t>𝐴</m:t>
                          </m:r>
                        </m:sup>
                      </m:sSup>
                    </m:oMath>
                  </a14:m>
                  <a:r>
                    <a:rPr lang="en-US" dirty="0">
                      <a:effectLst/>
                    </a:rPr>
                    <a:t> </a:t>
                  </a:r>
                  <a:endParaRPr lang="en-US" dirty="0"/>
                </a:p>
              </p:txBody>
            </p:sp>
          </mc:Choice>
          <mc:Fallback xmlns="">
            <p:sp>
              <p:nvSpPr>
                <p:cNvPr id="75" name="TextBox 74">
                  <a:extLst>
                    <a:ext uri="{FF2B5EF4-FFF2-40B4-BE49-F238E27FC236}">
                      <a16:creationId xmlns:a16="http://schemas.microsoft.com/office/drawing/2014/main" id="{D9BA99B4-B411-D54D-89EE-98C881BE2DF0}"/>
                    </a:ext>
                  </a:extLst>
                </p:cNvPr>
                <p:cNvSpPr txBox="1">
                  <a:spLocks noRot="1" noChangeAspect="1" noMove="1" noResize="1" noEditPoints="1" noAdjustHandles="1" noChangeArrowheads="1" noChangeShapeType="1" noTextEdit="1"/>
                </p:cNvSpPr>
                <p:nvPr/>
              </p:nvSpPr>
              <p:spPr>
                <a:xfrm>
                  <a:off x="3744013" y="1965292"/>
                  <a:ext cx="514350" cy="375552"/>
                </a:xfrm>
                <a:prstGeom prst="rect">
                  <a:avLst/>
                </a:prstGeom>
                <a:blipFill>
                  <a:blip r:embed="rId17"/>
                  <a:stretch>
                    <a:fillRect b="-6667"/>
                  </a:stretch>
                </a:blipFill>
              </p:spPr>
              <p:txBody>
                <a:bodyPr/>
                <a:lstStyle/>
                <a:p>
                  <a:r>
                    <a:rPr lang="en-US">
                      <a:noFill/>
                    </a:rPr>
                    <a:t> </a:t>
                  </a:r>
                </a:p>
              </p:txBody>
            </p:sp>
          </mc:Fallback>
        </mc:AlternateContent>
      </p:grpSp>
      <p:sp>
        <p:nvSpPr>
          <p:cNvPr id="3" name="Footer Placeholder 2">
            <a:extLst>
              <a:ext uri="{FF2B5EF4-FFF2-40B4-BE49-F238E27FC236}">
                <a16:creationId xmlns:a16="http://schemas.microsoft.com/office/drawing/2014/main" id="{B91DDAF5-6499-2D47-BAD2-87ECE5247B35}"/>
              </a:ext>
            </a:extLst>
          </p:cNvPr>
          <p:cNvSpPr>
            <a:spLocks noGrp="1"/>
          </p:cNvSpPr>
          <p:nvPr>
            <p:ph type="ftr" sz="quarter" idx="11"/>
          </p:nvPr>
        </p:nvSpPr>
        <p:spPr/>
        <p:txBody>
          <a:bodyPr/>
          <a:lstStyle/>
          <a:p>
            <a:pPr>
              <a:defRPr/>
            </a:pPr>
            <a:r>
              <a:rPr lang="en-US"/>
              <a:t>Class 19:  Preferential Trading Arrangements</a:t>
            </a:r>
          </a:p>
        </p:txBody>
      </p:sp>
      <p:sp>
        <p:nvSpPr>
          <p:cNvPr id="80" name="TextBox 79">
            <a:extLst>
              <a:ext uri="{FF2B5EF4-FFF2-40B4-BE49-F238E27FC236}">
                <a16:creationId xmlns:a16="http://schemas.microsoft.com/office/drawing/2014/main" id="{809F2D4B-E7C8-C048-B08C-C8343734C9EB}"/>
              </a:ext>
            </a:extLst>
          </p:cNvPr>
          <p:cNvSpPr txBox="1"/>
          <p:nvPr/>
        </p:nvSpPr>
        <p:spPr>
          <a:xfrm>
            <a:off x="7239000" y="1981200"/>
            <a:ext cx="838200" cy="369332"/>
          </a:xfrm>
          <a:prstGeom prst="rect">
            <a:avLst/>
          </a:prstGeom>
          <a:noFill/>
        </p:spPr>
        <p:txBody>
          <a:bodyPr wrap="square" rtlCol="0">
            <a:spAutoFit/>
          </a:bodyPr>
          <a:lstStyle/>
          <a:p>
            <a:pPr algn="ctr"/>
            <a:r>
              <a:rPr lang="en-US" dirty="0"/>
              <a:t>MFN</a:t>
            </a:r>
          </a:p>
        </p:txBody>
      </p:sp>
      <p:sp>
        <p:nvSpPr>
          <p:cNvPr id="82" name="TextBox 81">
            <a:extLst>
              <a:ext uri="{FF2B5EF4-FFF2-40B4-BE49-F238E27FC236}">
                <a16:creationId xmlns:a16="http://schemas.microsoft.com/office/drawing/2014/main" id="{D58A72B9-4EB4-6F4C-98A1-33D04717A933}"/>
              </a:ext>
            </a:extLst>
          </p:cNvPr>
          <p:cNvSpPr txBox="1"/>
          <p:nvPr/>
        </p:nvSpPr>
        <p:spPr>
          <a:xfrm>
            <a:off x="7239000" y="2286000"/>
            <a:ext cx="838200" cy="369332"/>
          </a:xfrm>
          <a:prstGeom prst="rect">
            <a:avLst/>
          </a:prstGeom>
          <a:noFill/>
        </p:spPr>
        <p:txBody>
          <a:bodyPr wrap="square" rtlCol="0">
            <a:spAutoFit/>
          </a:bodyPr>
          <a:lstStyle/>
          <a:p>
            <a:pPr algn="ctr"/>
            <a:r>
              <a:rPr lang="en-US" dirty="0">
                <a:solidFill>
                  <a:srgbClr val="FF0000"/>
                </a:solidFill>
              </a:rPr>
              <a:t>FTA</a:t>
            </a:r>
          </a:p>
        </p:txBody>
      </p:sp>
    </p:spTree>
    <p:extLst>
      <p:ext uri="{BB962C8B-B14F-4D97-AF65-F5344CB8AC3E}">
        <p14:creationId xmlns:p14="http://schemas.microsoft.com/office/powerpoint/2010/main" val="4168110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p:bldP spid="8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Rectangle 59">
            <a:extLst>
              <a:ext uri="{FF2B5EF4-FFF2-40B4-BE49-F238E27FC236}">
                <a16:creationId xmlns:a16="http://schemas.microsoft.com/office/drawing/2014/main" id="{2449CD73-A449-DE45-A970-BB1D23F30FA6}"/>
              </a:ext>
            </a:extLst>
          </p:cNvPr>
          <p:cNvSpPr/>
          <p:nvPr/>
        </p:nvSpPr>
        <p:spPr>
          <a:xfrm>
            <a:off x="0" y="668740"/>
            <a:ext cx="9144000" cy="55546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31</a:t>
            </a:fld>
            <a:endParaRPr lang="en-US"/>
          </a:p>
        </p:txBody>
      </p:sp>
      <p:sp>
        <p:nvSpPr>
          <p:cNvPr id="35" name="TextBox 34">
            <a:extLst>
              <a:ext uri="{FF2B5EF4-FFF2-40B4-BE49-F238E27FC236}">
                <a16:creationId xmlns:a16="http://schemas.microsoft.com/office/drawing/2014/main" id="{D3450358-B226-0A4F-BEE8-CD324F6C5A95}"/>
              </a:ext>
            </a:extLst>
          </p:cNvPr>
          <p:cNvSpPr txBox="1"/>
          <p:nvPr/>
        </p:nvSpPr>
        <p:spPr>
          <a:xfrm>
            <a:off x="1371600" y="990600"/>
            <a:ext cx="5086350" cy="507831"/>
          </a:xfrm>
          <a:prstGeom prst="rect">
            <a:avLst/>
          </a:prstGeom>
          <a:noFill/>
        </p:spPr>
        <p:txBody>
          <a:bodyPr wrap="square" rtlCol="0">
            <a:spAutoFit/>
          </a:bodyPr>
          <a:lstStyle/>
          <a:p>
            <a:pPr algn="ctr"/>
            <a:r>
              <a:rPr lang="en-US" sz="2700" dirty="0"/>
              <a:t>Welfare Effects on Country A</a:t>
            </a:r>
          </a:p>
        </p:txBody>
      </p:sp>
      <p:grpSp>
        <p:nvGrpSpPr>
          <p:cNvPr id="10" name="Group 9">
            <a:extLst>
              <a:ext uri="{FF2B5EF4-FFF2-40B4-BE49-F238E27FC236}">
                <a16:creationId xmlns:a16="http://schemas.microsoft.com/office/drawing/2014/main" id="{80077947-152E-D74F-9E9E-9185FA4D106B}"/>
              </a:ext>
            </a:extLst>
          </p:cNvPr>
          <p:cNvGrpSpPr/>
          <p:nvPr/>
        </p:nvGrpSpPr>
        <p:grpSpPr>
          <a:xfrm>
            <a:off x="499621" y="1524000"/>
            <a:ext cx="7525263" cy="3873138"/>
            <a:chOff x="499621" y="1524000"/>
            <a:chExt cx="7525263" cy="3873138"/>
          </a:xfrm>
        </p:grpSpPr>
        <p:sp>
          <p:nvSpPr>
            <p:cNvPr id="69" name="Rectangle 68">
              <a:extLst>
                <a:ext uri="{FF2B5EF4-FFF2-40B4-BE49-F238E27FC236}">
                  <a16:creationId xmlns:a16="http://schemas.microsoft.com/office/drawing/2014/main" id="{E0DA31EC-F70E-BE48-AB4E-D777A9509730}"/>
                </a:ext>
              </a:extLst>
            </p:cNvPr>
            <p:cNvSpPr/>
            <p:nvPr/>
          </p:nvSpPr>
          <p:spPr>
            <a:xfrm flipV="1">
              <a:off x="4000223" y="3029448"/>
              <a:ext cx="1606655" cy="167863"/>
            </a:xfrm>
            <a:prstGeom prst="rect">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Right Triangle 69">
              <a:extLst>
                <a:ext uri="{FF2B5EF4-FFF2-40B4-BE49-F238E27FC236}">
                  <a16:creationId xmlns:a16="http://schemas.microsoft.com/office/drawing/2014/main" id="{43A5CC27-A7FB-6545-87E7-36524BA0BDC3}"/>
                </a:ext>
              </a:extLst>
            </p:cNvPr>
            <p:cNvSpPr/>
            <p:nvPr/>
          </p:nvSpPr>
          <p:spPr>
            <a:xfrm>
              <a:off x="5602128" y="3025543"/>
              <a:ext cx="280652" cy="184820"/>
            </a:xfrm>
            <a:prstGeom prst="rtTriangle">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 name="Straight Connector 6"/>
            <p:cNvCxnSpPr>
              <a:cxnSpLocks/>
            </p:cNvCxnSpPr>
            <p:nvPr/>
          </p:nvCxnSpPr>
          <p:spPr>
            <a:xfrm>
              <a:off x="1143000" y="4743450"/>
              <a:ext cx="22288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V="1">
              <a:off x="11430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3143250" y="4686300"/>
              <a:ext cx="514350" cy="369332"/>
            </a:xfrm>
            <a:prstGeom prst="rect">
              <a:avLst/>
            </a:prstGeom>
            <a:noFill/>
          </p:spPr>
          <p:txBody>
            <a:bodyPr wrap="square" rtlCol="0">
              <a:spAutoFit/>
            </a:bodyPr>
            <a:lstStyle/>
            <a:p>
              <a:r>
                <a:rPr lang="en-US" dirty="0"/>
                <a:t>Q</a:t>
              </a:r>
            </a:p>
          </p:txBody>
        </p:sp>
        <p:cxnSp>
          <p:nvCxnSpPr>
            <p:cNvPr id="63" name="Straight Connector 62"/>
            <p:cNvCxnSpPr>
              <a:cxnSpLocks/>
            </p:cNvCxnSpPr>
            <p:nvPr/>
          </p:nvCxnSpPr>
          <p:spPr>
            <a:xfrm flipV="1">
              <a:off x="1143000" y="2857500"/>
              <a:ext cx="1657350" cy="15430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4" name="TextBox 33"/>
            <p:cNvSpPr txBox="1"/>
            <p:nvPr/>
          </p:nvSpPr>
          <p:spPr>
            <a:xfrm>
              <a:off x="1295400" y="1524000"/>
              <a:ext cx="1943100" cy="369332"/>
            </a:xfrm>
            <a:prstGeom prst="rect">
              <a:avLst/>
            </a:prstGeom>
            <a:noFill/>
          </p:spPr>
          <p:txBody>
            <a:bodyPr wrap="square" rtlCol="0">
              <a:spAutoFit/>
            </a:bodyPr>
            <a:lstStyle/>
            <a:p>
              <a:pPr algn="ctr"/>
              <a:r>
                <a:rPr lang="en-US" dirty="0"/>
                <a:t>Export Supplies</a:t>
              </a:r>
            </a:p>
          </p:txBody>
        </p:sp>
        <p:sp>
          <p:nvSpPr>
            <p:cNvPr id="38" name="Left Brace 37"/>
            <p:cNvSpPr/>
            <p:nvPr/>
          </p:nvSpPr>
          <p:spPr>
            <a:xfrm>
              <a:off x="971550" y="3771900"/>
              <a:ext cx="171450" cy="628650"/>
            </a:xfrm>
            <a:prstGeom prst="leftBrace">
              <a:avLst>
                <a:gd name="adj1" fmla="val 44444"/>
                <a:gd name="adj2"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61" name="Straight Connector 60"/>
            <p:cNvCxnSpPr>
              <a:cxnSpLocks/>
            </p:cNvCxnSpPr>
            <p:nvPr/>
          </p:nvCxnSpPr>
          <p:spPr>
            <a:xfrm>
              <a:off x="4000500" y="4743450"/>
              <a:ext cx="36004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flipV="1">
              <a:off x="40005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5" name="TextBox 64"/>
            <p:cNvSpPr txBox="1"/>
            <p:nvPr/>
          </p:nvSpPr>
          <p:spPr>
            <a:xfrm>
              <a:off x="7486650" y="4686300"/>
              <a:ext cx="514350" cy="369332"/>
            </a:xfrm>
            <a:prstGeom prst="rect">
              <a:avLst/>
            </a:prstGeom>
            <a:noFill/>
          </p:spPr>
          <p:txBody>
            <a:bodyPr wrap="square" rtlCol="0">
              <a:spAutoFit/>
            </a:bodyPr>
            <a:lstStyle/>
            <a:p>
              <a:r>
                <a:rPr lang="en-US" dirty="0"/>
                <a:t>Q</a:t>
              </a:r>
            </a:p>
          </p:txBody>
        </p:sp>
        <p:cxnSp>
          <p:nvCxnSpPr>
            <p:cNvPr id="73" name="Straight Connector 72"/>
            <p:cNvCxnSpPr>
              <a:cxnSpLocks/>
            </p:cNvCxnSpPr>
            <p:nvPr/>
          </p:nvCxnSpPr>
          <p:spPr>
            <a:xfrm flipV="1">
              <a:off x="4000500" y="2228850"/>
              <a:ext cx="3314700" cy="15430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0" name="Straight Connector 49">
              <a:extLst>
                <a:ext uri="{FF2B5EF4-FFF2-40B4-BE49-F238E27FC236}">
                  <a16:creationId xmlns:a16="http://schemas.microsoft.com/office/drawing/2014/main" id="{46F7941E-700F-274B-AD62-B652D2307BB6}"/>
                </a:ext>
              </a:extLst>
            </p:cNvPr>
            <p:cNvCxnSpPr>
              <a:cxnSpLocks/>
            </p:cNvCxnSpPr>
            <p:nvPr/>
          </p:nvCxnSpPr>
          <p:spPr>
            <a:xfrm flipV="1">
              <a:off x="1143000" y="2228850"/>
              <a:ext cx="1657350" cy="15430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92EE2414-DF8A-4344-983D-77235EC7E06D}"/>
                    </a:ext>
                  </a:extLst>
                </p:cNvPr>
                <p:cNvSpPr txBox="1"/>
                <p:nvPr/>
              </p:nvSpPr>
              <p:spPr>
                <a:xfrm>
                  <a:off x="2743200" y="2171700"/>
                  <a:ext cx="685800" cy="375552"/>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𝑡</m:t>
                          </m:r>
                        </m:sup>
                      </m:sSup>
                      <m:r>
                        <a:rPr lang="en-US" i="1">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𝑡</m:t>
                          </m:r>
                        </m:sup>
                      </m:sSup>
                    </m:oMath>
                  </a14:m>
                  <a:r>
                    <a:rPr lang="en-US" dirty="0">
                      <a:effectLst/>
                    </a:rPr>
                    <a:t> </a:t>
                  </a:r>
                  <a:endParaRPr lang="en-US" baseline="30000" dirty="0"/>
                </a:p>
              </p:txBody>
            </p:sp>
          </mc:Choice>
          <mc:Fallback xmlns="">
            <p:sp>
              <p:nvSpPr>
                <p:cNvPr id="52" name="TextBox 51">
                  <a:extLst>
                    <a:ext uri="{FF2B5EF4-FFF2-40B4-BE49-F238E27FC236}">
                      <a16:creationId xmlns:a16="http://schemas.microsoft.com/office/drawing/2014/main" id="{92EE2414-DF8A-4344-983D-77235EC7E06D}"/>
                    </a:ext>
                  </a:extLst>
                </p:cNvPr>
                <p:cNvSpPr txBox="1">
                  <a:spLocks noRot="1" noChangeAspect="1" noMove="1" noResize="1" noEditPoints="1" noAdjustHandles="1" noChangeArrowheads="1" noChangeShapeType="1" noTextEdit="1"/>
                </p:cNvSpPr>
                <p:nvPr/>
              </p:nvSpPr>
              <p:spPr>
                <a:xfrm>
                  <a:off x="2743200" y="2171700"/>
                  <a:ext cx="685800" cy="375552"/>
                </a:xfrm>
                <a:prstGeom prst="rect">
                  <a:avLst/>
                </a:prstGeom>
                <a:blipFill>
                  <a:blip r:embed="rId3"/>
                  <a:stretch>
                    <a:fillRect r="-33333"/>
                  </a:stretch>
                </a:blipFill>
              </p:spPr>
              <p:txBody>
                <a:bodyPr/>
                <a:lstStyle/>
                <a:p>
                  <a:r>
                    <a:rPr lang="en-US">
                      <a:noFill/>
                    </a:rPr>
                    <a:t> </a:t>
                  </a:r>
                </a:p>
              </p:txBody>
            </p:sp>
          </mc:Fallback>
        </mc:AlternateContent>
        <p:cxnSp>
          <p:nvCxnSpPr>
            <p:cNvPr id="79" name="Straight Connector 78">
              <a:extLst>
                <a:ext uri="{FF2B5EF4-FFF2-40B4-BE49-F238E27FC236}">
                  <a16:creationId xmlns:a16="http://schemas.microsoft.com/office/drawing/2014/main" id="{C3E76220-2624-494E-A28E-6D9EBAC26B59}"/>
                </a:ext>
              </a:extLst>
            </p:cNvPr>
            <p:cNvCxnSpPr>
              <a:cxnSpLocks/>
            </p:cNvCxnSpPr>
            <p:nvPr/>
          </p:nvCxnSpPr>
          <p:spPr>
            <a:xfrm flipV="1">
              <a:off x="4000500" y="3771900"/>
              <a:ext cx="685800" cy="628650"/>
            </a:xfrm>
            <a:prstGeom prst="line">
              <a:avLst/>
            </a:prstGeom>
            <a:ln>
              <a:solidFill>
                <a:srgbClr val="FF0000"/>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81" name="Straight Connector 80">
              <a:extLst>
                <a:ext uri="{FF2B5EF4-FFF2-40B4-BE49-F238E27FC236}">
                  <a16:creationId xmlns:a16="http://schemas.microsoft.com/office/drawing/2014/main" id="{7D8A21A1-F836-524D-AEA3-7CC934A9EA65}"/>
                </a:ext>
              </a:extLst>
            </p:cNvPr>
            <p:cNvCxnSpPr>
              <a:cxnSpLocks/>
            </p:cNvCxnSpPr>
            <p:nvPr/>
          </p:nvCxnSpPr>
          <p:spPr>
            <a:xfrm flipV="1">
              <a:off x="4686300" y="2514600"/>
              <a:ext cx="2686050" cy="1257300"/>
            </a:xfrm>
            <a:prstGeom prst="line">
              <a:avLst/>
            </a:prstGeom>
            <a:ln>
              <a:solidFill>
                <a:srgbClr val="FF0000"/>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BE3CB4B5-A96E-B740-880B-479A9E3D5130}"/>
                </a:ext>
              </a:extLst>
            </p:cNvPr>
            <p:cNvCxnSpPr>
              <a:cxnSpLocks/>
            </p:cNvCxnSpPr>
            <p:nvPr/>
          </p:nvCxnSpPr>
          <p:spPr>
            <a:xfrm>
              <a:off x="4514850" y="2400300"/>
              <a:ext cx="2457450" cy="14287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6" name="Straight Connector 85">
              <a:extLst>
                <a:ext uri="{FF2B5EF4-FFF2-40B4-BE49-F238E27FC236}">
                  <a16:creationId xmlns:a16="http://schemas.microsoft.com/office/drawing/2014/main" id="{AE1158BC-140C-7543-ABB0-6ED3C6348EBD}"/>
                </a:ext>
              </a:extLst>
            </p:cNvPr>
            <p:cNvCxnSpPr>
              <a:cxnSpLocks/>
            </p:cNvCxnSpPr>
            <p:nvPr/>
          </p:nvCxnSpPr>
          <p:spPr>
            <a:xfrm>
              <a:off x="1143000" y="3028950"/>
              <a:ext cx="4457700"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87" name="Straight Connector 86">
              <a:extLst>
                <a:ext uri="{FF2B5EF4-FFF2-40B4-BE49-F238E27FC236}">
                  <a16:creationId xmlns:a16="http://schemas.microsoft.com/office/drawing/2014/main" id="{F7974421-E849-6A49-8342-95E79CF26D44}"/>
                </a:ext>
              </a:extLst>
            </p:cNvPr>
            <p:cNvCxnSpPr>
              <a:cxnSpLocks/>
            </p:cNvCxnSpPr>
            <p:nvPr/>
          </p:nvCxnSpPr>
          <p:spPr>
            <a:xfrm>
              <a:off x="1143000" y="3200400"/>
              <a:ext cx="4743450"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90" name="Rectangle 89">
                  <a:extLst>
                    <a:ext uri="{FF2B5EF4-FFF2-40B4-BE49-F238E27FC236}">
                      <a16:creationId xmlns:a16="http://schemas.microsoft.com/office/drawing/2014/main" id="{5B3EABC2-8B35-3448-9289-322A6B276D7D}"/>
                    </a:ext>
                  </a:extLst>
                </p:cNvPr>
                <p:cNvSpPr/>
                <p:nvPr/>
              </p:nvSpPr>
              <p:spPr>
                <a:xfrm>
                  <a:off x="6800850" y="3543300"/>
                  <a:ext cx="570349" cy="37003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𝑀</m:t>
                            </m:r>
                          </m:e>
                          <m:sup>
                            <m:r>
                              <a:rPr lang="en-US" i="1">
                                <a:latin typeface="Cambria Math" panose="02040503050406030204" pitchFamily="18" charset="0"/>
                              </a:rPr>
                              <m:t>𝐴</m:t>
                            </m:r>
                          </m:sup>
                        </m:sSup>
                      </m:oMath>
                    </m:oMathPara>
                  </a14:m>
                  <a:endParaRPr lang="en-US" dirty="0"/>
                </a:p>
              </p:txBody>
            </p:sp>
          </mc:Choice>
          <mc:Fallback xmlns="">
            <p:sp>
              <p:nvSpPr>
                <p:cNvPr id="90" name="Rectangle 89">
                  <a:extLst>
                    <a:ext uri="{FF2B5EF4-FFF2-40B4-BE49-F238E27FC236}">
                      <a16:creationId xmlns:a16="http://schemas.microsoft.com/office/drawing/2014/main" id="{5B3EABC2-8B35-3448-9289-322A6B276D7D}"/>
                    </a:ext>
                  </a:extLst>
                </p:cNvPr>
                <p:cNvSpPr>
                  <a:spLocks noRot="1" noChangeAspect="1" noMove="1" noResize="1" noEditPoints="1" noAdjustHandles="1" noChangeArrowheads="1" noChangeShapeType="1" noTextEdit="1"/>
                </p:cNvSpPr>
                <p:nvPr/>
              </p:nvSpPr>
              <p:spPr>
                <a:xfrm>
                  <a:off x="6800850" y="3543300"/>
                  <a:ext cx="570349" cy="370038"/>
                </a:xfrm>
                <a:prstGeom prst="rect">
                  <a:avLst/>
                </a:prstGeom>
                <a:blipFill>
                  <a:blip r:embed="rId4"/>
                  <a:stretch>
                    <a:fillRect/>
                  </a:stretch>
                </a:blipFill>
              </p:spPr>
              <p:txBody>
                <a:bodyPr/>
                <a:lstStyle/>
                <a:p>
                  <a:r>
                    <a:rPr lang="en-US">
                      <a:noFill/>
                    </a:rPr>
                    <a:t> </a:t>
                  </a:r>
                </a:p>
              </p:txBody>
            </p:sp>
          </mc:Fallback>
        </mc:AlternateContent>
        <p:cxnSp>
          <p:nvCxnSpPr>
            <p:cNvPr id="92" name="Straight Connector 91">
              <a:extLst>
                <a:ext uri="{FF2B5EF4-FFF2-40B4-BE49-F238E27FC236}">
                  <a16:creationId xmlns:a16="http://schemas.microsoft.com/office/drawing/2014/main" id="{98DB2428-7974-BE43-9111-37B6F41D302F}"/>
                </a:ext>
              </a:extLst>
            </p:cNvPr>
            <p:cNvCxnSpPr>
              <a:cxnSpLocks/>
            </p:cNvCxnSpPr>
            <p:nvPr/>
          </p:nvCxnSpPr>
          <p:spPr>
            <a:xfrm>
              <a:off x="1943100" y="3028950"/>
              <a:ext cx="0" cy="1714500"/>
            </a:xfrm>
            <a:prstGeom prst="line">
              <a:avLst/>
            </a:prstGeom>
            <a:ln>
              <a:solidFill>
                <a:schemeClr val="tx1"/>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96" name="Straight Connector 95">
              <a:extLst>
                <a:ext uri="{FF2B5EF4-FFF2-40B4-BE49-F238E27FC236}">
                  <a16:creationId xmlns:a16="http://schemas.microsoft.com/office/drawing/2014/main" id="{088086D5-6F00-E146-87DE-E16B01D4CD8D}"/>
                </a:ext>
              </a:extLst>
            </p:cNvPr>
            <p:cNvCxnSpPr>
              <a:cxnSpLocks/>
            </p:cNvCxnSpPr>
            <p:nvPr/>
          </p:nvCxnSpPr>
          <p:spPr>
            <a:xfrm>
              <a:off x="1758275" y="3200400"/>
              <a:ext cx="0" cy="1543050"/>
            </a:xfrm>
            <a:prstGeom prst="line">
              <a:avLst/>
            </a:prstGeom>
            <a:ln>
              <a:solidFill>
                <a:srgbClr val="FF0000"/>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BB4D492F-DEDC-A341-8228-9351DF5119B3}"/>
                </a:ext>
              </a:extLst>
            </p:cNvPr>
            <p:cNvCxnSpPr>
              <a:cxnSpLocks/>
            </p:cNvCxnSpPr>
            <p:nvPr/>
          </p:nvCxnSpPr>
          <p:spPr>
            <a:xfrm>
              <a:off x="2431073" y="3209192"/>
              <a:ext cx="0" cy="1543050"/>
            </a:xfrm>
            <a:prstGeom prst="line">
              <a:avLst/>
            </a:prstGeom>
            <a:ln>
              <a:solidFill>
                <a:srgbClr val="FF0000"/>
              </a:solidFill>
              <a:prstDash val="lgDash"/>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37" name="Rectangle 36">
                  <a:extLst>
                    <a:ext uri="{FF2B5EF4-FFF2-40B4-BE49-F238E27FC236}">
                      <a16:creationId xmlns:a16="http://schemas.microsoft.com/office/drawing/2014/main" id="{916D4E0B-EFB3-AD4C-A379-E9E55A41493A}"/>
                    </a:ext>
                  </a:extLst>
                </p:cNvPr>
                <p:cNvSpPr/>
                <p:nvPr/>
              </p:nvSpPr>
              <p:spPr>
                <a:xfrm>
                  <a:off x="2286000" y="4743450"/>
                  <a:ext cx="523926" cy="37266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rgbClr val="FF0000"/>
                                </a:solidFill>
                                <a:latin typeface="Cambria Math" panose="02040503050406030204" pitchFamily="18" charset="0"/>
                              </a:rPr>
                            </m:ctrlPr>
                          </m:sSubSupPr>
                          <m:e>
                            <m:r>
                              <a:rPr lang="en-US" i="1">
                                <a:solidFill>
                                  <a:srgbClr val="FF0000"/>
                                </a:solidFill>
                                <a:latin typeface="Cambria Math" panose="02040503050406030204" pitchFamily="18" charset="0"/>
                              </a:rPr>
                              <m:t>𝑋</m:t>
                            </m:r>
                          </m:e>
                          <m:sub>
                            <m:r>
                              <a:rPr lang="en-US" b="0" i="0" smtClean="0">
                                <a:solidFill>
                                  <a:srgbClr val="FF0000"/>
                                </a:solidFill>
                                <a:latin typeface="Cambria Math" panose="02040503050406030204" pitchFamily="18" charset="0"/>
                              </a:rPr>
                              <m:t>1</m:t>
                            </m:r>
                          </m:sub>
                          <m:sup>
                            <m:r>
                              <a:rPr lang="en-US" b="0" i="1" smtClean="0">
                                <a:solidFill>
                                  <a:srgbClr val="FF0000"/>
                                </a:solidFill>
                                <a:latin typeface="Cambria Math" panose="02040503050406030204" pitchFamily="18" charset="0"/>
                              </a:rPr>
                              <m:t>𝐵</m:t>
                            </m:r>
                          </m:sup>
                        </m:sSubSup>
                      </m:oMath>
                    </m:oMathPara>
                  </a14:m>
                  <a:endParaRPr lang="en-US" i="1" dirty="0">
                    <a:solidFill>
                      <a:srgbClr val="FF0000"/>
                    </a:solidFill>
                    <a:latin typeface="Cambria Math" panose="02040503050406030204" pitchFamily="18" charset="0"/>
                  </a:endParaRPr>
                </a:p>
              </p:txBody>
            </p:sp>
          </mc:Choice>
          <mc:Fallback xmlns="">
            <p:sp>
              <p:nvSpPr>
                <p:cNvPr id="37" name="Rectangle 36">
                  <a:extLst>
                    <a:ext uri="{FF2B5EF4-FFF2-40B4-BE49-F238E27FC236}">
                      <a16:creationId xmlns:a16="http://schemas.microsoft.com/office/drawing/2014/main" id="{916D4E0B-EFB3-AD4C-A379-E9E55A41493A}"/>
                    </a:ext>
                  </a:extLst>
                </p:cNvPr>
                <p:cNvSpPr>
                  <a:spLocks noRot="1" noChangeAspect="1" noMove="1" noResize="1" noEditPoints="1" noAdjustHandles="1" noChangeArrowheads="1" noChangeShapeType="1" noTextEdit="1"/>
                </p:cNvSpPr>
                <p:nvPr/>
              </p:nvSpPr>
              <p:spPr>
                <a:xfrm>
                  <a:off x="2286000" y="4743450"/>
                  <a:ext cx="523926" cy="372666"/>
                </a:xfrm>
                <a:prstGeom prst="rect">
                  <a:avLst/>
                </a:prstGeom>
                <a:blipFill>
                  <a:blip r:embed="rId5"/>
                  <a:stretch>
                    <a:fillRect/>
                  </a:stretch>
                </a:blipFill>
              </p:spPr>
              <p:txBody>
                <a:bodyPr/>
                <a:lstStyle/>
                <a:p>
                  <a:r>
                    <a:rPr lang="en-US">
                      <a:noFill/>
                    </a:rPr>
                    <a:t> </a:t>
                  </a:r>
                </a:p>
              </p:txBody>
            </p:sp>
          </mc:Fallback>
        </mc:AlternateContent>
        <p:cxnSp>
          <p:nvCxnSpPr>
            <p:cNvPr id="39" name="Straight Connector 38">
              <a:extLst>
                <a:ext uri="{FF2B5EF4-FFF2-40B4-BE49-F238E27FC236}">
                  <a16:creationId xmlns:a16="http://schemas.microsoft.com/office/drawing/2014/main" id="{E10B6789-7891-9D4C-9E28-36FA3FEC6BD5}"/>
                </a:ext>
              </a:extLst>
            </p:cNvPr>
            <p:cNvCxnSpPr>
              <a:cxnSpLocks/>
            </p:cNvCxnSpPr>
            <p:nvPr/>
          </p:nvCxnSpPr>
          <p:spPr>
            <a:xfrm>
              <a:off x="5886450" y="3200400"/>
              <a:ext cx="0" cy="1543050"/>
            </a:xfrm>
            <a:prstGeom prst="line">
              <a:avLst/>
            </a:prstGeom>
            <a:ln>
              <a:solidFill>
                <a:srgbClr val="FF0000"/>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BBF83C96-4B8D-E34C-B296-1E2210EEF700}"/>
                </a:ext>
              </a:extLst>
            </p:cNvPr>
            <p:cNvCxnSpPr>
              <a:cxnSpLocks/>
            </p:cNvCxnSpPr>
            <p:nvPr/>
          </p:nvCxnSpPr>
          <p:spPr>
            <a:xfrm>
              <a:off x="5600700" y="3028950"/>
              <a:ext cx="0" cy="1714500"/>
            </a:xfrm>
            <a:prstGeom prst="line">
              <a:avLst/>
            </a:prstGeom>
            <a:ln>
              <a:solidFill>
                <a:schemeClr val="tx1"/>
              </a:solidFill>
              <a:prstDash val="lgDash"/>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41" name="Rectangle 40">
                  <a:extLst>
                    <a:ext uri="{FF2B5EF4-FFF2-40B4-BE49-F238E27FC236}">
                      <a16:creationId xmlns:a16="http://schemas.microsoft.com/office/drawing/2014/main" id="{503550C8-F65A-9340-A2E0-55C88B91F7FD}"/>
                    </a:ext>
                  </a:extLst>
                </p:cNvPr>
                <p:cNvSpPr/>
                <p:nvPr/>
              </p:nvSpPr>
              <p:spPr>
                <a:xfrm>
                  <a:off x="5372100" y="4743450"/>
                  <a:ext cx="570349" cy="376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chemeClr val="tx1"/>
                                </a:solidFill>
                                <a:latin typeface="Cambria Math" panose="02040503050406030204" pitchFamily="18" charset="0"/>
                              </a:rPr>
                            </m:ctrlPr>
                          </m:sSubSupPr>
                          <m:e>
                            <m:r>
                              <a:rPr lang="en-US" b="0" i="1" smtClean="0">
                                <a:solidFill>
                                  <a:schemeClr val="tx1"/>
                                </a:solidFill>
                                <a:latin typeface="Cambria Math" panose="02040503050406030204" pitchFamily="18" charset="0"/>
                              </a:rPr>
                              <m:t>𝑀</m:t>
                            </m:r>
                          </m:e>
                          <m:sub>
                            <m:r>
                              <a:rPr lang="en-US" i="0">
                                <a:solidFill>
                                  <a:schemeClr val="tx1"/>
                                </a:solidFill>
                                <a:latin typeface="Cambria Math" panose="02040503050406030204" pitchFamily="18" charset="0"/>
                              </a:rPr>
                              <m:t>0</m:t>
                            </m:r>
                          </m:sub>
                          <m:sup>
                            <m:r>
                              <a:rPr lang="en-US" b="0" i="1" smtClean="0">
                                <a:solidFill>
                                  <a:schemeClr val="tx1"/>
                                </a:solidFill>
                                <a:latin typeface="Cambria Math" panose="02040503050406030204" pitchFamily="18" charset="0"/>
                              </a:rPr>
                              <m:t>𝐴</m:t>
                            </m:r>
                          </m:sup>
                        </m:sSubSup>
                      </m:oMath>
                    </m:oMathPara>
                  </a14:m>
                  <a:endParaRPr lang="en-US" dirty="0">
                    <a:solidFill>
                      <a:schemeClr val="tx1"/>
                    </a:solidFill>
                  </a:endParaRPr>
                </a:p>
              </p:txBody>
            </p:sp>
          </mc:Choice>
          <mc:Fallback xmlns="">
            <p:sp>
              <p:nvSpPr>
                <p:cNvPr id="41" name="Rectangle 40">
                  <a:extLst>
                    <a:ext uri="{FF2B5EF4-FFF2-40B4-BE49-F238E27FC236}">
                      <a16:creationId xmlns:a16="http://schemas.microsoft.com/office/drawing/2014/main" id="{503550C8-F65A-9340-A2E0-55C88B91F7FD}"/>
                    </a:ext>
                  </a:extLst>
                </p:cNvPr>
                <p:cNvSpPr>
                  <a:spLocks noRot="1" noChangeAspect="1" noMove="1" noResize="1" noEditPoints="1" noAdjustHandles="1" noChangeArrowheads="1" noChangeShapeType="1" noTextEdit="1"/>
                </p:cNvSpPr>
                <p:nvPr/>
              </p:nvSpPr>
              <p:spPr>
                <a:xfrm>
                  <a:off x="5372100" y="4743450"/>
                  <a:ext cx="570349" cy="376321"/>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Rectangle 41">
                  <a:extLst>
                    <a:ext uri="{FF2B5EF4-FFF2-40B4-BE49-F238E27FC236}">
                      <a16:creationId xmlns:a16="http://schemas.microsoft.com/office/drawing/2014/main" id="{0D81F738-F50B-F94E-B18F-33A10F134FB3}"/>
                    </a:ext>
                  </a:extLst>
                </p:cNvPr>
                <p:cNvSpPr/>
                <p:nvPr/>
              </p:nvSpPr>
              <p:spPr>
                <a:xfrm>
                  <a:off x="5772150" y="4743450"/>
                  <a:ext cx="568745" cy="3740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rgbClr val="FF0000"/>
                                </a:solidFill>
                                <a:latin typeface="Cambria Math" panose="02040503050406030204" pitchFamily="18" charset="0"/>
                              </a:rPr>
                            </m:ctrlPr>
                          </m:sSubSupPr>
                          <m:e>
                            <m:r>
                              <a:rPr lang="en-US" b="0" i="1" smtClean="0">
                                <a:solidFill>
                                  <a:srgbClr val="FF0000"/>
                                </a:solidFill>
                                <a:latin typeface="Cambria Math" panose="02040503050406030204" pitchFamily="18" charset="0"/>
                              </a:rPr>
                              <m:t>𝑀</m:t>
                            </m:r>
                          </m:e>
                          <m:sub>
                            <m:r>
                              <a:rPr lang="en-US" b="0" i="0" smtClean="0">
                                <a:solidFill>
                                  <a:srgbClr val="FF0000"/>
                                </a:solidFill>
                                <a:latin typeface="Cambria Math" panose="02040503050406030204" pitchFamily="18" charset="0"/>
                              </a:rPr>
                              <m:t>1</m:t>
                            </m:r>
                          </m:sub>
                          <m:sup>
                            <m:r>
                              <a:rPr lang="en-US" b="0" i="1" smtClean="0">
                                <a:solidFill>
                                  <a:srgbClr val="FF0000"/>
                                </a:solidFill>
                                <a:latin typeface="Cambria Math" panose="02040503050406030204" pitchFamily="18" charset="0"/>
                              </a:rPr>
                              <m:t>𝐴</m:t>
                            </m:r>
                          </m:sup>
                        </m:sSubSup>
                      </m:oMath>
                    </m:oMathPara>
                  </a14:m>
                  <a:endParaRPr lang="en-US" i="1" dirty="0">
                    <a:solidFill>
                      <a:srgbClr val="FF0000"/>
                    </a:solidFill>
                    <a:latin typeface="Cambria Math" panose="02040503050406030204" pitchFamily="18" charset="0"/>
                  </a:endParaRPr>
                </a:p>
              </p:txBody>
            </p:sp>
          </mc:Choice>
          <mc:Fallback xmlns="">
            <p:sp>
              <p:nvSpPr>
                <p:cNvPr id="42" name="Rectangle 41">
                  <a:extLst>
                    <a:ext uri="{FF2B5EF4-FFF2-40B4-BE49-F238E27FC236}">
                      <a16:creationId xmlns:a16="http://schemas.microsoft.com/office/drawing/2014/main" id="{0D81F738-F50B-F94E-B18F-33A10F134FB3}"/>
                    </a:ext>
                  </a:extLst>
                </p:cNvPr>
                <p:cNvSpPr>
                  <a:spLocks noRot="1" noChangeAspect="1" noMove="1" noResize="1" noEditPoints="1" noAdjustHandles="1" noChangeArrowheads="1" noChangeShapeType="1" noTextEdit="1"/>
                </p:cNvSpPr>
                <p:nvPr/>
              </p:nvSpPr>
              <p:spPr>
                <a:xfrm>
                  <a:off x="5772150" y="4743450"/>
                  <a:ext cx="568745" cy="374077"/>
                </a:xfrm>
                <a:prstGeom prst="rect">
                  <a:avLst/>
                </a:prstGeom>
                <a:blipFill>
                  <a:blip r:embed="rId7"/>
                  <a:stretch>
                    <a:fillRect/>
                  </a:stretch>
                </a:blipFill>
              </p:spPr>
              <p:txBody>
                <a:bodyPr/>
                <a:lstStyle/>
                <a:p>
                  <a:r>
                    <a:rPr lang="en-US">
                      <a:noFill/>
                    </a:rPr>
                    <a:t> </a:t>
                  </a:r>
                </a:p>
              </p:txBody>
            </p:sp>
          </mc:Fallback>
        </mc:AlternateContent>
        <p:sp>
          <p:nvSpPr>
            <p:cNvPr id="53" name="Rectangle 52">
              <a:extLst>
                <a:ext uri="{FF2B5EF4-FFF2-40B4-BE49-F238E27FC236}">
                  <a16:creationId xmlns:a16="http://schemas.microsoft.com/office/drawing/2014/main" id="{AD4C83B6-E801-5042-B5C8-DAA8062B672F}"/>
                </a:ext>
              </a:extLst>
            </p:cNvPr>
            <p:cNvSpPr/>
            <p:nvPr/>
          </p:nvSpPr>
          <p:spPr>
            <a:xfrm>
              <a:off x="1145220" y="3032834"/>
              <a:ext cx="771663" cy="620882"/>
            </a:xfrm>
            <a:prstGeom prst="rect">
              <a:avLst/>
            </a:prstGeom>
            <a:noFill/>
            <a:ln w="508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7B9152D1-9998-0540-99FE-178947D8FD06}"/>
                </a:ext>
              </a:extLst>
            </p:cNvPr>
            <p:cNvSpPr txBox="1"/>
            <p:nvPr/>
          </p:nvSpPr>
          <p:spPr>
            <a:xfrm>
              <a:off x="1143000" y="1769165"/>
              <a:ext cx="1338044" cy="1077218"/>
            </a:xfrm>
            <a:prstGeom prst="rect">
              <a:avLst/>
            </a:prstGeom>
            <a:noFill/>
            <a:ln w="28575">
              <a:noFill/>
            </a:ln>
          </p:spPr>
          <p:txBody>
            <a:bodyPr wrap="square" rtlCol="0">
              <a:spAutoFit/>
            </a:bodyPr>
            <a:lstStyle/>
            <a:p>
              <a:pPr algn="ctr"/>
              <a:r>
                <a:rPr lang="en-US" sz="1600" dirty="0">
                  <a:solidFill>
                    <a:srgbClr val="FF0000"/>
                  </a:solidFill>
                </a:rPr>
                <a:t>Tariff revenue lost from</a:t>
              </a:r>
            </a:p>
            <a:p>
              <a:pPr algn="ctr"/>
              <a:r>
                <a:rPr lang="en-US" sz="1600" dirty="0">
                  <a:solidFill>
                    <a:srgbClr val="FF0000"/>
                  </a:solidFill>
                </a:rPr>
                <a:t>B       C</a:t>
              </a:r>
            </a:p>
          </p:txBody>
        </p:sp>
        <p:sp>
          <p:nvSpPr>
            <p:cNvPr id="72" name="TextBox 71">
              <a:extLst>
                <a:ext uri="{FF2B5EF4-FFF2-40B4-BE49-F238E27FC236}">
                  <a16:creationId xmlns:a16="http://schemas.microsoft.com/office/drawing/2014/main" id="{0CD62115-E602-2647-A97B-BEC9D5C260E3}"/>
                </a:ext>
              </a:extLst>
            </p:cNvPr>
            <p:cNvSpPr txBox="1"/>
            <p:nvPr/>
          </p:nvSpPr>
          <p:spPr>
            <a:xfrm>
              <a:off x="4045661" y="1845446"/>
              <a:ext cx="1523578" cy="584775"/>
            </a:xfrm>
            <a:prstGeom prst="rect">
              <a:avLst/>
            </a:prstGeom>
            <a:noFill/>
          </p:spPr>
          <p:txBody>
            <a:bodyPr wrap="square" rtlCol="0">
              <a:spAutoFit/>
            </a:bodyPr>
            <a:lstStyle/>
            <a:p>
              <a:pPr algn="ctr"/>
              <a:r>
                <a:rPr lang="en-US" sz="1600" dirty="0">
                  <a:solidFill>
                    <a:srgbClr val="00B050"/>
                  </a:solidFill>
                </a:rPr>
                <a:t>Net gain of A’s private sector</a:t>
              </a:r>
            </a:p>
          </p:txBody>
        </p:sp>
        <mc:AlternateContent xmlns:mc="http://schemas.openxmlformats.org/markup-compatibility/2006" xmlns:a14="http://schemas.microsoft.com/office/drawing/2010/main">
          <mc:Choice Requires="a14">
            <p:sp>
              <p:nvSpPr>
                <p:cNvPr id="68" name="Rectangle 67">
                  <a:extLst>
                    <a:ext uri="{FF2B5EF4-FFF2-40B4-BE49-F238E27FC236}">
                      <a16:creationId xmlns:a16="http://schemas.microsoft.com/office/drawing/2014/main" id="{BA1E1F9A-6F98-5848-B5BF-41A01BDFB5C3}"/>
                    </a:ext>
                  </a:extLst>
                </p:cNvPr>
                <p:cNvSpPr/>
                <p:nvPr/>
              </p:nvSpPr>
              <p:spPr>
                <a:xfrm>
                  <a:off x="751656" y="3876738"/>
                  <a:ext cx="33457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𝑡</m:t>
                        </m:r>
                      </m:oMath>
                    </m:oMathPara>
                  </a14:m>
                  <a:endParaRPr lang="en-US" dirty="0"/>
                </a:p>
              </p:txBody>
            </p:sp>
          </mc:Choice>
          <mc:Fallback xmlns="">
            <p:sp>
              <p:nvSpPr>
                <p:cNvPr id="68" name="Rectangle 67">
                  <a:extLst>
                    <a:ext uri="{FF2B5EF4-FFF2-40B4-BE49-F238E27FC236}">
                      <a16:creationId xmlns:a16="http://schemas.microsoft.com/office/drawing/2014/main" id="{BA1E1F9A-6F98-5848-B5BF-41A01BDFB5C3}"/>
                    </a:ext>
                  </a:extLst>
                </p:cNvPr>
                <p:cNvSpPr>
                  <a:spLocks noRot="1" noChangeAspect="1" noMove="1" noResize="1" noEditPoints="1" noAdjustHandles="1" noChangeArrowheads="1" noChangeShapeType="1" noTextEdit="1"/>
                </p:cNvSpPr>
                <p:nvPr/>
              </p:nvSpPr>
              <p:spPr>
                <a:xfrm>
                  <a:off x="751656" y="3876738"/>
                  <a:ext cx="334579" cy="369332"/>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1" name="TextBox 70">
                  <a:extLst>
                    <a:ext uri="{FF2B5EF4-FFF2-40B4-BE49-F238E27FC236}">
                      <a16:creationId xmlns:a16="http://schemas.microsoft.com/office/drawing/2014/main" id="{8C4EF59C-18A1-0E47-9551-7C151327FFC3}"/>
                    </a:ext>
                  </a:extLst>
                </p:cNvPr>
                <p:cNvSpPr txBox="1"/>
                <p:nvPr/>
              </p:nvSpPr>
              <p:spPr>
                <a:xfrm>
                  <a:off x="5939334" y="2114550"/>
                  <a:ext cx="1266683" cy="375552"/>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𝑡</m:t>
                          </m:r>
                        </m:sup>
                      </m:sSup>
                      <m:r>
                        <a:rPr lang="en-US" b="0" i="1" smtClean="0">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𝑡</m:t>
                          </m:r>
                        </m:sup>
                      </m:sSup>
                    </m:oMath>
                  </a14:m>
                  <a:r>
                    <a:rPr lang="en-US" dirty="0">
                      <a:effectLst/>
                    </a:rPr>
                    <a:t> </a:t>
                  </a:r>
                  <a:endParaRPr lang="en-US" baseline="30000" dirty="0"/>
                </a:p>
              </p:txBody>
            </p:sp>
          </mc:Choice>
          <mc:Fallback xmlns="">
            <p:sp>
              <p:nvSpPr>
                <p:cNvPr id="71" name="TextBox 70">
                  <a:extLst>
                    <a:ext uri="{FF2B5EF4-FFF2-40B4-BE49-F238E27FC236}">
                      <a16:creationId xmlns:a16="http://schemas.microsoft.com/office/drawing/2014/main" id="{8C4EF59C-18A1-0E47-9551-7C151327FFC3}"/>
                    </a:ext>
                  </a:extLst>
                </p:cNvPr>
                <p:cNvSpPr txBox="1">
                  <a:spLocks noRot="1" noChangeAspect="1" noMove="1" noResize="1" noEditPoints="1" noAdjustHandles="1" noChangeArrowheads="1" noChangeShapeType="1" noTextEdit="1"/>
                </p:cNvSpPr>
                <p:nvPr/>
              </p:nvSpPr>
              <p:spPr>
                <a:xfrm>
                  <a:off x="5939334" y="2114550"/>
                  <a:ext cx="1266683" cy="375552"/>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8" name="TextBox 77">
                  <a:extLst>
                    <a:ext uri="{FF2B5EF4-FFF2-40B4-BE49-F238E27FC236}">
                      <a16:creationId xmlns:a16="http://schemas.microsoft.com/office/drawing/2014/main" id="{8B78ACB5-D8D8-0447-AB20-0421AD1E0F44}"/>
                    </a:ext>
                  </a:extLst>
                </p:cNvPr>
                <p:cNvSpPr txBox="1"/>
                <p:nvPr/>
              </p:nvSpPr>
              <p:spPr>
                <a:xfrm>
                  <a:off x="6457950" y="2857500"/>
                  <a:ext cx="1566934" cy="380104"/>
                </a:xfrm>
                <a:prstGeom prst="rect">
                  <a:avLst/>
                </a:prstGeom>
                <a:noFill/>
              </p:spPr>
              <p:txBody>
                <a:bodyPr wrap="square" rtlCol="0">
                  <a:spAutoFit/>
                </a:bodyPr>
                <a:lstStyle/>
                <a:p>
                  <a14:m>
                    <m:oMath xmlns:m="http://schemas.openxmlformats.org/officeDocument/2006/math">
                      <m:sSup>
                        <m:sSupPr>
                          <m:ctrlPr>
                            <a:rPr lang="en-US" i="1" smtClean="0">
                              <a:solidFill>
                                <a:srgbClr val="FF0000"/>
                              </a:solidFill>
                              <a:latin typeface="Cambria Math" panose="02040503050406030204" pitchFamily="18" charset="0"/>
                            </a:rPr>
                          </m:ctrlPr>
                        </m:sSupPr>
                        <m:e>
                          <m:r>
                            <a:rPr lang="en-US" i="1">
                              <a:solidFill>
                                <a:srgbClr val="FF0000"/>
                              </a:solidFill>
                              <a:latin typeface="Cambria Math" panose="02040503050406030204" pitchFamily="18" charset="0"/>
                            </a:rPr>
                            <m:t>𝑋</m:t>
                          </m:r>
                        </m:e>
                        <m:sup>
                          <m:r>
                            <a:rPr lang="en-US" i="1">
                              <a:solidFill>
                                <a:srgbClr val="FF0000"/>
                              </a:solidFill>
                              <a:latin typeface="Cambria Math" panose="02040503050406030204" pitchFamily="18" charset="0"/>
                            </a:rPr>
                            <m:t>𝐵</m:t>
                          </m:r>
                          <m:r>
                            <a:rPr lang="en-US" b="0" i="1" smtClean="0">
                              <a:solidFill>
                                <a:srgbClr val="FF0000"/>
                              </a:solidFill>
                              <a:latin typeface="Cambria Math" panose="02040503050406030204" pitchFamily="18" charset="0"/>
                            </a:rPr>
                            <m:t>𝑓</m:t>
                          </m:r>
                        </m:sup>
                      </m:sSup>
                      <m:r>
                        <a:rPr lang="en-US" b="0" i="1" smtClean="0">
                          <a:solidFill>
                            <a:srgbClr val="FF0000"/>
                          </a:solidFill>
                          <a:latin typeface="Cambria Math" panose="02040503050406030204" pitchFamily="18" charset="0"/>
                        </a:rPr>
                        <m:t>+</m:t>
                      </m:r>
                      <m:sSup>
                        <m:sSupPr>
                          <m:ctrlPr>
                            <a:rPr lang="en-US" i="1">
                              <a:solidFill>
                                <a:srgbClr val="FF0000"/>
                              </a:solidFill>
                              <a:latin typeface="Cambria Math" panose="02040503050406030204" pitchFamily="18" charset="0"/>
                            </a:rPr>
                          </m:ctrlPr>
                        </m:sSupPr>
                        <m:e>
                          <m:r>
                            <a:rPr lang="en-US" i="1">
                              <a:solidFill>
                                <a:srgbClr val="FF0000"/>
                              </a:solidFill>
                              <a:latin typeface="Cambria Math" panose="02040503050406030204" pitchFamily="18" charset="0"/>
                            </a:rPr>
                            <m:t>𝑋</m:t>
                          </m:r>
                        </m:e>
                        <m:sup>
                          <m:r>
                            <a:rPr lang="en-US" i="1">
                              <a:solidFill>
                                <a:srgbClr val="FF0000"/>
                              </a:solidFill>
                              <a:latin typeface="Cambria Math" panose="02040503050406030204" pitchFamily="18" charset="0"/>
                            </a:rPr>
                            <m:t>𝐶</m:t>
                          </m:r>
                          <m:r>
                            <a:rPr lang="en-US" b="0" i="1" smtClean="0">
                              <a:solidFill>
                                <a:srgbClr val="FF0000"/>
                              </a:solidFill>
                              <a:latin typeface="Cambria Math" panose="02040503050406030204" pitchFamily="18" charset="0"/>
                            </a:rPr>
                            <m:t>𝑡</m:t>
                          </m:r>
                        </m:sup>
                      </m:sSup>
                    </m:oMath>
                  </a14:m>
                  <a:r>
                    <a:rPr lang="en-US" dirty="0">
                      <a:solidFill>
                        <a:srgbClr val="FF0000"/>
                      </a:solidFill>
                      <a:effectLst/>
                    </a:rPr>
                    <a:t> </a:t>
                  </a:r>
                  <a:endParaRPr lang="en-US" baseline="30000" dirty="0">
                    <a:solidFill>
                      <a:srgbClr val="FF0000"/>
                    </a:solidFill>
                  </a:endParaRPr>
                </a:p>
              </p:txBody>
            </p:sp>
          </mc:Choice>
          <mc:Fallback xmlns="">
            <p:sp>
              <p:nvSpPr>
                <p:cNvPr id="78" name="TextBox 77">
                  <a:extLst>
                    <a:ext uri="{FF2B5EF4-FFF2-40B4-BE49-F238E27FC236}">
                      <a16:creationId xmlns:a16="http://schemas.microsoft.com/office/drawing/2014/main" id="{8B78ACB5-D8D8-0447-AB20-0421AD1E0F44}"/>
                    </a:ext>
                  </a:extLst>
                </p:cNvPr>
                <p:cNvSpPr txBox="1">
                  <a:spLocks noRot="1" noChangeAspect="1" noMove="1" noResize="1" noEditPoints="1" noAdjustHandles="1" noChangeArrowheads="1" noChangeShapeType="1" noTextEdit="1"/>
                </p:cNvSpPr>
                <p:nvPr/>
              </p:nvSpPr>
              <p:spPr>
                <a:xfrm>
                  <a:off x="6457950" y="2857500"/>
                  <a:ext cx="1566934" cy="380104"/>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0" name="TextBox 79">
                  <a:extLst>
                    <a:ext uri="{FF2B5EF4-FFF2-40B4-BE49-F238E27FC236}">
                      <a16:creationId xmlns:a16="http://schemas.microsoft.com/office/drawing/2014/main" id="{60DBA0FE-EAED-8C44-A94E-B60D0A47AC9E}"/>
                    </a:ext>
                  </a:extLst>
                </p:cNvPr>
                <p:cNvSpPr txBox="1"/>
                <p:nvPr/>
              </p:nvSpPr>
              <p:spPr>
                <a:xfrm>
                  <a:off x="2743200" y="2503170"/>
                  <a:ext cx="685800" cy="380104"/>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𝑓</m:t>
                          </m:r>
                        </m:sup>
                      </m:sSup>
                      <m:r>
                        <a:rPr lang="en-US" i="1">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𝑓</m:t>
                          </m:r>
                        </m:sup>
                      </m:sSup>
                    </m:oMath>
                  </a14:m>
                  <a:r>
                    <a:rPr lang="en-US" dirty="0">
                      <a:effectLst/>
                    </a:rPr>
                    <a:t> </a:t>
                  </a:r>
                  <a:endParaRPr lang="en-US" baseline="30000" dirty="0"/>
                </a:p>
              </p:txBody>
            </p:sp>
          </mc:Choice>
          <mc:Fallback xmlns="">
            <p:sp>
              <p:nvSpPr>
                <p:cNvPr id="80" name="TextBox 79">
                  <a:extLst>
                    <a:ext uri="{FF2B5EF4-FFF2-40B4-BE49-F238E27FC236}">
                      <a16:creationId xmlns:a16="http://schemas.microsoft.com/office/drawing/2014/main" id="{60DBA0FE-EAED-8C44-A94E-B60D0A47AC9E}"/>
                    </a:ext>
                  </a:extLst>
                </p:cNvPr>
                <p:cNvSpPr txBox="1">
                  <a:spLocks noRot="1" noChangeAspect="1" noMove="1" noResize="1" noEditPoints="1" noAdjustHandles="1" noChangeArrowheads="1" noChangeShapeType="1" noTextEdit="1"/>
                </p:cNvSpPr>
                <p:nvPr/>
              </p:nvSpPr>
              <p:spPr>
                <a:xfrm>
                  <a:off x="2743200" y="2503170"/>
                  <a:ext cx="685800" cy="380104"/>
                </a:xfrm>
                <a:prstGeom prst="rect">
                  <a:avLst/>
                </a:prstGeom>
                <a:blipFill>
                  <a:blip r:embed="rId11"/>
                  <a:stretch>
                    <a:fillRect r="-425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8" name="Rectangle 87">
                  <a:extLst>
                    <a:ext uri="{FF2B5EF4-FFF2-40B4-BE49-F238E27FC236}">
                      <a16:creationId xmlns:a16="http://schemas.microsoft.com/office/drawing/2014/main" id="{3F5A0EAC-A6A8-8B42-94FF-65B994B404D2}"/>
                    </a:ext>
                  </a:extLst>
                </p:cNvPr>
                <p:cNvSpPr/>
                <p:nvPr/>
              </p:nvSpPr>
              <p:spPr>
                <a:xfrm>
                  <a:off x="716533" y="2745344"/>
                  <a:ext cx="500842" cy="376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𝑝</m:t>
                            </m:r>
                          </m:e>
                          <m:sub>
                            <m:r>
                              <a:rPr lang="en-US" i="0">
                                <a:latin typeface="Cambria Math" panose="02040503050406030204" pitchFamily="18" charset="0"/>
                              </a:rPr>
                              <m:t>0</m:t>
                            </m:r>
                          </m:sub>
                          <m:sup>
                            <m:r>
                              <a:rPr lang="en-US" i="1">
                                <a:latin typeface="Cambria Math" panose="02040503050406030204" pitchFamily="18" charset="0"/>
                              </a:rPr>
                              <m:t>𝐴</m:t>
                            </m:r>
                          </m:sup>
                        </m:sSubSup>
                      </m:oMath>
                    </m:oMathPara>
                  </a14:m>
                  <a:endParaRPr lang="en-US" dirty="0"/>
                </a:p>
              </p:txBody>
            </p:sp>
          </mc:Choice>
          <mc:Fallback xmlns="">
            <p:sp>
              <p:nvSpPr>
                <p:cNvPr id="88" name="Rectangle 87">
                  <a:extLst>
                    <a:ext uri="{FF2B5EF4-FFF2-40B4-BE49-F238E27FC236}">
                      <a16:creationId xmlns:a16="http://schemas.microsoft.com/office/drawing/2014/main" id="{3F5A0EAC-A6A8-8B42-94FF-65B994B404D2}"/>
                    </a:ext>
                  </a:extLst>
                </p:cNvPr>
                <p:cNvSpPr>
                  <a:spLocks noRot="1" noChangeAspect="1" noMove="1" noResize="1" noEditPoints="1" noAdjustHandles="1" noChangeArrowheads="1" noChangeShapeType="1" noTextEdit="1"/>
                </p:cNvSpPr>
                <p:nvPr/>
              </p:nvSpPr>
              <p:spPr>
                <a:xfrm>
                  <a:off x="716533" y="2745344"/>
                  <a:ext cx="500842" cy="376321"/>
                </a:xfrm>
                <a:prstGeom prst="rect">
                  <a:avLst/>
                </a:prstGeom>
                <a:blipFill>
                  <a:blip r:embed="rId12"/>
                  <a:stretch>
                    <a:fillRect b="-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9" name="Rectangle 88">
                  <a:extLst>
                    <a:ext uri="{FF2B5EF4-FFF2-40B4-BE49-F238E27FC236}">
                      <a16:creationId xmlns:a16="http://schemas.microsoft.com/office/drawing/2014/main" id="{4657A989-DBD9-6245-860E-384EBFCE08C7}"/>
                    </a:ext>
                  </a:extLst>
                </p:cNvPr>
                <p:cNvSpPr/>
                <p:nvPr/>
              </p:nvSpPr>
              <p:spPr>
                <a:xfrm>
                  <a:off x="712920" y="3105487"/>
                  <a:ext cx="500843" cy="3740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latin typeface="Cambria Math" panose="02040503050406030204" pitchFamily="18" charset="0"/>
                              </a:rPr>
                            </m:ctrlPr>
                          </m:sSubSupPr>
                          <m:e>
                            <m:r>
                              <a:rPr lang="en-US" i="1">
                                <a:latin typeface="Cambria Math" panose="02040503050406030204" pitchFamily="18" charset="0"/>
                              </a:rPr>
                              <m:t>𝑝</m:t>
                            </m:r>
                          </m:e>
                          <m:sub>
                            <m:r>
                              <a:rPr lang="en-US" b="0" i="0" smtClean="0">
                                <a:latin typeface="Cambria Math" panose="02040503050406030204" pitchFamily="18" charset="0"/>
                              </a:rPr>
                              <m:t>1</m:t>
                            </m:r>
                          </m:sub>
                          <m:sup>
                            <m:r>
                              <a:rPr lang="en-US" i="1">
                                <a:latin typeface="Cambria Math" panose="02040503050406030204" pitchFamily="18" charset="0"/>
                              </a:rPr>
                              <m:t>𝐴</m:t>
                            </m:r>
                          </m:sup>
                        </m:sSubSup>
                      </m:oMath>
                    </m:oMathPara>
                  </a14:m>
                  <a:endParaRPr lang="en-US" dirty="0"/>
                </a:p>
              </p:txBody>
            </p:sp>
          </mc:Choice>
          <mc:Fallback xmlns="">
            <p:sp>
              <p:nvSpPr>
                <p:cNvPr id="89" name="Rectangle 88">
                  <a:extLst>
                    <a:ext uri="{FF2B5EF4-FFF2-40B4-BE49-F238E27FC236}">
                      <a16:creationId xmlns:a16="http://schemas.microsoft.com/office/drawing/2014/main" id="{4657A989-DBD9-6245-860E-384EBFCE08C7}"/>
                    </a:ext>
                  </a:extLst>
                </p:cNvPr>
                <p:cNvSpPr>
                  <a:spLocks noRot="1" noChangeAspect="1" noMove="1" noResize="1" noEditPoints="1" noAdjustHandles="1" noChangeArrowheads="1" noChangeShapeType="1" noTextEdit="1"/>
                </p:cNvSpPr>
                <p:nvPr/>
              </p:nvSpPr>
              <p:spPr>
                <a:xfrm>
                  <a:off x="712920" y="3105487"/>
                  <a:ext cx="500843" cy="374077"/>
                </a:xfrm>
                <a:prstGeom prst="rect">
                  <a:avLst/>
                </a:prstGeom>
                <a:blipFill>
                  <a:blip r:embed="rId13"/>
                  <a:stretch>
                    <a:fillRect b="-6667"/>
                  </a:stretch>
                </a:blipFill>
              </p:spPr>
              <p:txBody>
                <a:bodyPr/>
                <a:lstStyle/>
                <a:p>
                  <a:r>
                    <a:rPr lang="en-US">
                      <a:noFill/>
                    </a:rPr>
                    <a:t> </a:t>
                  </a:r>
                </a:p>
              </p:txBody>
            </p:sp>
          </mc:Fallback>
        </mc:AlternateContent>
        <p:grpSp>
          <p:nvGrpSpPr>
            <p:cNvPr id="93" name="Group 92">
              <a:extLst>
                <a:ext uri="{FF2B5EF4-FFF2-40B4-BE49-F238E27FC236}">
                  <a16:creationId xmlns:a16="http://schemas.microsoft.com/office/drawing/2014/main" id="{5F7EEA32-C8FA-124B-92D2-9E10879ED876}"/>
                </a:ext>
              </a:extLst>
            </p:cNvPr>
            <p:cNvGrpSpPr/>
            <p:nvPr/>
          </p:nvGrpSpPr>
          <p:grpSpPr>
            <a:xfrm>
              <a:off x="1277522" y="4338382"/>
              <a:ext cx="665578" cy="405068"/>
              <a:chOff x="1277522" y="4338382"/>
              <a:chExt cx="665578" cy="405068"/>
            </a:xfrm>
          </p:grpSpPr>
          <p:sp>
            <p:nvSpPr>
              <p:cNvPr id="94" name="Left Brace 93">
                <a:extLst>
                  <a:ext uri="{FF2B5EF4-FFF2-40B4-BE49-F238E27FC236}">
                    <a16:creationId xmlns:a16="http://schemas.microsoft.com/office/drawing/2014/main" id="{6173EA28-A847-244F-A910-64EC5F1A9ACD}"/>
                  </a:ext>
                </a:extLst>
              </p:cNvPr>
              <p:cNvSpPr/>
              <p:nvPr/>
            </p:nvSpPr>
            <p:spPr>
              <a:xfrm rot="5400000">
                <a:off x="1794986" y="4595336"/>
                <a:ext cx="110490" cy="185738"/>
              </a:xfrm>
              <a:prstGeom prst="leftBrace">
                <a:avLst>
                  <a:gd name="adj1" fmla="val 44444"/>
                  <a:gd name="adj2" fmla="val 50000"/>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8" name="Rectangle 97">
                <a:extLst>
                  <a:ext uri="{FF2B5EF4-FFF2-40B4-BE49-F238E27FC236}">
                    <a16:creationId xmlns:a16="http://schemas.microsoft.com/office/drawing/2014/main" id="{74034E4E-DC95-7349-913A-240D16F918F2}"/>
                  </a:ext>
                </a:extLst>
              </p:cNvPr>
              <p:cNvSpPr/>
              <p:nvPr/>
            </p:nvSpPr>
            <p:spPr>
              <a:xfrm>
                <a:off x="1277522" y="4338382"/>
                <a:ext cx="473206" cy="369332"/>
              </a:xfrm>
              <a:prstGeom prst="rect">
                <a:avLst/>
              </a:prstGeom>
            </p:spPr>
            <p:txBody>
              <a:bodyPr wrap="none">
                <a:spAutoFit/>
              </a:bodyPr>
              <a:lstStyle/>
              <a:p>
                <a:r>
                  <a:rPr lang="en-US" i="1" dirty="0">
                    <a:solidFill>
                      <a:srgbClr val="FF0000"/>
                    </a:solidFill>
                    <a:latin typeface="Cambria Math" panose="02040503050406030204" pitchFamily="18" charset="0"/>
                  </a:rPr>
                  <a:t>TD</a:t>
                </a:r>
              </a:p>
            </p:txBody>
          </p:sp>
          <p:cxnSp>
            <p:nvCxnSpPr>
              <p:cNvPr id="99" name="Straight Connector 98">
                <a:extLst>
                  <a:ext uri="{FF2B5EF4-FFF2-40B4-BE49-F238E27FC236}">
                    <a16:creationId xmlns:a16="http://schemas.microsoft.com/office/drawing/2014/main" id="{37E975B8-0CFB-1F49-8F59-437251529DC9}"/>
                  </a:ext>
                </a:extLst>
              </p:cNvPr>
              <p:cNvCxnSpPr>
                <a:cxnSpLocks/>
              </p:cNvCxnSpPr>
              <p:nvPr/>
            </p:nvCxnSpPr>
            <p:spPr>
              <a:xfrm>
                <a:off x="1669366" y="4567311"/>
                <a:ext cx="178191" cy="65649"/>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grpSp>
        <p:grpSp>
          <p:nvGrpSpPr>
            <p:cNvPr id="100" name="Group 99">
              <a:extLst>
                <a:ext uri="{FF2B5EF4-FFF2-40B4-BE49-F238E27FC236}">
                  <a16:creationId xmlns:a16="http://schemas.microsoft.com/office/drawing/2014/main" id="{826F059A-2967-D14B-AD99-5C7C45447926}"/>
                </a:ext>
              </a:extLst>
            </p:cNvPr>
            <p:cNvGrpSpPr/>
            <p:nvPr/>
          </p:nvGrpSpPr>
          <p:grpSpPr>
            <a:xfrm>
              <a:off x="5607910" y="4299739"/>
              <a:ext cx="708137" cy="437668"/>
              <a:chOff x="5607910" y="4299739"/>
              <a:chExt cx="708137" cy="437668"/>
            </a:xfrm>
          </p:grpSpPr>
          <p:sp>
            <p:nvSpPr>
              <p:cNvPr id="101" name="Left Brace 100">
                <a:extLst>
                  <a:ext uri="{FF2B5EF4-FFF2-40B4-BE49-F238E27FC236}">
                    <a16:creationId xmlns:a16="http://schemas.microsoft.com/office/drawing/2014/main" id="{3AA800E2-C146-A24A-B796-D996CC5E8001}"/>
                  </a:ext>
                </a:extLst>
              </p:cNvPr>
              <p:cNvSpPr/>
              <p:nvPr/>
            </p:nvSpPr>
            <p:spPr>
              <a:xfrm rot="5400000">
                <a:off x="5695316" y="4550246"/>
                <a:ext cx="99755" cy="274568"/>
              </a:xfrm>
              <a:prstGeom prst="leftBrace">
                <a:avLst>
                  <a:gd name="adj1" fmla="val 44444"/>
                  <a:gd name="adj2" fmla="val 50998"/>
                </a:avLst>
              </a:prstGeom>
              <a:ln>
                <a:solidFill>
                  <a:srgbClr val="00B05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2" name="Rectangle 101">
                <a:extLst>
                  <a:ext uri="{FF2B5EF4-FFF2-40B4-BE49-F238E27FC236}">
                    <a16:creationId xmlns:a16="http://schemas.microsoft.com/office/drawing/2014/main" id="{518ACCD3-DBDD-DF42-809B-7F66EF8AD474}"/>
                  </a:ext>
                </a:extLst>
              </p:cNvPr>
              <p:cNvSpPr/>
              <p:nvPr/>
            </p:nvSpPr>
            <p:spPr>
              <a:xfrm>
                <a:off x="5868424" y="4299739"/>
                <a:ext cx="447623" cy="369332"/>
              </a:xfrm>
              <a:prstGeom prst="rect">
                <a:avLst/>
              </a:prstGeom>
            </p:spPr>
            <p:txBody>
              <a:bodyPr wrap="none">
                <a:spAutoFit/>
              </a:bodyPr>
              <a:lstStyle/>
              <a:p>
                <a:r>
                  <a:rPr lang="en-US" i="1" dirty="0">
                    <a:solidFill>
                      <a:srgbClr val="00B050"/>
                    </a:solidFill>
                    <a:latin typeface="Cambria Math" panose="02040503050406030204" pitchFamily="18" charset="0"/>
                  </a:rPr>
                  <a:t>TC</a:t>
                </a:r>
              </a:p>
            </p:txBody>
          </p:sp>
          <p:cxnSp>
            <p:nvCxnSpPr>
              <p:cNvPr id="103" name="Straight Connector 102">
                <a:extLst>
                  <a:ext uri="{FF2B5EF4-FFF2-40B4-BE49-F238E27FC236}">
                    <a16:creationId xmlns:a16="http://schemas.microsoft.com/office/drawing/2014/main" id="{AA4CB440-383F-B44A-90FF-BF18CDA9CE93}"/>
                  </a:ext>
                </a:extLst>
              </p:cNvPr>
              <p:cNvCxnSpPr>
                <a:cxnSpLocks/>
              </p:cNvCxnSpPr>
              <p:nvPr/>
            </p:nvCxnSpPr>
            <p:spPr>
              <a:xfrm flipH="1">
                <a:off x="5751341" y="4525108"/>
                <a:ext cx="232117" cy="105508"/>
              </a:xfrm>
              <a:prstGeom prst="line">
                <a:avLst/>
              </a:prstGeom>
              <a:ln>
                <a:solidFill>
                  <a:srgbClr val="00B050"/>
                </a:solidFill>
              </a:ln>
              <a:effectLst/>
            </p:spPr>
            <p:style>
              <a:lnRef idx="2">
                <a:schemeClr val="accent1"/>
              </a:lnRef>
              <a:fillRef idx="0">
                <a:schemeClr val="accent1"/>
              </a:fillRef>
              <a:effectRef idx="1">
                <a:schemeClr val="accent1"/>
              </a:effectRef>
              <a:fontRef idx="minor">
                <a:schemeClr val="tx1"/>
              </a:fontRef>
            </p:style>
          </p:cxnSp>
        </p:grpSp>
        <p:grpSp>
          <p:nvGrpSpPr>
            <p:cNvPr id="104" name="Group 103">
              <a:extLst>
                <a:ext uri="{FF2B5EF4-FFF2-40B4-BE49-F238E27FC236}">
                  <a16:creationId xmlns:a16="http://schemas.microsoft.com/office/drawing/2014/main" id="{D9906426-DD71-6D4D-A3FC-D3180AA9A5C3}"/>
                </a:ext>
              </a:extLst>
            </p:cNvPr>
            <p:cNvGrpSpPr/>
            <p:nvPr/>
          </p:nvGrpSpPr>
          <p:grpSpPr>
            <a:xfrm>
              <a:off x="1953048" y="3971359"/>
              <a:ext cx="978104" cy="772993"/>
              <a:chOff x="1953048" y="3971359"/>
              <a:chExt cx="978104" cy="772993"/>
            </a:xfrm>
          </p:grpSpPr>
          <p:sp>
            <p:nvSpPr>
              <p:cNvPr id="105" name="Left Brace 104">
                <a:extLst>
                  <a:ext uri="{FF2B5EF4-FFF2-40B4-BE49-F238E27FC236}">
                    <a16:creationId xmlns:a16="http://schemas.microsoft.com/office/drawing/2014/main" id="{B5115357-353D-8546-949E-1FC4361FEC14}"/>
                  </a:ext>
                </a:extLst>
              </p:cNvPr>
              <p:cNvSpPr/>
              <p:nvPr/>
            </p:nvSpPr>
            <p:spPr>
              <a:xfrm rot="5400000">
                <a:off x="1990672" y="4596238"/>
                <a:ext cx="110490" cy="185738"/>
              </a:xfrm>
              <a:prstGeom prst="leftBrace">
                <a:avLst>
                  <a:gd name="adj1" fmla="val 44444"/>
                  <a:gd name="adj2" fmla="val 50000"/>
                </a:avLst>
              </a:prstGeom>
              <a:ln>
                <a:solidFill>
                  <a:srgbClr val="00B0F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00B0F0"/>
                  </a:solidFill>
                </a:endParaRPr>
              </a:p>
            </p:txBody>
          </p:sp>
          <p:sp>
            <p:nvSpPr>
              <p:cNvPr id="106" name="Rectangle 105">
                <a:extLst>
                  <a:ext uri="{FF2B5EF4-FFF2-40B4-BE49-F238E27FC236}">
                    <a16:creationId xmlns:a16="http://schemas.microsoft.com/office/drawing/2014/main" id="{74E73D3D-D125-D54C-8DE9-F3C38F300DDE}"/>
                  </a:ext>
                </a:extLst>
              </p:cNvPr>
              <p:cNvSpPr/>
              <p:nvPr/>
            </p:nvSpPr>
            <p:spPr>
              <a:xfrm>
                <a:off x="2457946" y="3971359"/>
                <a:ext cx="473206" cy="369332"/>
              </a:xfrm>
              <a:prstGeom prst="rect">
                <a:avLst/>
              </a:prstGeom>
              <a:ln>
                <a:noFill/>
              </a:ln>
            </p:spPr>
            <p:txBody>
              <a:bodyPr wrap="none">
                <a:spAutoFit/>
              </a:bodyPr>
              <a:lstStyle/>
              <a:p>
                <a:r>
                  <a:rPr lang="en-US" i="1" dirty="0">
                    <a:solidFill>
                      <a:srgbClr val="00B0F0"/>
                    </a:solidFill>
                    <a:latin typeface="Cambria Math" panose="02040503050406030204" pitchFamily="18" charset="0"/>
                  </a:rPr>
                  <a:t>TD</a:t>
                </a:r>
              </a:p>
            </p:txBody>
          </p:sp>
          <p:cxnSp>
            <p:nvCxnSpPr>
              <p:cNvPr id="107" name="Straight Connector 106">
                <a:extLst>
                  <a:ext uri="{FF2B5EF4-FFF2-40B4-BE49-F238E27FC236}">
                    <a16:creationId xmlns:a16="http://schemas.microsoft.com/office/drawing/2014/main" id="{015B3C54-9423-AA41-95C9-C6408DBEBF32}"/>
                  </a:ext>
                </a:extLst>
              </p:cNvPr>
              <p:cNvCxnSpPr>
                <a:cxnSpLocks/>
              </p:cNvCxnSpPr>
              <p:nvPr/>
            </p:nvCxnSpPr>
            <p:spPr>
              <a:xfrm flipH="1">
                <a:off x="2043243" y="4187844"/>
                <a:ext cx="526816" cy="446018"/>
              </a:xfrm>
              <a:prstGeom prst="line">
                <a:avLst/>
              </a:prstGeom>
              <a:ln>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108" name="Left Brace 107">
                <a:extLst>
                  <a:ext uri="{FF2B5EF4-FFF2-40B4-BE49-F238E27FC236}">
                    <a16:creationId xmlns:a16="http://schemas.microsoft.com/office/drawing/2014/main" id="{FBDB543B-2FD3-A54F-B80D-412266BD5480}"/>
                  </a:ext>
                </a:extLst>
              </p:cNvPr>
              <p:cNvSpPr/>
              <p:nvPr/>
            </p:nvSpPr>
            <p:spPr>
              <a:xfrm rot="5400000">
                <a:off x="2227992" y="4551147"/>
                <a:ext cx="99755" cy="274568"/>
              </a:xfrm>
              <a:prstGeom prst="leftBrace">
                <a:avLst>
                  <a:gd name="adj1" fmla="val 44444"/>
                  <a:gd name="adj2" fmla="val 50998"/>
                </a:avLst>
              </a:prstGeom>
              <a:ln>
                <a:solidFill>
                  <a:srgbClr val="00B0F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00B0F0"/>
                  </a:solidFill>
                </a:endParaRPr>
              </a:p>
            </p:txBody>
          </p:sp>
          <p:sp>
            <p:nvSpPr>
              <p:cNvPr id="109" name="Rectangle 108">
                <a:extLst>
                  <a:ext uri="{FF2B5EF4-FFF2-40B4-BE49-F238E27FC236}">
                    <a16:creationId xmlns:a16="http://schemas.microsoft.com/office/drawing/2014/main" id="{C0EBFF29-6FC5-9B44-B744-6EBF1D316769}"/>
                  </a:ext>
                </a:extLst>
              </p:cNvPr>
              <p:cNvSpPr/>
              <p:nvPr/>
            </p:nvSpPr>
            <p:spPr>
              <a:xfrm>
                <a:off x="2455206" y="4176196"/>
                <a:ext cx="447623" cy="369332"/>
              </a:xfrm>
              <a:prstGeom prst="rect">
                <a:avLst/>
              </a:prstGeom>
              <a:ln>
                <a:noFill/>
              </a:ln>
            </p:spPr>
            <p:txBody>
              <a:bodyPr wrap="none">
                <a:spAutoFit/>
              </a:bodyPr>
              <a:lstStyle/>
              <a:p>
                <a:r>
                  <a:rPr lang="en-US" i="1" dirty="0">
                    <a:solidFill>
                      <a:srgbClr val="00B0F0"/>
                    </a:solidFill>
                    <a:latin typeface="Cambria Math" panose="02040503050406030204" pitchFamily="18" charset="0"/>
                  </a:rPr>
                  <a:t>TC</a:t>
                </a:r>
              </a:p>
            </p:txBody>
          </p:sp>
          <p:cxnSp>
            <p:nvCxnSpPr>
              <p:cNvPr id="110" name="Straight Connector 109">
                <a:extLst>
                  <a:ext uri="{FF2B5EF4-FFF2-40B4-BE49-F238E27FC236}">
                    <a16:creationId xmlns:a16="http://schemas.microsoft.com/office/drawing/2014/main" id="{B4C5B466-5D1F-324B-9B9B-20EE31C76877}"/>
                  </a:ext>
                </a:extLst>
              </p:cNvPr>
              <p:cNvCxnSpPr>
                <a:cxnSpLocks/>
              </p:cNvCxnSpPr>
              <p:nvPr/>
            </p:nvCxnSpPr>
            <p:spPr>
              <a:xfrm flipH="1">
                <a:off x="2284018" y="4382627"/>
                <a:ext cx="280631" cy="248890"/>
              </a:xfrm>
              <a:prstGeom prst="line">
                <a:avLst/>
              </a:prstGeom>
              <a:ln>
                <a:solidFill>
                  <a:srgbClr val="00B0F0"/>
                </a:solidFill>
              </a:ln>
              <a:effectLst/>
            </p:spPr>
            <p:style>
              <a:lnRef idx="2">
                <a:schemeClr val="accent1"/>
              </a:lnRef>
              <a:fillRef idx="0">
                <a:schemeClr val="accent1"/>
              </a:fillRef>
              <a:effectRef idx="1">
                <a:schemeClr val="accent1"/>
              </a:effectRef>
              <a:fontRef idx="minor">
                <a:schemeClr val="tx1"/>
              </a:fontRef>
            </p:style>
          </p:cxnSp>
        </p:grpSp>
        <p:cxnSp>
          <p:nvCxnSpPr>
            <p:cNvPr id="111" name="Straight Connector 110">
              <a:extLst>
                <a:ext uri="{FF2B5EF4-FFF2-40B4-BE49-F238E27FC236}">
                  <a16:creationId xmlns:a16="http://schemas.microsoft.com/office/drawing/2014/main" id="{217EF57B-8F03-494B-9BD3-8FE83AF9A21E}"/>
                </a:ext>
              </a:extLst>
            </p:cNvPr>
            <p:cNvCxnSpPr>
              <a:cxnSpLocks/>
            </p:cNvCxnSpPr>
            <p:nvPr/>
          </p:nvCxnSpPr>
          <p:spPr>
            <a:xfrm>
              <a:off x="2145210" y="2835181"/>
              <a:ext cx="0" cy="1863856"/>
            </a:xfrm>
            <a:prstGeom prst="line">
              <a:avLst/>
            </a:prstGeom>
            <a:ln>
              <a:solidFill>
                <a:srgbClr val="00B0F0"/>
              </a:solidFill>
              <a:prstDash val="dash"/>
            </a:ln>
            <a:effectLst/>
          </p:spPr>
          <p:style>
            <a:lnRef idx="2">
              <a:schemeClr val="accent1"/>
            </a:lnRef>
            <a:fillRef idx="0">
              <a:schemeClr val="accent1"/>
            </a:fillRef>
            <a:effectRef idx="1">
              <a:schemeClr val="accent1"/>
            </a:effectRef>
            <a:fontRef idx="minor">
              <a:schemeClr val="tx1"/>
            </a:fontRef>
          </p:style>
        </p:cxnSp>
        <p:cxnSp>
          <p:nvCxnSpPr>
            <p:cNvPr id="112" name="Straight Connector 111">
              <a:extLst>
                <a:ext uri="{FF2B5EF4-FFF2-40B4-BE49-F238E27FC236}">
                  <a16:creationId xmlns:a16="http://schemas.microsoft.com/office/drawing/2014/main" id="{762BD799-2973-F140-93B5-923E862076CF}"/>
                </a:ext>
              </a:extLst>
            </p:cNvPr>
            <p:cNvCxnSpPr>
              <a:cxnSpLocks/>
            </p:cNvCxnSpPr>
            <p:nvPr/>
          </p:nvCxnSpPr>
          <p:spPr>
            <a:xfrm>
              <a:off x="1509200" y="2814506"/>
              <a:ext cx="0" cy="20497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114" name="Straight Connector 113">
              <a:extLst>
                <a:ext uri="{FF2B5EF4-FFF2-40B4-BE49-F238E27FC236}">
                  <a16:creationId xmlns:a16="http://schemas.microsoft.com/office/drawing/2014/main" id="{3482BBE0-2656-DC42-8AF6-032C4ACC728E}"/>
                </a:ext>
              </a:extLst>
            </p:cNvPr>
            <p:cNvCxnSpPr>
              <a:cxnSpLocks/>
            </p:cNvCxnSpPr>
            <p:nvPr/>
          </p:nvCxnSpPr>
          <p:spPr>
            <a:xfrm>
              <a:off x="2055883" y="2815904"/>
              <a:ext cx="0" cy="20497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55" name="Rectangle 54">
              <a:extLst>
                <a:ext uri="{FF2B5EF4-FFF2-40B4-BE49-F238E27FC236}">
                  <a16:creationId xmlns:a16="http://schemas.microsoft.com/office/drawing/2014/main" id="{EB27BF0D-D350-4947-9F20-6BDDCCCE2502}"/>
                </a:ext>
              </a:extLst>
            </p:cNvPr>
            <p:cNvSpPr/>
            <p:nvPr/>
          </p:nvSpPr>
          <p:spPr>
            <a:xfrm>
              <a:off x="1979802" y="3033944"/>
              <a:ext cx="157496" cy="620882"/>
            </a:xfrm>
            <a:prstGeom prst="rect">
              <a:avLst/>
            </a:prstGeom>
            <a:noFill/>
            <a:ln w="508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5" name="TextBox 114">
              <a:extLst>
                <a:ext uri="{FF2B5EF4-FFF2-40B4-BE49-F238E27FC236}">
                  <a16:creationId xmlns:a16="http://schemas.microsoft.com/office/drawing/2014/main" id="{4EFD3FE8-9C4A-1A4A-A1CE-584F8BB78E72}"/>
                </a:ext>
              </a:extLst>
            </p:cNvPr>
            <p:cNvSpPr txBox="1"/>
            <p:nvPr/>
          </p:nvSpPr>
          <p:spPr>
            <a:xfrm>
              <a:off x="5029200" y="1524000"/>
              <a:ext cx="1657350" cy="369332"/>
            </a:xfrm>
            <a:prstGeom prst="rect">
              <a:avLst/>
            </a:prstGeom>
            <a:noFill/>
          </p:spPr>
          <p:txBody>
            <a:bodyPr wrap="square" rtlCol="0">
              <a:spAutoFit/>
            </a:bodyPr>
            <a:lstStyle/>
            <a:p>
              <a:pPr algn="ctr"/>
              <a:r>
                <a:rPr lang="en-US" dirty="0"/>
                <a:t>Import Market</a:t>
              </a:r>
            </a:p>
          </p:txBody>
        </p:sp>
        <mc:AlternateContent xmlns:mc="http://schemas.openxmlformats.org/markup-compatibility/2006" xmlns:a14="http://schemas.microsoft.com/office/drawing/2010/main">
          <mc:Choice Requires="a14">
            <p:sp>
              <p:nvSpPr>
                <p:cNvPr id="116" name="Rectangle 115">
                  <a:extLst>
                    <a:ext uri="{FF2B5EF4-FFF2-40B4-BE49-F238E27FC236}">
                      <a16:creationId xmlns:a16="http://schemas.microsoft.com/office/drawing/2014/main" id="{CFC0599F-2B77-2B49-B518-4289E1658D62}"/>
                    </a:ext>
                  </a:extLst>
                </p:cNvPr>
                <p:cNvSpPr/>
                <p:nvPr/>
              </p:nvSpPr>
              <p:spPr>
                <a:xfrm>
                  <a:off x="1620450" y="4736251"/>
                  <a:ext cx="754437" cy="66088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chemeClr val="tx1"/>
                                </a:solidFill>
                                <a:latin typeface="Cambria Math" panose="02040503050406030204" pitchFamily="18" charset="0"/>
                              </a:rPr>
                            </m:ctrlPr>
                          </m:sSubSupPr>
                          <m:e>
                            <m:r>
                              <a:rPr lang="en-US" i="1">
                                <a:solidFill>
                                  <a:schemeClr val="tx1"/>
                                </a:solidFill>
                                <a:latin typeface="Cambria Math" panose="02040503050406030204" pitchFamily="18" charset="0"/>
                              </a:rPr>
                              <m:t>𝑋</m:t>
                            </m:r>
                          </m:e>
                          <m:sub>
                            <m:r>
                              <a:rPr lang="en-US" i="0">
                                <a:solidFill>
                                  <a:schemeClr val="tx1"/>
                                </a:solidFill>
                                <a:latin typeface="Cambria Math" panose="02040503050406030204" pitchFamily="18" charset="0"/>
                              </a:rPr>
                              <m:t>0</m:t>
                            </m:r>
                          </m:sub>
                          <m:sup>
                            <m:r>
                              <a:rPr lang="en-US" i="1">
                                <a:solidFill>
                                  <a:schemeClr val="tx1"/>
                                </a:solidFill>
                                <a:latin typeface="Cambria Math" panose="02040503050406030204" pitchFamily="18" charset="0"/>
                              </a:rPr>
                              <m:t>𝐵</m:t>
                            </m:r>
                          </m:sup>
                        </m:sSubSup>
                      </m:oMath>
                    </m:oMathPara>
                  </a14:m>
                  <a:endParaRPr lang="en-US" i="1" dirty="0">
                    <a:solidFill>
                      <a:schemeClr val="tx1"/>
                    </a:solidFill>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i="0">
                            <a:solidFill>
                              <a:schemeClr val="tx1"/>
                            </a:solidFill>
                            <a:latin typeface="Cambria Math" panose="02040503050406030204" pitchFamily="18" charset="0"/>
                          </a:rPr>
                          <m:t>=</m:t>
                        </m:r>
                        <m:sSubSup>
                          <m:sSubSupPr>
                            <m:ctrlPr>
                              <a:rPr lang="en-US" i="1">
                                <a:solidFill>
                                  <a:schemeClr val="tx1"/>
                                </a:solidFill>
                                <a:latin typeface="Cambria Math" panose="02040503050406030204" pitchFamily="18" charset="0"/>
                              </a:rPr>
                            </m:ctrlPr>
                          </m:sSubSupPr>
                          <m:e>
                            <m:r>
                              <a:rPr lang="en-US" i="1">
                                <a:solidFill>
                                  <a:schemeClr val="tx1"/>
                                </a:solidFill>
                                <a:latin typeface="Cambria Math" panose="02040503050406030204" pitchFamily="18" charset="0"/>
                              </a:rPr>
                              <m:t>𝑋</m:t>
                            </m:r>
                          </m:e>
                          <m:sub>
                            <m:r>
                              <a:rPr lang="en-US" i="0">
                                <a:solidFill>
                                  <a:schemeClr val="tx1"/>
                                </a:solidFill>
                                <a:latin typeface="Cambria Math" panose="02040503050406030204" pitchFamily="18" charset="0"/>
                              </a:rPr>
                              <m:t>0</m:t>
                            </m:r>
                          </m:sub>
                          <m:sup>
                            <m:r>
                              <a:rPr lang="en-US" i="1">
                                <a:solidFill>
                                  <a:schemeClr val="tx1"/>
                                </a:solidFill>
                                <a:latin typeface="Cambria Math" panose="02040503050406030204" pitchFamily="18" charset="0"/>
                              </a:rPr>
                              <m:t>𝐶</m:t>
                            </m:r>
                          </m:sup>
                        </m:sSubSup>
                      </m:oMath>
                    </m:oMathPara>
                  </a14:m>
                  <a:endParaRPr lang="en-US" dirty="0">
                    <a:solidFill>
                      <a:schemeClr val="tx1"/>
                    </a:solidFill>
                  </a:endParaRPr>
                </a:p>
              </p:txBody>
            </p:sp>
          </mc:Choice>
          <mc:Fallback xmlns="">
            <p:sp>
              <p:nvSpPr>
                <p:cNvPr id="116" name="Rectangle 115">
                  <a:extLst>
                    <a:ext uri="{FF2B5EF4-FFF2-40B4-BE49-F238E27FC236}">
                      <a16:creationId xmlns:a16="http://schemas.microsoft.com/office/drawing/2014/main" id="{CFC0599F-2B77-2B49-B518-4289E1658D62}"/>
                    </a:ext>
                  </a:extLst>
                </p:cNvPr>
                <p:cNvSpPr>
                  <a:spLocks noRot="1" noChangeAspect="1" noMove="1" noResize="1" noEditPoints="1" noAdjustHandles="1" noChangeArrowheads="1" noChangeShapeType="1" noTextEdit="1"/>
                </p:cNvSpPr>
                <p:nvPr/>
              </p:nvSpPr>
              <p:spPr>
                <a:xfrm>
                  <a:off x="1620450" y="4736251"/>
                  <a:ext cx="754437" cy="660887"/>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7" name="Rectangle 116">
                  <a:extLst>
                    <a:ext uri="{FF2B5EF4-FFF2-40B4-BE49-F238E27FC236}">
                      <a16:creationId xmlns:a16="http://schemas.microsoft.com/office/drawing/2014/main" id="{84EA6E42-259E-6148-ADAB-7EE79D915B51}"/>
                    </a:ext>
                  </a:extLst>
                </p:cNvPr>
                <p:cNvSpPr/>
                <p:nvPr/>
              </p:nvSpPr>
              <p:spPr>
                <a:xfrm>
                  <a:off x="1406250" y="4743450"/>
                  <a:ext cx="515590" cy="37600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rgbClr val="FF0000"/>
                                </a:solidFill>
                                <a:latin typeface="Cambria Math" panose="02040503050406030204" pitchFamily="18" charset="0"/>
                              </a:rPr>
                            </m:ctrlPr>
                          </m:sSubSupPr>
                          <m:e>
                            <m:r>
                              <a:rPr lang="en-US" i="1">
                                <a:solidFill>
                                  <a:srgbClr val="FF0000"/>
                                </a:solidFill>
                                <a:latin typeface="Cambria Math" panose="02040503050406030204" pitchFamily="18" charset="0"/>
                              </a:rPr>
                              <m:t>𝑋</m:t>
                            </m:r>
                          </m:e>
                          <m:sub>
                            <m:r>
                              <a:rPr lang="en-US" b="0" i="0" smtClean="0">
                                <a:solidFill>
                                  <a:srgbClr val="FF0000"/>
                                </a:solidFill>
                                <a:latin typeface="Cambria Math" panose="02040503050406030204" pitchFamily="18" charset="0"/>
                              </a:rPr>
                              <m:t>1</m:t>
                            </m:r>
                          </m:sub>
                          <m:sup>
                            <m:r>
                              <a:rPr lang="en-US" b="0" i="1" smtClean="0">
                                <a:solidFill>
                                  <a:srgbClr val="FF0000"/>
                                </a:solidFill>
                                <a:latin typeface="Cambria Math" panose="02040503050406030204" pitchFamily="18" charset="0"/>
                              </a:rPr>
                              <m:t>𝐶</m:t>
                            </m:r>
                          </m:sup>
                        </m:sSubSup>
                      </m:oMath>
                    </m:oMathPara>
                  </a14:m>
                  <a:endParaRPr lang="en-US" i="1" dirty="0">
                    <a:solidFill>
                      <a:srgbClr val="FF0000"/>
                    </a:solidFill>
                    <a:latin typeface="Cambria Math" panose="02040503050406030204" pitchFamily="18" charset="0"/>
                  </a:endParaRPr>
                </a:p>
              </p:txBody>
            </p:sp>
          </mc:Choice>
          <mc:Fallback xmlns="">
            <p:sp>
              <p:nvSpPr>
                <p:cNvPr id="117" name="Rectangle 116">
                  <a:extLst>
                    <a:ext uri="{FF2B5EF4-FFF2-40B4-BE49-F238E27FC236}">
                      <a16:creationId xmlns:a16="http://schemas.microsoft.com/office/drawing/2014/main" id="{84EA6E42-259E-6148-ADAB-7EE79D915B51}"/>
                    </a:ext>
                  </a:extLst>
                </p:cNvPr>
                <p:cNvSpPr>
                  <a:spLocks noRot="1" noChangeAspect="1" noMove="1" noResize="1" noEditPoints="1" noAdjustHandles="1" noChangeArrowheads="1" noChangeShapeType="1" noTextEdit="1"/>
                </p:cNvSpPr>
                <p:nvPr/>
              </p:nvSpPr>
              <p:spPr>
                <a:xfrm>
                  <a:off x="1406250" y="4743450"/>
                  <a:ext cx="515590" cy="376000"/>
                </a:xfrm>
                <a:prstGeom prst="rect">
                  <a:avLst/>
                </a:prstGeom>
                <a:blipFill>
                  <a:blip r:embed="rId15"/>
                  <a:stretch>
                    <a:fillRect/>
                  </a:stretch>
                </a:blipFill>
              </p:spPr>
              <p:txBody>
                <a:bodyPr/>
                <a:lstStyle/>
                <a:p>
                  <a:r>
                    <a:rPr lang="en-US">
                      <a:noFill/>
                    </a:rPr>
                    <a:t> </a:t>
                  </a:r>
                </a:p>
              </p:txBody>
            </p:sp>
          </mc:Fallback>
        </mc:AlternateContent>
        <p:cxnSp>
          <p:nvCxnSpPr>
            <p:cNvPr id="118" name="Straight Connector 117">
              <a:extLst>
                <a:ext uri="{FF2B5EF4-FFF2-40B4-BE49-F238E27FC236}">
                  <a16:creationId xmlns:a16="http://schemas.microsoft.com/office/drawing/2014/main" id="{6DAB41B0-5E45-6C4D-A5DB-86DBBC280813}"/>
                </a:ext>
              </a:extLst>
            </p:cNvPr>
            <p:cNvCxnSpPr>
              <a:cxnSpLocks/>
            </p:cNvCxnSpPr>
            <p:nvPr/>
          </p:nvCxnSpPr>
          <p:spPr>
            <a:xfrm>
              <a:off x="4303200" y="2387786"/>
              <a:ext cx="329760" cy="721174"/>
            </a:xfrm>
            <a:prstGeom prst="line">
              <a:avLst/>
            </a:prstGeom>
            <a:ln>
              <a:solidFill>
                <a:srgbClr val="00B050"/>
              </a:solidFill>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74" name="TextBox 73">
                  <a:extLst>
                    <a:ext uri="{FF2B5EF4-FFF2-40B4-BE49-F238E27FC236}">
                      <a16:creationId xmlns:a16="http://schemas.microsoft.com/office/drawing/2014/main" id="{40FD97E6-8962-4545-883C-9DFCD15AA935}"/>
                    </a:ext>
                  </a:extLst>
                </p:cNvPr>
                <p:cNvSpPr txBox="1"/>
                <p:nvPr/>
              </p:nvSpPr>
              <p:spPr>
                <a:xfrm>
                  <a:off x="895548" y="1963721"/>
                  <a:ext cx="514350" cy="375552"/>
                </a:xfrm>
                <a:prstGeom prst="rect">
                  <a:avLst/>
                </a:prstGeom>
                <a:noFill/>
              </p:spPr>
              <p:txBody>
                <a:bodyPr wrap="square" rtlCol="0">
                  <a:spAutoFit/>
                </a:bodyPr>
                <a:lstStyle/>
                <a:p>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𝑝</m:t>
                          </m:r>
                        </m:e>
                        <m:sup>
                          <m:r>
                            <a:rPr lang="en-US" i="1">
                              <a:latin typeface="Cambria Math" panose="02040503050406030204" pitchFamily="18" charset="0"/>
                            </a:rPr>
                            <m:t>𝐴</m:t>
                          </m:r>
                        </m:sup>
                      </m:sSup>
                    </m:oMath>
                  </a14:m>
                  <a:r>
                    <a:rPr lang="en-US" dirty="0">
                      <a:effectLst/>
                    </a:rPr>
                    <a:t> </a:t>
                  </a:r>
                  <a:endParaRPr lang="en-US" dirty="0"/>
                </a:p>
              </p:txBody>
            </p:sp>
          </mc:Choice>
          <mc:Fallback xmlns="">
            <p:sp>
              <p:nvSpPr>
                <p:cNvPr id="74" name="TextBox 73">
                  <a:extLst>
                    <a:ext uri="{FF2B5EF4-FFF2-40B4-BE49-F238E27FC236}">
                      <a16:creationId xmlns:a16="http://schemas.microsoft.com/office/drawing/2014/main" id="{40FD97E6-8962-4545-883C-9DFCD15AA935}"/>
                    </a:ext>
                  </a:extLst>
                </p:cNvPr>
                <p:cNvSpPr txBox="1">
                  <a:spLocks noRot="1" noChangeAspect="1" noMove="1" noResize="1" noEditPoints="1" noAdjustHandles="1" noChangeArrowheads="1" noChangeShapeType="1" noTextEdit="1"/>
                </p:cNvSpPr>
                <p:nvPr/>
              </p:nvSpPr>
              <p:spPr>
                <a:xfrm>
                  <a:off x="895548" y="1963721"/>
                  <a:ext cx="514350" cy="375552"/>
                </a:xfrm>
                <a:prstGeom prst="rect">
                  <a:avLst/>
                </a:prstGeom>
                <a:blipFill>
                  <a:blip r:embed="rId17"/>
                  <a:stretch>
                    <a:fillRect b="-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5" name="TextBox 74">
                  <a:extLst>
                    <a:ext uri="{FF2B5EF4-FFF2-40B4-BE49-F238E27FC236}">
                      <a16:creationId xmlns:a16="http://schemas.microsoft.com/office/drawing/2014/main" id="{DC97EC9A-9365-1147-8E77-940F8A0CD644}"/>
                    </a:ext>
                  </a:extLst>
                </p:cNvPr>
                <p:cNvSpPr txBox="1"/>
                <p:nvPr/>
              </p:nvSpPr>
              <p:spPr>
                <a:xfrm>
                  <a:off x="3744013" y="1965292"/>
                  <a:ext cx="514350" cy="375552"/>
                </a:xfrm>
                <a:prstGeom prst="rect">
                  <a:avLst/>
                </a:prstGeom>
                <a:noFill/>
              </p:spPr>
              <p:txBody>
                <a:bodyPr wrap="square" rtlCol="0">
                  <a:spAutoFit/>
                </a:bodyPr>
                <a:lstStyle/>
                <a:p>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𝑝</m:t>
                          </m:r>
                        </m:e>
                        <m:sup>
                          <m:r>
                            <a:rPr lang="en-US" i="1">
                              <a:latin typeface="Cambria Math" panose="02040503050406030204" pitchFamily="18" charset="0"/>
                            </a:rPr>
                            <m:t>𝐴</m:t>
                          </m:r>
                        </m:sup>
                      </m:sSup>
                    </m:oMath>
                  </a14:m>
                  <a:r>
                    <a:rPr lang="en-US" dirty="0">
                      <a:effectLst/>
                    </a:rPr>
                    <a:t> </a:t>
                  </a:r>
                  <a:endParaRPr lang="en-US" dirty="0"/>
                </a:p>
              </p:txBody>
            </p:sp>
          </mc:Choice>
          <mc:Fallback xmlns="">
            <p:sp>
              <p:nvSpPr>
                <p:cNvPr id="75" name="TextBox 74">
                  <a:extLst>
                    <a:ext uri="{FF2B5EF4-FFF2-40B4-BE49-F238E27FC236}">
                      <a16:creationId xmlns:a16="http://schemas.microsoft.com/office/drawing/2014/main" id="{DC97EC9A-9365-1147-8E77-940F8A0CD644}"/>
                    </a:ext>
                  </a:extLst>
                </p:cNvPr>
                <p:cNvSpPr txBox="1">
                  <a:spLocks noRot="1" noChangeAspect="1" noMove="1" noResize="1" noEditPoints="1" noAdjustHandles="1" noChangeArrowheads="1" noChangeShapeType="1" noTextEdit="1"/>
                </p:cNvSpPr>
                <p:nvPr/>
              </p:nvSpPr>
              <p:spPr>
                <a:xfrm>
                  <a:off x="3744013" y="1965292"/>
                  <a:ext cx="514350" cy="375552"/>
                </a:xfrm>
                <a:prstGeom prst="rect">
                  <a:avLst/>
                </a:prstGeom>
                <a:blipFill>
                  <a:blip r:embed="rId18"/>
                  <a:stretch>
                    <a:fillRect b="-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6" name="TextBox 75">
                  <a:extLst>
                    <a:ext uri="{FF2B5EF4-FFF2-40B4-BE49-F238E27FC236}">
                      <a16:creationId xmlns:a16="http://schemas.microsoft.com/office/drawing/2014/main" id="{81F2EEBF-0CA9-A145-A7C6-85F4CA376272}"/>
                    </a:ext>
                  </a:extLst>
                </p:cNvPr>
                <p:cNvSpPr txBox="1"/>
                <p:nvPr/>
              </p:nvSpPr>
              <p:spPr>
                <a:xfrm>
                  <a:off x="499621" y="4274824"/>
                  <a:ext cx="735727" cy="646524"/>
                </a:xfrm>
                <a:prstGeom prst="rect">
                  <a:avLst/>
                </a:prstGeom>
                <a:noFill/>
              </p:spPr>
              <p:txBody>
                <a:bodyPr wrap="square" rtlCol="0">
                  <a:spAutoFit/>
                </a:bodyPr>
                <a:lstStyle/>
                <a:p>
                  <a:pPr/>
                  <a14:m>
                    <m:oMathPara xmlns:m="http://schemas.openxmlformats.org/officeDocument/2006/math">
                      <m:oMathParaPr>
                        <m:jc m:val="center"/>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𝑎</m:t>
                            </m:r>
                          </m:e>
                          <m:sup>
                            <m:r>
                              <a:rPr lang="en-US" i="1">
                                <a:latin typeface="Cambria Math" panose="02040503050406030204" pitchFamily="18" charset="0"/>
                              </a:rPr>
                              <m:t>𝐵</m:t>
                            </m:r>
                          </m:sup>
                        </m:sSup>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𝑎</m:t>
                            </m:r>
                          </m:e>
                          <m:sup>
                            <m:r>
                              <a:rPr lang="en-US" i="1">
                                <a:latin typeface="Cambria Math" panose="02040503050406030204" pitchFamily="18" charset="0"/>
                              </a:rPr>
                              <m:t>𝐶</m:t>
                            </m:r>
                          </m:sup>
                        </m:sSup>
                      </m:oMath>
                    </m:oMathPara>
                  </a14:m>
                  <a:endParaRPr lang="en-US" baseline="-25000" dirty="0"/>
                </a:p>
              </p:txBody>
            </p:sp>
          </mc:Choice>
          <mc:Fallback xmlns="">
            <p:sp>
              <p:nvSpPr>
                <p:cNvPr id="76" name="TextBox 75">
                  <a:extLst>
                    <a:ext uri="{FF2B5EF4-FFF2-40B4-BE49-F238E27FC236}">
                      <a16:creationId xmlns:a16="http://schemas.microsoft.com/office/drawing/2014/main" id="{81F2EEBF-0CA9-A145-A7C6-85F4CA376272}"/>
                    </a:ext>
                  </a:extLst>
                </p:cNvPr>
                <p:cNvSpPr txBox="1">
                  <a:spLocks noRot="1" noChangeAspect="1" noMove="1" noResize="1" noEditPoints="1" noAdjustHandles="1" noChangeArrowheads="1" noChangeShapeType="1" noTextEdit="1"/>
                </p:cNvSpPr>
                <p:nvPr/>
              </p:nvSpPr>
              <p:spPr>
                <a:xfrm>
                  <a:off x="499621" y="4274824"/>
                  <a:ext cx="735727" cy="646524"/>
                </a:xfrm>
                <a:prstGeom prst="rect">
                  <a:avLst/>
                </a:prstGeom>
                <a:blipFill>
                  <a:blip r:embed="rId19"/>
                  <a:stretch>
                    <a:fillRect/>
                  </a:stretch>
                </a:blipFill>
              </p:spPr>
              <p:txBody>
                <a:bodyPr/>
                <a:lstStyle/>
                <a:p>
                  <a:r>
                    <a:rPr lang="en-US">
                      <a:noFill/>
                    </a:rPr>
                    <a:t> </a:t>
                  </a:r>
                </a:p>
              </p:txBody>
            </p:sp>
          </mc:Fallback>
        </mc:AlternateContent>
      </p:grpSp>
      <p:sp>
        <p:nvSpPr>
          <p:cNvPr id="2" name="TextBox 1">
            <a:extLst>
              <a:ext uri="{FF2B5EF4-FFF2-40B4-BE49-F238E27FC236}">
                <a16:creationId xmlns:a16="http://schemas.microsoft.com/office/drawing/2014/main" id="{3B08335F-240C-8D4F-A904-63F9DC973924}"/>
              </a:ext>
            </a:extLst>
          </p:cNvPr>
          <p:cNvSpPr txBox="1"/>
          <p:nvPr/>
        </p:nvSpPr>
        <p:spPr>
          <a:xfrm>
            <a:off x="2209800" y="5410200"/>
            <a:ext cx="5029200" cy="1200329"/>
          </a:xfrm>
          <a:prstGeom prst="rect">
            <a:avLst/>
          </a:prstGeom>
          <a:noFill/>
        </p:spPr>
        <p:txBody>
          <a:bodyPr wrap="square" rtlCol="0">
            <a:spAutoFit/>
          </a:bodyPr>
          <a:lstStyle/>
          <a:p>
            <a:r>
              <a:rPr lang="en-US" dirty="0"/>
              <a:t>See immediately that country A</a:t>
            </a:r>
          </a:p>
          <a:p>
            <a:pPr marL="285750" indent="-285750">
              <a:buFont typeface="Arial" panose="020B0604020202020204" pitchFamily="34" charset="0"/>
              <a:buChar char="•"/>
            </a:pPr>
            <a:r>
              <a:rPr lang="en-US" dirty="0">
                <a:solidFill>
                  <a:srgbClr val="00B050"/>
                </a:solidFill>
              </a:rPr>
              <a:t>Gains</a:t>
            </a:r>
            <a:r>
              <a:rPr lang="en-US" dirty="0"/>
              <a:t> from trade creation</a:t>
            </a:r>
          </a:p>
          <a:p>
            <a:pPr marL="285750" indent="-285750">
              <a:buFont typeface="Arial" panose="020B0604020202020204" pitchFamily="34" charset="0"/>
              <a:buChar char="•"/>
            </a:pPr>
            <a:r>
              <a:rPr lang="en-US" dirty="0">
                <a:solidFill>
                  <a:srgbClr val="FF0000"/>
                </a:solidFill>
              </a:rPr>
              <a:t>Loses</a:t>
            </a:r>
            <a:r>
              <a:rPr lang="en-US" dirty="0"/>
              <a:t> from trade diversion</a:t>
            </a:r>
          </a:p>
          <a:p>
            <a:pPr marL="285750" indent="-285750">
              <a:buFont typeface="Arial" panose="020B0604020202020204" pitchFamily="34" charset="0"/>
              <a:buChar char="•"/>
            </a:pPr>
            <a:r>
              <a:rPr lang="en-US" dirty="0"/>
              <a:t>As well as from </a:t>
            </a:r>
            <a:r>
              <a:rPr lang="en-US" dirty="0">
                <a:solidFill>
                  <a:srgbClr val="FF0000"/>
                </a:solidFill>
              </a:rPr>
              <a:t>lost revenue </a:t>
            </a:r>
            <a:r>
              <a:rPr lang="en-US" dirty="0"/>
              <a:t>from country B</a:t>
            </a:r>
          </a:p>
        </p:txBody>
      </p:sp>
      <p:sp>
        <p:nvSpPr>
          <p:cNvPr id="77" name="TextBox 76">
            <a:extLst>
              <a:ext uri="{FF2B5EF4-FFF2-40B4-BE49-F238E27FC236}">
                <a16:creationId xmlns:a16="http://schemas.microsoft.com/office/drawing/2014/main" id="{773C4F5C-2014-8B42-8010-4407BAFBF12F}"/>
              </a:ext>
            </a:extLst>
          </p:cNvPr>
          <p:cNvSpPr txBox="1"/>
          <p:nvPr/>
        </p:nvSpPr>
        <p:spPr>
          <a:xfrm>
            <a:off x="7239000" y="1981200"/>
            <a:ext cx="838200" cy="369332"/>
          </a:xfrm>
          <a:prstGeom prst="rect">
            <a:avLst/>
          </a:prstGeom>
          <a:noFill/>
        </p:spPr>
        <p:txBody>
          <a:bodyPr wrap="square" rtlCol="0">
            <a:spAutoFit/>
          </a:bodyPr>
          <a:lstStyle/>
          <a:p>
            <a:pPr algn="ctr"/>
            <a:r>
              <a:rPr lang="en-US" dirty="0"/>
              <a:t>MFN</a:t>
            </a:r>
          </a:p>
        </p:txBody>
      </p:sp>
      <p:sp>
        <p:nvSpPr>
          <p:cNvPr id="82" name="TextBox 81">
            <a:extLst>
              <a:ext uri="{FF2B5EF4-FFF2-40B4-BE49-F238E27FC236}">
                <a16:creationId xmlns:a16="http://schemas.microsoft.com/office/drawing/2014/main" id="{834225F3-4B4D-424F-9D6B-78889582E43C}"/>
              </a:ext>
            </a:extLst>
          </p:cNvPr>
          <p:cNvSpPr txBox="1"/>
          <p:nvPr/>
        </p:nvSpPr>
        <p:spPr>
          <a:xfrm>
            <a:off x="7239000" y="2286000"/>
            <a:ext cx="838200" cy="369332"/>
          </a:xfrm>
          <a:prstGeom prst="rect">
            <a:avLst/>
          </a:prstGeom>
          <a:noFill/>
        </p:spPr>
        <p:txBody>
          <a:bodyPr wrap="square" rtlCol="0">
            <a:spAutoFit/>
          </a:bodyPr>
          <a:lstStyle/>
          <a:p>
            <a:pPr algn="ctr"/>
            <a:r>
              <a:rPr lang="en-US" dirty="0">
                <a:solidFill>
                  <a:srgbClr val="FF0000"/>
                </a:solidFill>
              </a:rPr>
              <a:t>FTA</a:t>
            </a:r>
          </a:p>
        </p:txBody>
      </p:sp>
    </p:spTree>
    <p:extLst>
      <p:ext uri="{BB962C8B-B14F-4D97-AF65-F5344CB8AC3E}">
        <p14:creationId xmlns:p14="http://schemas.microsoft.com/office/powerpoint/2010/main" val="4026347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ectangle 52">
            <a:extLst>
              <a:ext uri="{FF2B5EF4-FFF2-40B4-BE49-F238E27FC236}">
                <a16:creationId xmlns:a16="http://schemas.microsoft.com/office/drawing/2014/main" id="{C3134F92-05D3-6E46-AA29-FCB9C9576E71}"/>
              </a:ext>
            </a:extLst>
          </p:cNvPr>
          <p:cNvSpPr/>
          <p:nvPr/>
        </p:nvSpPr>
        <p:spPr>
          <a:xfrm>
            <a:off x="0" y="668740"/>
            <a:ext cx="9144000" cy="55546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32</a:t>
            </a:fld>
            <a:endParaRPr lang="en-US"/>
          </a:p>
        </p:txBody>
      </p:sp>
      <p:sp>
        <p:nvSpPr>
          <p:cNvPr id="80" name="TextBox 79">
            <a:extLst>
              <a:ext uri="{FF2B5EF4-FFF2-40B4-BE49-F238E27FC236}">
                <a16:creationId xmlns:a16="http://schemas.microsoft.com/office/drawing/2014/main" id="{4BD5A58A-070F-F94E-9E52-A62FFEEEB2AF}"/>
              </a:ext>
            </a:extLst>
          </p:cNvPr>
          <p:cNvSpPr txBox="1"/>
          <p:nvPr/>
        </p:nvSpPr>
        <p:spPr>
          <a:xfrm>
            <a:off x="983146" y="1129749"/>
            <a:ext cx="6451324" cy="507831"/>
          </a:xfrm>
          <a:prstGeom prst="rect">
            <a:avLst/>
          </a:prstGeom>
          <a:noFill/>
        </p:spPr>
        <p:txBody>
          <a:bodyPr wrap="square" rtlCol="0">
            <a:spAutoFit/>
          </a:bodyPr>
          <a:lstStyle/>
          <a:p>
            <a:pPr algn="ctr"/>
            <a:r>
              <a:rPr lang="en-US" sz="2700" dirty="0"/>
              <a:t>Welfare Effects on Countries B and C</a:t>
            </a:r>
          </a:p>
        </p:txBody>
      </p:sp>
      <p:grpSp>
        <p:nvGrpSpPr>
          <p:cNvPr id="2" name="Group 1">
            <a:extLst>
              <a:ext uri="{FF2B5EF4-FFF2-40B4-BE49-F238E27FC236}">
                <a16:creationId xmlns:a16="http://schemas.microsoft.com/office/drawing/2014/main" id="{54D8E41A-D9DC-A340-8CD6-EE54E9EF632B}"/>
              </a:ext>
            </a:extLst>
          </p:cNvPr>
          <p:cNvGrpSpPr/>
          <p:nvPr/>
        </p:nvGrpSpPr>
        <p:grpSpPr>
          <a:xfrm>
            <a:off x="537328" y="1685250"/>
            <a:ext cx="7487556" cy="3711888"/>
            <a:chOff x="537328" y="1685250"/>
            <a:chExt cx="7487556" cy="3711888"/>
          </a:xfrm>
        </p:grpSpPr>
        <p:sp>
          <p:nvSpPr>
            <p:cNvPr id="84" name="Rectangle 83">
              <a:extLst>
                <a:ext uri="{FF2B5EF4-FFF2-40B4-BE49-F238E27FC236}">
                  <a16:creationId xmlns:a16="http://schemas.microsoft.com/office/drawing/2014/main" id="{4DBC6C26-FE02-E348-B2C3-AEB3BAC15EF3}"/>
                </a:ext>
              </a:extLst>
            </p:cNvPr>
            <p:cNvSpPr/>
            <p:nvPr/>
          </p:nvSpPr>
          <p:spPr>
            <a:xfrm>
              <a:off x="1152448" y="3646814"/>
              <a:ext cx="597111" cy="167863"/>
            </a:xfrm>
            <a:prstGeom prst="rect">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 name="Right Triangle 90">
              <a:extLst>
                <a:ext uri="{FF2B5EF4-FFF2-40B4-BE49-F238E27FC236}">
                  <a16:creationId xmlns:a16="http://schemas.microsoft.com/office/drawing/2014/main" id="{C18A473F-534D-0A4B-8254-50F4626F36DF}"/>
                </a:ext>
              </a:extLst>
            </p:cNvPr>
            <p:cNvSpPr/>
            <p:nvPr/>
          </p:nvSpPr>
          <p:spPr>
            <a:xfrm flipV="1">
              <a:off x="1747793" y="3642909"/>
              <a:ext cx="203316" cy="184820"/>
            </a:xfrm>
            <a:prstGeom prst="rtTriangle">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 name="Rectangle 94">
              <a:extLst>
                <a:ext uri="{FF2B5EF4-FFF2-40B4-BE49-F238E27FC236}">
                  <a16:creationId xmlns:a16="http://schemas.microsoft.com/office/drawing/2014/main" id="{23A9FAE6-081A-2145-BC19-562A1BB467E0}"/>
                </a:ext>
              </a:extLst>
            </p:cNvPr>
            <p:cNvSpPr/>
            <p:nvPr/>
          </p:nvSpPr>
          <p:spPr>
            <a:xfrm>
              <a:off x="1147593" y="3209137"/>
              <a:ext cx="797691" cy="437610"/>
            </a:xfrm>
            <a:prstGeom prst="rect">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 name="Right Triangle 96">
              <a:extLst>
                <a:ext uri="{FF2B5EF4-FFF2-40B4-BE49-F238E27FC236}">
                  <a16:creationId xmlns:a16="http://schemas.microsoft.com/office/drawing/2014/main" id="{0685EDA3-035C-1A48-8C76-6E06A70B45D8}"/>
                </a:ext>
              </a:extLst>
            </p:cNvPr>
            <p:cNvSpPr/>
            <p:nvPr/>
          </p:nvSpPr>
          <p:spPr>
            <a:xfrm flipV="1">
              <a:off x="1946784" y="3214961"/>
              <a:ext cx="458611" cy="433188"/>
            </a:xfrm>
            <a:prstGeom prst="rtTriangle">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 name="Straight Connector 6"/>
            <p:cNvCxnSpPr>
              <a:cxnSpLocks/>
            </p:cNvCxnSpPr>
            <p:nvPr/>
          </p:nvCxnSpPr>
          <p:spPr>
            <a:xfrm>
              <a:off x="1143000" y="4743450"/>
              <a:ext cx="22288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V="1">
              <a:off x="11430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3143250" y="4686300"/>
              <a:ext cx="514350" cy="369332"/>
            </a:xfrm>
            <a:prstGeom prst="rect">
              <a:avLst/>
            </a:prstGeom>
            <a:noFill/>
          </p:spPr>
          <p:txBody>
            <a:bodyPr wrap="square" rtlCol="0">
              <a:spAutoFit/>
            </a:bodyPr>
            <a:lstStyle/>
            <a:p>
              <a:r>
                <a:rPr lang="en-US" dirty="0"/>
                <a:t>Q</a:t>
              </a:r>
            </a:p>
          </p:txBody>
        </p:sp>
        <p:cxnSp>
          <p:nvCxnSpPr>
            <p:cNvPr id="63" name="Straight Connector 62"/>
            <p:cNvCxnSpPr>
              <a:cxnSpLocks/>
            </p:cNvCxnSpPr>
            <p:nvPr/>
          </p:nvCxnSpPr>
          <p:spPr>
            <a:xfrm flipV="1">
              <a:off x="1143000" y="2857500"/>
              <a:ext cx="1657350" cy="15430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8" name="Left Brace 37"/>
            <p:cNvSpPr/>
            <p:nvPr/>
          </p:nvSpPr>
          <p:spPr>
            <a:xfrm>
              <a:off x="971550" y="3771900"/>
              <a:ext cx="171450" cy="628650"/>
            </a:xfrm>
            <a:prstGeom prst="leftBrace">
              <a:avLst>
                <a:gd name="adj1" fmla="val 44444"/>
                <a:gd name="adj2"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61" name="Straight Connector 60"/>
            <p:cNvCxnSpPr>
              <a:cxnSpLocks/>
            </p:cNvCxnSpPr>
            <p:nvPr/>
          </p:nvCxnSpPr>
          <p:spPr>
            <a:xfrm>
              <a:off x="4000500" y="4743450"/>
              <a:ext cx="36004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flipV="1">
              <a:off x="40005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5" name="TextBox 64"/>
            <p:cNvSpPr txBox="1"/>
            <p:nvPr/>
          </p:nvSpPr>
          <p:spPr>
            <a:xfrm>
              <a:off x="7486650" y="4686300"/>
              <a:ext cx="514350" cy="369332"/>
            </a:xfrm>
            <a:prstGeom prst="rect">
              <a:avLst/>
            </a:prstGeom>
            <a:noFill/>
          </p:spPr>
          <p:txBody>
            <a:bodyPr wrap="square" rtlCol="0">
              <a:spAutoFit/>
            </a:bodyPr>
            <a:lstStyle/>
            <a:p>
              <a:r>
                <a:rPr lang="en-US" dirty="0"/>
                <a:t>Q</a:t>
              </a:r>
            </a:p>
          </p:txBody>
        </p:sp>
        <p:cxnSp>
          <p:nvCxnSpPr>
            <p:cNvPr id="73" name="Straight Connector 72"/>
            <p:cNvCxnSpPr>
              <a:cxnSpLocks/>
            </p:cNvCxnSpPr>
            <p:nvPr/>
          </p:nvCxnSpPr>
          <p:spPr>
            <a:xfrm flipV="1">
              <a:off x="4000500" y="2228850"/>
              <a:ext cx="3314700" cy="15430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0" name="Straight Connector 49">
              <a:extLst>
                <a:ext uri="{FF2B5EF4-FFF2-40B4-BE49-F238E27FC236}">
                  <a16:creationId xmlns:a16="http://schemas.microsoft.com/office/drawing/2014/main" id="{46F7941E-700F-274B-AD62-B652D2307BB6}"/>
                </a:ext>
              </a:extLst>
            </p:cNvPr>
            <p:cNvCxnSpPr>
              <a:cxnSpLocks/>
            </p:cNvCxnSpPr>
            <p:nvPr/>
          </p:nvCxnSpPr>
          <p:spPr>
            <a:xfrm flipV="1">
              <a:off x="1143000" y="2228850"/>
              <a:ext cx="1657350" cy="15430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92EE2414-DF8A-4344-983D-77235EC7E06D}"/>
                    </a:ext>
                  </a:extLst>
                </p:cNvPr>
                <p:cNvSpPr txBox="1"/>
                <p:nvPr/>
              </p:nvSpPr>
              <p:spPr>
                <a:xfrm>
                  <a:off x="2743200" y="2171700"/>
                  <a:ext cx="685800" cy="375552"/>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𝑡</m:t>
                          </m:r>
                        </m:sup>
                      </m:sSup>
                      <m:r>
                        <a:rPr lang="en-US" i="1">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𝑡</m:t>
                          </m:r>
                        </m:sup>
                      </m:sSup>
                    </m:oMath>
                  </a14:m>
                  <a:r>
                    <a:rPr lang="en-US" dirty="0">
                      <a:effectLst/>
                    </a:rPr>
                    <a:t> </a:t>
                  </a:r>
                  <a:endParaRPr lang="en-US" baseline="30000" dirty="0"/>
                </a:p>
              </p:txBody>
            </p:sp>
          </mc:Choice>
          <mc:Fallback xmlns="">
            <p:sp>
              <p:nvSpPr>
                <p:cNvPr id="52" name="TextBox 51">
                  <a:extLst>
                    <a:ext uri="{FF2B5EF4-FFF2-40B4-BE49-F238E27FC236}">
                      <a16:creationId xmlns:a16="http://schemas.microsoft.com/office/drawing/2014/main" id="{92EE2414-DF8A-4344-983D-77235EC7E06D}"/>
                    </a:ext>
                  </a:extLst>
                </p:cNvPr>
                <p:cNvSpPr txBox="1">
                  <a:spLocks noRot="1" noChangeAspect="1" noMove="1" noResize="1" noEditPoints="1" noAdjustHandles="1" noChangeArrowheads="1" noChangeShapeType="1" noTextEdit="1"/>
                </p:cNvSpPr>
                <p:nvPr/>
              </p:nvSpPr>
              <p:spPr>
                <a:xfrm>
                  <a:off x="2743200" y="2171700"/>
                  <a:ext cx="685800" cy="375552"/>
                </a:xfrm>
                <a:prstGeom prst="rect">
                  <a:avLst/>
                </a:prstGeom>
                <a:blipFill>
                  <a:blip r:embed="rId2"/>
                  <a:stretch>
                    <a:fillRect r="-33333"/>
                  </a:stretch>
                </a:blipFill>
              </p:spPr>
              <p:txBody>
                <a:bodyPr/>
                <a:lstStyle/>
                <a:p>
                  <a:r>
                    <a:rPr lang="en-US">
                      <a:noFill/>
                    </a:rPr>
                    <a:t> </a:t>
                  </a:r>
                </a:p>
              </p:txBody>
            </p:sp>
          </mc:Fallback>
        </mc:AlternateContent>
        <p:cxnSp>
          <p:nvCxnSpPr>
            <p:cNvPr id="79" name="Straight Connector 78">
              <a:extLst>
                <a:ext uri="{FF2B5EF4-FFF2-40B4-BE49-F238E27FC236}">
                  <a16:creationId xmlns:a16="http://schemas.microsoft.com/office/drawing/2014/main" id="{C3E76220-2624-494E-A28E-6D9EBAC26B59}"/>
                </a:ext>
              </a:extLst>
            </p:cNvPr>
            <p:cNvCxnSpPr>
              <a:cxnSpLocks/>
            </p:cNvCxnSpPr>
            <p:nvPr/>
          </p:nvCxnSpPr>
          <p:spPr>
            <a:xfrm flipV="1">
              <a:off x="4000500" y="3771900"/>
              <a:ext cx="685800" cy="628650"/>
            </a:xfrm>
            <a:prstGeom prst="line">
              <a:avLst/>
            </a:prstGeom>
            <a:ln>
              <a:solidFill>
                <a:srgbClr val="FF0000"/>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81" name="Straight Connector 80">
              <a:extLst>
                <a:ext uri="{FF2B5EF4-FFF2-40B4-BE49-F238E27FC236}">
                  <a16:creationId xmlns:a16="http://schemas.microsoft.com/office/drawing/2014/main" id="{7D8A21A1-F836-524D-AEA3-7CC934A9EA65}"/>
                </a:ext>
              </a:extLst>
            </p:cNvPr>
            <p:cNvCxnSpPr>
              <a:cxnSpLocks/>
            </p:cNvCxnSpPr>
            <p:nvPr/>
          </p:nvCxnSpPr>
          <p:spPr>
            <a:xfrm flipV="1">
              <a:off x="4686300" y="2514600"/>
              <a:ext cx="2686050" cy="1257300"/>
            </a:xfrm>
            <a:prstGeom prst="line">
              <a:avLst/>
            </a:prstGeom>
            <a:ln>
              <a:solidFill>
                <a:srgbClr val="FF0000"/>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BE3CB4B5-A96E-B740-880B-479A9E3D5130}"/>
                </a:ext>
              </a:extLst>
            </p:cNvPr>
            <p:cNvCxnSpPr>
              <a:cxnSpLocks/>
            </p:cNvCxnSpPr>
            <p:nvPr/>
          </p:nvCxnSpPr>
          <p:spPr>
            <a:xfrm>
              <a:off x="4514850" y="2400300"/>
              <a:ext cx="2457450" cy="14287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6" name="Straight Connector 85">
              <a:extLst>
                <a:ext uri="{FF2B5EF4-FFF2-40B4-BE49-F238E27FC236}">
                  <a16:creationId xmlns:a16="http://schemas.microsoft.com/office/drawing/2014/main" id="{AE1158BC-140C-7543-ABB0-6ED3C6348EBD}"/>
                </a:ext>
              </a:extLst>
            </p:cNvPr>
            <p:cNvCxnSpPr>
              <a:cxnSpLocks/>
            </p:cNvCxnSpPr>
            <p:nvPr/>
          </p:nvCxnSpPr>
          <p:spPr>
            <a:xfrm>
              <a:off x="1143000" y="3028950"/>
              <a:ext cx="4457700"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87" name="Straight Connector 86">
              <a:extLst>
                <a:ext uri="{FF2B5EF4-FFF2-40B4-BE49-F238E27FC236}">
                  <a16:creationId xmlns:a16="http://schemas.microsoft.com/office/drawing/2014/main" id="{F7974421-E849-6A49-8342-95E79CF26D44}"/>
                </a:ext>
              </a:extLst>
            </p:cNvPr>
            <p:cNvCxnSpPr>
              <a:cxnSpLocks/>
            </p:cNvCxnSpPr>
            <p:nvPr/>
          </p:nvCxnSpPr>
          <p:spPr>
            <a:xfrm>
              <a:off x="1143000" y="3200400"/>
              <a:ext cx="4743450"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90" name="Rectangle 89">
                  <a:extLst>
                    <a:ext uri="{FF2B5EF4-FFF2-40B4-BE49-F238E27FC236}">
                      <a16:creationId xmlns:a16="http://schemas.microsoft.com/office/drawing/2014/main" id="{5B3EABC2-8B35-3448-9289-322A6B276D7D}"/>
                    </a:ext>
                  </a:extLst>
                </p:cNvPr>
                <p:cNvSpPr/>
                <p:nvPr/>
              </p:nvSpPr>
              <p:spPr>
                <a:xfrm>
                  <a:off x="6800850" y="3543300"/>
                  <a:ext cx="570349" cy="37003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𝑀</m:t>
                            </m:r>
                          </m:e>
                          <m:sup>
                            <m:r>
                              <a:rPr lang="en-US" i="1">
                                <a:latin typeface="Cambria Math" panose="02040503050406030204" pitchFamily="18" charset="0"/>
                              </a:rPr>
                              <m:t>𝐴</m:t>
                            </m:r>
                          </m:sup>
                        </m:sSup>
                      </m:oMath>
                    </m:oMathPara>
                  </a14:m>
                  <a:endParaRPr lang="en-US" dirty="0"/>
                </a:p>
              </p:txBody>
            </p:sp>
          </mc:Choice>
          <mc:Fallback xmlns="">
            <p:sp>
              <p:nvSpPr>
                <p:cNvPr id="90" name="Rectangle 89">
                  <a:extLst>
                    <a:ext uri="{FF2B5EF4-FFF2-40B4-BE49-F238E27FC236}">
                      <a16:creationId xmlns:a16="http://schemas.microsoft.com/office/drawing/2014/main" id="{5B3EABC2-8B35-3448-9289-322A6B276D7D}"/>
                    </a:ext>
                  </a:extLst>
                </p:cNvPr>
                <p:cNvSpPr>
                  <a:spLocks noRot="1" noChangeAspect="1" noMove="1" noResize="1" noEditPoints="1" noAdjustHandles="1" noChangeArrowheads="1" noChangeShapeType="1" noTextEdit="1"/>
                </p:cNvSpPr>
                <p:nvPr/>
              </p:nvSpPr>
              <p:spPr>
                <a:xfrm>
                  <a:off x="6800850" y="3543300"/>
                  <a:ext cx="570349" cy="370038"/>
                </a:xfrm>
                <a:prstGeom prst="rect">
                  <a:avLst/>
                </a:prstGeom>
                <a:blipFill>
                  <a:blip r:embed="rId3"/>
                  <a:stretch>
                    <a:fillRect/>
                  </a:stretch>
                </a:blipFill>
              </p:spPr>
              <p:txBody>
                <a:bodyPr/>
                <a:lstStyle/>
                <a:p>
                  <a:r>
                    <a:rPr lang="en-US">
                      <a:noFill/>
                    </a:rPr>
                    <a:t> </a:t>
                  </a:r>
                </a:p>
              </p:txBody>
            </p:sp>
          </mc:Fallback>
        </mc:AlternateContent>
        <p:cxnSp>
          <p:nvCxnSpPr>
            <p:cNvPr id="92" name="Straight Connector 91">
              <a:extLst>
                <a:ext uri="{FF2B5EF4-FFF2-40B4-BE49-F238E27FC236}">
                  <a16:creationId xmlns:a16="http://schemas.microsoft.com/office/drawing/2014/main" id="{98DB2428-7974-BE43-9111-37B6F41D302F}"/>
                </a:ext>
              </a:extLst>
            </p:cNvPr>
            <p:cNvCxnSpPr>
              <a:cxnSpLocks/>
            </p:cNvCxnSpPr>
            <p:nvPr/>
          </p:nvCxnSpPr>
          <p:spPr>
            <a:xfrm>
              <a:off x="1943100" y="3028950"/>
              <a:ext cx="0" cy="1714500"/>
            </a:xfrm>
            <a:prstGeom prst="line">
              <a:avLst/>
            </a:prstGeom>
            <a:ln>
              <a:solidFill>
                <a:schemeClr val="tx1"/>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96" name="Straight Connector 95">
              <a:extLst>
                <a:ext uri="{FF2B5EF4-FFF2-40B4-BE49-F238E27FC236}">
                  <a16:creationId xmlns:a16="http://schemas.microsoft.com/office/drawing/2014/main" id="{088086D5-6F00-E146-87DE-E16B01D4CD8D}"/>
                </a:ext>
              </a:extLst>
            </p:cNvPr>
            <p:cNvCxnSpPr>
              <a:cxnSpLocks/>
            </p:cNvCxnSpPr>
            <p:nvPr/>
          </p:nvCxnSpPr>
          <p:spPr>
            <a:xfrm>
              <a:off x="1758275" y="3200400"/>
              <a:ext cx="0" cy="1543050"/>
            </a:xfrm>
            <a:prstGeom prst="line">
              <a:avLst/>
            </a:prstGeom>
            <a:ln>
              <a:solidFill>
                <a:srgbClr val="FF0000"/>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BB4D492F-DEDC-A341-8228-9351DF5119B3}"/>
                </a:ext>
              </a:extLst>
            </p:cNvPr>
            <p:cNvCxnSpPr>
              <a:cxnSpLocks/>
            </p:cNvCxnSpPr>
            <p:nvPr/>
          </p:nvCxnSpPr>
          <p:spPr>
            <a:xfrm>
              <a:off x="2431073" y="3209192"/>
              <a:ext cx="0" cy="1543050"/>
            </a:xfrm>
            <a:prstGeom prst="line">
              <a:avLst/>
            </a:prstGeom>
            <a:ln>
              <a:solidFill>
                <a:srgbClr val="FF0000"/>
              </a:solidFill>
              <a:prstDash val="lgDash"/>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37" name="Rectangle 36">
                  <a:extLst>
                    <a:ext uri="{FF2B5EF4-FFF2-40B4-BE49-F238E27FC236}">
                      <a16:creationId xmlns:a16="http://schemas.microsoft.com/office/drawing/2014/main" id="{916D4E0B-EFB3-AD4C-A379-E9E55A41493A}"/>
                    </a:ext>
                  </a:extLst>
                </p:cNvPr>
                <p:cNvSpPr/>
                <p:nvPr/>
              </p:nvSpPr>
              <p:spPr>
                <a:xfrm>
                  <a:off x="2286000" y="4743450"/>
                  <a:ext cx="523926" cy="37266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rgbClr val="FF0000"/>
                                </a:solidFill>
                                <a:latin typeface="Cambria Math" panose="02040503050406030204" pitchFamily="18" charset="0"/>
                              </a:rPr>
                            </m:ctrlPr>
                          </m:sSubSupPr>
                          <m:e>
                            <m:r>
                              <a:rPr lang="en-US" i="1">
                                <a:solidFill>
                                  <a:srgbClr val="FF0000"/>
                                </a:solidFill>
                                <a:latin typeface="Cambria Math" panose="02040503050406030204" pitchFamily="18" charset="0"/>
                              </a:rPr>
                              <m:t>𝑋</m:t>
                            </m:r>
                          </m:e>
                          <m:sub>
                            <m:r>
                              <a:rPr lang="en-US" b="0" i="0" smtClean="0">
                                <a:solidFill>
                                  <a:srgbClr val="FF0000"/>
                                </a:solidFill>
                                <a:latin typeface="Cambria Math" panose="02040503050406030204" pitchFamily="18" charset="0"/>
                              </a:rPr>
                              <m:t>1</m:t>
                            </m:r>
                          </m:sub>
                          <m:sup>
                            <m:r>
                              <a:rPr lang="en-US" b="0" i="1" smtClean="0">
                                <a:solidFill>
                                  <a:srgbClr val="FF0000"/>
                                </a:solidFill>
                                <a:latin typeface="Cambria Math" panose="02040503050406030204" pitchFamily="18" charset="0"/>
                              </a:rPr>
                              <m:t>𝐵</m:t>
                            </m:r>
                          </m:sup>
                        </m:sSubSup>
                      </m:oMath>
                    </m:oMathPara>
                  </a14:m>
                  <a:endParaRPr lang="en-US" i="1" dirty="0">
                    <a:solidFill>
                      <a:srgbClr val="FF0000"/>
                    </a:solidFill>
                    <a:latin typeface="Cambria Math" panose="02040503050406030204" pitchFamily="18" charset="0"/>
                  </a:endParaRPr>
                </a:p>
              </p:txBody>
            </p:sp>
          </mc:Choice>
          <mc:Fallback xmlns="">
            <p:sp>
              <p:nvSpPr>
                <p:cNvPr id="37" name="Rectangle 36">
                  <a:extLst>
                    <a:ext uri="{FF2B5EF4-FFF2-40B4-BE49-F238E27FC236}">
                      <a16:creationId xmlns:a16="http://schemas.microsoft.com/office/drawing/2014/main" id="{916D4E0B-EFB3-AD4C-A379-E9E55A41493A}"/>
                    </a:ext>
                  </a:extLst>
                </p:cNvPr>
                <p:cNvSpPr>
                  <a:spLocks noRot="1" noChangeAspect="1" noMove="1" noResize="1" noEditPoints="1" noAdjustHandles="1" noChangeArrowheads="1" noChangeShapeType="1" noTextEdit="1"/>
                </p:cNvSpPr>
                <p:nvPr/>
              </p:nvSpPr>
              <p:spPr>
                <a:xfrm>
                  <a:off x="2286000" y="4743450"/>
                  <a:ext cx="523926" cy="372666"/>
                </a:xfrm>
                <a:prstGeom prst="rect">
                  <a:avLst/>
                </a:prstGeom>
                <a:blipFill>
                  <a:blip r:embed="rId4"/>
                  <a:stretch>
                    <a:fillRect/>
                  </a:stretch>
                </a:blipFill>
              </p:spPr>
              <p:txBody>
                <a:bodyPr/>
                <a:lstStyle/>
                <a:p>
                  <a:r>
                    <a:rPr lang="en-US">
                      <a:noFill/>
                    </a:rPr>
                    <a:t> </a:t>
                  </a:r>
                </a:p>
              </p:txBody>
            </p:sp>
          </mc:Fallback>
        </mc:AlternateContent>
        <p:cxnSp>
          <p:nvCxnSpPr>
            <p:cNvPr id="39" name="Straight Connector 38">
              <a:extLst>
                <a:ext uri="{FF2B5EF4-FFF2-40B4-BE49-F238E27FC236}">
                  <a16:creationId xmlns:a16="http://schemas.microsoft.com/office/drawing/2014/main" id="{E10B6789-7891-9D4C-9E28-36FA3FEC6BD5}"/>
                </a:ext>
              </a:extLst>
            </p:cNvPr>
            <p:cNvCxnSpPr>
              <a:cxnSpLocks/>
            </p:cNvCxnSpPr>
            <p:nvPr/>
          </p:nvCxnSpPr>
          <p:spPr>
            <a:xfrm>
              <a:off x="5886450" y="3200400"/>
              <a:ext cx="0" cy="1543050"/>
            </a:xfrm>
            <a:prstGeom prst="line">
              <a:avLst/>
            </a:prstGeom>
            <a:ln>
              <a:solidFill>
                <a:srgbClr val="FF0000"/>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BBF83C96-4B8D-E34C-B296-1E2210EEF700}"/>
                </a:ext>
              </a:extLst>
            </p:cNvPr>
            <p:cNvCxnSpPr>
              <a:cxnSpLocks/>
            </p:cNvCxnSpPr>
            <p:nvPr/>
          </p:nvCxnSpPr>
          <p:spPr>
            <a:xfrm>
              <a:off x="5600700" y="3028950"/>
              <a:ext cx="0" cy="1714500"/>
            </a:xfrm>
            <a:prstGeom prst="line">
              <a:avLst/>
            </a:prstGeom>
            <a:ln>
              <a:solidFill>
                <a:schemeClr val="tx1"/>
              </a:solidFill>
              <a:prstDash val="lgDash"/>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41" name="Rectangle 40">
                  <a:extLst>
                    <a:ext uri="{FF2B5EF4-FFF2-40B4-BE49-F238E27FC236}">
                      <a16:creationId xmlns:a16="http://schemas.microsoft.com/office/drawing/2014/main" id="{503550C8-F65A-9340-A2E0-55C88B91F7FD}"/>
                    </a:ext>
                  </a:extLst>
                </p:cNvPr>
                <p:cNvSpPr/>
                <p:nvPr/>
              </p:nvSpPr>
              <p:spPr>
                <a:xfrm>
                  <a:off x="5372100" y="4743450"/>
                  <a:ext cx="570349" cy="376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chemeClr val="tx1"/>
                                </a:solidFill>
                                <a:latin typeface="Cambria Math" panose="02040503050406030204" pitchFamily="18" charset="0"/>
                              </a:rPr>
                            </m:ctrlPr>
                          </m:sSubSupPr>
                          <m:e>
                            <m:r>
                              <a:rPr lang="en-US" b="0" i="1" smtClean="0">
                                <a:solidFill>
                                  <a:schemeClr val="tx1"/>
                                </a:solidFill>
                                <a:latin typeface="Cambria Math" panose="02040503050406030204" pitchFamily="18" charset="0"/>
                              </a:rPr>
                              <m:t>𝑀</m:t>
                            </m:r>
                          </m:e>
                          <m:sub>
                            <m:r>
                              <a:rPr lang="en-US" i="0">
                                <a:solidFill>
                                  <a:schemeClr val="tx1"/>
                                </a:solidFill>
                                <a:latin typeface="Cambria Math" panose="02040503050406030204" pitchFamily="18" charset="0"/>
                              </a:rPr>
                              <m:t>0</m:t>
                            </m:r>
                          </m:sub>
                          <m:sup>
                            <m:r>
                              <a:rPr lang="en-US" b="0" i="1" smtClean="0">
                                <a:solidFill>
                                  <a:schemeClr val="tx1"/>
                                </a:solidFill>
                                <a:latin typeface="Cambria Math" panose="02040503050406030204" pitchFamily="18" charset="0"/>
                              </a:rPr>
                              <m:t>𝐴</m:t>
                            </m:r>
                          </m:sup>
                        </m:sSubSup>
                      </m:oMath>
                    </m:oMathPara>
                  </a14:m>
                  <a:endParaRPr lang="en-US" dirty="0">
                    <a:solidFill>
                      <a:schemeClr val="tx1"/>
                    </a:solidFill>
                  </a:endParaRPr>
                </a:p>
              </p:txBody>
            </p:sp>
          </mc:Choice>
          <mc:Fallback xmlns="">
            <p:sp>
              <p:nvSpPr>
                <p:cNvPr id="41" name="Rectangle 40">
                  <a:extLst>
                    <a:ext uri="{FF2B5EF4-FFF2-40B4-BE49-F238E27FC236}">
                      <a16:creationId xmlns:a16="http://schemas.microsoft.com/office/drawing/2014/main" id="{503550C8-F65A-9340-A2E0-55C88B91F7FD}"/>
                    </a:ext>
                  </a:extLst>
                </p:cNvPr>
                <p:cNvSpPr>
                  <a:spLocks noRot="1" noChangeAspect="1" noMove="1" noResize="1" noEditPoints="1" noAdjustHandles="1" noChangeArrowheads="1" noChangeShapeType="1" noTextEdit="1"/>
                </p:cNvSpPr>
                <p:nvPr/>
              </p:nvSpPr>
              <p:spPr>
                <a:xfrm>
                  <a:off x="5372100" y="4743450"/>
                  <a:ext cx="570349" cy="376321"/>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Rectangle 41">
                  <a:extLst>
                    <a:ext uri="{FF2B5EF4-FFF2-40B4-BE49-F238E27FC236}">
                      <a16:creationId xmlns:a16="http://schemas.microsoft.com/office/drawing/2014/main" id="{0D81F738-F50B-F94E-B18F-33A10F134FB3}"/>
                    </a:ext>
                  </a:extLst>
                </p:cNvPr>
                <p:cNvSpPr/>
                <p:nvPr/>
              </p:nvSpPr>
              <p:spPr>
                <a:xfrm>
                  <a:off x="5772150" y="4743450"/>
                  <a:ext cx="568745" cy="3740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rgbClr val="FF0000"/>
                                </a:solidFill>
                                <a:latin typeface="Cambria Math" panose="02040503050406030204" pitchFamily="18" charset="0"/>
                              </a:rPr>
                            </m:ctrlPr>
                          </m:sSubSupPr>
                          <m:e>
                            <m:r>
                              <a:rPr lang="en-US" b="0" i="1" smtClean="0">
                                <a:solidFill>
                                  <a:srgbClr val="FF0000"/>
                                </a:solidFill>
                                <a:latin typeface="Cambria Math" panose="02040503050406030204" pitchFamily="18" charset="0"/>
                              </a:rPr>
                              <m:t>𝑀</m:t>
                            </m:r>
                          </m:e>
                          <m:sub>
                            <m:r>
                              <a:rPr lang="en-US" b="0" i="0" smtClean="0">
                                <a:solidFill>
                                  <a:srgbClr val="FF0000"/>
                                </a:solidFill>
                                <a:latin typeface="Cambria Math" panose="02040503050406030204" pitchFamily="18" charset="0"/>
                              </a:rPr>
                              <m:t>1</m:t>
                            </m:r>
                          </m:sub>
                          <m:sup>
                            <m:r>
                              <a:rPr lang="en-US" b="0" i="1" smtClean="0">
                                <a:solidFill>
                                  <a:srgbClr val="FF0000"/>
                                </a:solidFill>
                                <a:latin typeface="Cambria Math" panose="02040503050406030204" pitchFamily="18" charset="0"/>
                              </a:rPr>
                              <m:t>𝐴</m:t>
                            </m:r>
                          </m:sup>
                        </m:sSubSup>
                      </m:oMath>
                    </m:oMathPara>
                  </a14:m>
                  <a:endParaRPr lang="en-US" i="1" dirty="0">
                    <a:solidFill>
                      <a:srgbClr val="FF0000"/>
                    </a:solidFill>
                    <a:latin typeface="Cambria Math" panose="02040503050406030204" pitchFamily="18" charset="0"/>
                  </a:endParaRPr>
                </a:p>
              </p:txBody>
            </p:sp>
          </mc:Choice>
          <mc:Fallback xmlns="">
            <p:sp>
              <p:nvSpPr>
                <p:cNvPr id="42" name="Rectangle 41">
                  <a:extLst>
                    <a:ext uri="{FF2B5EF4-FFF2-40B4-BE49-F238E27FC236}">
                      <a16:creationId xmlns:a16="http://schemas.microsoft.com/office/drawing/2014/main" id="{0D81F738-F50B-F94E-B18F-33A10F134FB3}"/>
                    </a:ext>
                  </a:extLst>
                </p:cNvPr>
                <p:cNvSpPr>
                  <a:spLocks noRot="1" noChangeAspect="1" noMove="1" noResize="1" noEditPoints="1" noAdjustHandles="1" noChangeArrowheads="1" noChangeShapeType="1" noTextEdit="1"/>
                </p:cNvSpPr>
                <p:nvPr/>
              </p:nvSpPr>
              <p:spPr>
                <a:xfrm>
                  <a:off x="5772150" y="4743450"/>
                  <a:ext cx="568745" cy="374077"/>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5" name="Rectangle 54">
                  <a:extLst>
                    <a:ext uri="{FF2B5EF4-FFF2-40B4-BE49-F238E27FC236}">
                      <a16:creationId xmlns:a16="http://schemas.microsoft.com/office/drawing/2014/main" id="{8C105764-3345-0C4C-84E3-73A18E531FAC}"/>
                    </a:ext>
                  </a:extLst>
                </p:cNvPr>
                <p:cNvSpPr/>
                <p:nvPr/>
              </p:nvSpPr>
              <p:spPr>
                <a:xfrm>
                  <a:off x="751656" y="3876738"/>
                  <a:ext cx="33457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𝑡</m:t>
                        </m:r>
                      </m:oMath>
                    </m:oMathPara>
                  </a14:m>
                  <a:endParaRPr lang="en-US" dirty="0"/>
                </a:p>
              </p:txBody>
            </p:sp>
          </mc:Choice>
          <mc:Fallback xmlns="">
            <p:sp>
              <p:nvSpPr>
                <p:cNvPr id="55" name="Rectangle 54">
                  <a:extLst>
                    <a:ext uri="{FF2B5EF4-FFF2-40B4-BE49-F238E27FC236}">
                      <a16:creationId xmlns:a16="http://schemas.microsoft.com/office/drawing/2014/main" id="{8C105764-3345-0C4C-84E3-73A18E531FAC}"/>
                    </a:ext>
                  </a:extLst>
                </p:cNvPr>
                <p:cNvSpPr>
                  <a:spLocks noRot="1" noChangeAspect="1" noMove="1" noResize="1" noEditPoints="1" noAdjustHandles="1" noChangeArrowheads="1" noChangeShapeType="1" noTextEdit="1"/>
                </p:cNvSpPr>
                <p:nvPr/>
              </p:nvSpPr>
              <p:spPr>
                <a:xfrm>
                  <a:off x="751656" y="3876738"/>
                  <a:ext cx="334579" cy="369332"/>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6" name="TextBox 55">
                  <a:extLst>
                    <a:ext uri="{FF2B5EF4-FFF2-40B4-BE49-F238E27FC236}">
                      <a16:creationId xmlns:a16="http://schemas.microsoft.com/office/drawing/2014/main" id="{AC142A10-5C70-5D4D-B793-645F560000FD}"/>
                    </a:ext>
                  </a:extLst>
                </p:cNvPr>
                <p:cNvSpPr txBox="1"/>
                <p:nvPr/>
              </p:nvSpPr>
              <p:spPr>
                <a:xfrm>
                  <a:off x="5939334" y="2114550"/>
                  <a:ext cx="1266683" cy="375552"/>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𝑡</m:t>
                          </m:r>
                        </m:sup>
                      </m:sSup>
                      <m:r>
                        <a:rPr lang="en-US" b="0" i="1" smtClean="0">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𝑡</m:t>
                          </m:r>
                        </m:sup>
                      </m:sSup>
                    </m:oMath>
                  </a14:m>
                  <a:r>
                    <a:rPr lang="en-US" dirty="0">
                      <a:effectLst/>
                    </a:rPr>
                    <a:t> </a:t>
                  </a:r>
                  <a:endParaRPr lang="en-US" baseline="30000" dirty="0"/>
                </a:p>
              </p:txBody>
            </p:sp>
          </mc:Choice>
          <mc:Fallback xmlns="">
            <p:sp>
              <p:nvSpPr>
                <p:cNvPr id="56" name="TextBox 55">
                  <a:extLst>
                    <a:ext uri="{FF2B5EF4-FFF2-40B4-BE49-F238E27FC236}">
                      <a16:creationId xmlns:a16="http://schemas.microsoft.com/office/drawing/2014/main" id="{AC142A10-5C70-5D4D-B793-645F560000FD}"/>
                    </a:ext>
                  </a:extLst>
                </p:cNvPr>
                <p:cNvSpPr txBox="1">
                  <a:spLocks noRot="1" noChangeAspect="1" noMove="1" noResize="1" noEditPoints="1" noAdjustHandles="1" noChangeArrowheads="1" noChangeShapeType="1" noTextEdit="1"/>
                </p:cNvSpPr>
                <p:nvPr/>
              </p:nvSpPr>
              <p:spPr>
                <a:xfrm>
                  <a:off x="5939334" y="2114550"/>
                  <a:ext cx="1266683" cy="375552"/>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7" name="TextBox 56">
                  <a:extLst>
                    <a:ext uri="{FF2B5EF4-FFF2-40B4-BE49-F238E27FC236}">
                      <a16:creationId xmlns:a16="http://schemas.microsoft.com/office/drawing/2014/main" id="{CDA6817A-89FE-BD42-A344-978C2DC34ED7}"/>
                    </a:ext>
                  </a:extLst>
                </p:cNvPr>
                <p:cNvSpPr txBox="1"/>
                <p:nvPr/>
              </p:nvSpPr>
              <p:spPr>
                <a:xfrm>
                  <a:off x="6457950" y="2857500"/>
                  <a:ext cx="1566934" cy="380104"/>
                </a:xfrm>
                <a:prstGeom prst="rect">
                  <a:avLst/>
                </a:prstGeom>
                <a:noFill/>
              </p:spPr>
              <p:txBody>
                <a:bodyPr wrap="square" rtlCol="0">
                  <a:spAutoFit/>
                </a:bodyPr>
                <a:lstStyle/>
                <a:p>
                  <a14:m>
                    <m:oMath xmlns:m="http://schemas.openxmlformats.org/officeDocument/2006/math">
                      <m:sSup>
                        <m:sSupPr>
                          <m:ctrlPr>
                            <a:rPr lang="en-US" i="1" smtClean="0">
                              <a:solidFill>
                                <a:srgbClr val="FF0000"/>
                              </a:solidFill>
                              <a:latin typeface="Cambria Math" panose="02040503050406030204" pitchFamily="18" charset="0"/>
                            </a:rPr>
                          </m:ctrlPr>
                        </m:sSupPr>
                        <m:e>
                          <m:r>
                            <a:rPr lang="en-US" i="1">
                              <a:solidFill>
                                <a:srgbClr val="FF0000"/>
                              </a:solidFill>
                              <a:latin typeface="Cambria Math" panose="02040503050406030204" pitchFamily="18" charset="0"/>
                            </a:rPr>
                            <m:t>𝑋</m:t>
                          </m:r>
                        </m:e>
                        <m:sup>
                          <m:r>
                            <a:rPr lang="en-US" i="1">
                              <a:solidFill>
                                <a:srgbClr val="FF0000"/>
                              </a:solidFill>
                              <a:latin typeface="Cambria Math" panose="02040503050406030204" pitchFamily="18" charset="0"/>
                            </a:rPr>
                            <m:t>𝐵</m:t>
                          </m:r>
                          <m:r>
                            <a:rPr lang="en-US" b="0" i="1" smtClean="0">
                              <a:solidFill>
                                <a:srgbClr val="FF0000"/>
                              </a:solidFill>
                              <a:latin typeface="Cambria Math" panose="02040503050406030204" pitchFamily="18" charset="0"/>
                            </a:rPr>
                            <m:t>𝑓</m:t>
                          </m:r>
                        </m:sup>
                      </m:sSup>
                      <m:r>
                        <a:rPr lang="en-US" b="0" i="1" smtClean="0">
                          <a:solidFill>
                            <a:srgbClr val="FF0000"/>
                          </a:solidFill>
                          <a:latin typeface="Cambria Math" panose="02040503050406030204" pitchFamily="18" charset="0"/>
                        </a:rPr>
                        <m:t>+</m:t>
                      </m:r>
                      <m:sSup>
                        <m:sSupPr>
                          <m:ctrlPr>
                            <a:rPr lang="en-US" i="1">
                              <a:solidFill>
                                <a:srgbClr val="FF0000"/>
                              </a:solidFill>
                              <a:latin typeface="Cambria Math" panose="02040503050406030204" pitchFamily="18" charset="0"/>
                            </a:rPr>
                          </m:ctrlPr>
                        </m:sSupPr>
                        <m:e>
                          <m:r>
                            <a:rPr lang="en-US" i="1">
                              <a:solidFill>
                                <a:srgbClr val="FF0000"/>
                              </a:solidFill>
                              <a:latin typeface="Cambria Math" panose="02040503050406030204" pitchFamily="18" charset="0"/>
                            </a:rPr>
                            <m:t>𝑋</m:t>
                          </m:r>
                        </m:e>
                        <m:sup>
                          <m:r>
                            <a:rPr lang="en-US" i="1">
                              <a:solidFill>
                                <a:srgbClr val="FF0000"/>
                              </a:solidFill>
                              <a:latin typeface="Cambria Math" panose="02040503050406030204" pitchFamily="18" charset="0"/>
                            </a:rPr>
                            <m:t>𝐶</m:t>
                          </m:r>
                          <m:r>
                            <a:rPr lang="en-US" b="0" i="1" smtClean="0">
                              <a:solidFill>
                                <a:srgbClr val="FF0000"/>
                              </a:solidFill>
                              <a:latin typeface="Cambria Math" panose="02040503050406030204" pitchFamily="18" charset="0"/>
                            </a:rPr>
                            <m:t>𝑡</m:t>
                          </m:r>
                        </m:sup>
                      </m:sSup>
                    </m:oMath>
                  </a14:m>
                  <a:r>
                    <a:rPr lang="en-US" dirty="0">
                      <a:solidFill>
                        <a:srgbClr val="FF0000"/>
                      </a:solidFill>
                      <a:effectLst/>
                    </a:rPr>
                    <a:t> </a:t>
                  </a:r>
                  <a:endParaRPr lang="en-US" baseline="30000" dirty="0">
                    <a:solidFill>
                      <a:srgbClr val="FF0000"/>
                    </a:solidFill>
                  </a:endParaRPr>
                </a:p>
              </p:txBody>
            </p:sp>
          </mc:Choice>
          <mc:Fallback xmlns="">
            <p:sp>
              <p:nvSpPr>
                <p:cNvPr id="57" name="TextBox 56">
                  <a:extLst>
                    <a:ext uri="{FF2B5EF4-FFF2-40B4-BE49-F238E27FC236}">
                      <a16:creationId xmlns:a16="http://schemas.microsoft.com/office/drawing/2014/main" id="{CDA6817A-89FE-BD42-A344-978C2DC34ED7}"/>
                    </a:ext>
                  </a:extLst>
                </p:cNvPr>
                <p:cNvSpPr txBox="1">
                  <a:spLocks noRot="1" noChangeAspect="1" noMove="1" noResize="1" noEditPoints="1" noAdjustHandles="1" noChangeArrowheads="1" noChangeShapeType="1" noTextEdit="1"/>
                </p:cNvSpPr>
                <p:nvPr/>
              </p:nvSpPr>
              <p:spPr>
                <a:xfrm>
                  <a:off x="6457950" y="2857500"/>
                  <a:ext cx="1566934" cy="380104"/>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8" name="TextBox 57">
                  <a:extLst>
                    <a:ext uri="{FF2B5EF4-FFF2-40B4-BE49-F238E27FC236}">
                      <a16:creationId xmlns:a16="http://schemas.microsoft.com/office/drawing/2014/main" id="{EA0B4CFB-0E3E-DD49-8482-530ED5ED9A90}"/>
                    </a:ext>
                  </a:extLst>
                </p:cNvPr>
                <p:cNvSpPr txBox="1"/>
                <p:nvPr/>
              </p:nvSpPr>
              <p:spPr>
                <a:xfrm>
                  <a:off x="2743200" y="2503170"/>
                  <a:ext cx="685800" cy="380104"/>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𝑓</m:t>
                          </m:r>
                        </m:sup>
                      </m:sSup>
                      <m:r>
                        <a:rPr lang="en-US" i="1">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𝑓</m:t>
                          </m:r>
                        </m:sup>
                      </m:sSup>
                    </m:oMath>
                  </a14:m>
                  <a:r>
                    <a:rPr lang="en-US" dirty="0">
                      <a:effectLst/>
                    </a:rPr>
                    <a:t> </a:t>
                  </a:r>
                  <a:endParaRPr lang="en-US" baseline="30000" dirty="0"/>
                </a:p>
              </p:txBody>
            </p:sp>
          </mc:Choice>
          <mc:Fallback xmlns="">
            <p:sp>
              <p:nvSpPr>
                <p:cNvPr id="58" name="TextBox 57">
                  <a:extLst>
                    <a:ext uri="{FF2B5EF4-FFF2-40B4-BE49-F238E27FC236}">
                      <a16:creationId xmlns:a16="http://schemas.microsoft.com/office/drawing/2014/main" id="{EA0B4CFB-0E3E-DD49-8482-530ED5ED9A90}"/>
                    </a:ext>
                  </a:extLst>
                </p:cNvPr>
                <p:cNvSpPr txBox="1">
                  <a:spLocks noRot="1" noChangeAspect="1" noMove="1" noResize="1" noEditPoints="1" noAdjustHandles="1" noChangeArrowheads="1" noChangeShapeType="1" noTextEdit="1"/>
                </p:cNvSpPr>
                <p:nvPr/>
              </p:nvSpPr>
              <p:spPr>
                <a:xfrm>
                  <a:off x="2743200" y="2503170"/>
                  <a:ext cx="685800" cy="380104"/>
                </a:xfrm>
                <a:prstGeom prst="rect">
                  <a:avLst/>
                </a:prstGeom>
                <a:blipFill>
                  <a:blip r:embed="rId10"/>
                  <a:stretch>
                    <a:fillRect r="-425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9" name="Rectangle 58">
                  <a:extLst>
                    <a:ext uri="{FF2B5EF4-FFF2-40B4-BE49-F238E27FC236}">
                      <a16:creationId xmlns:a16="http://schemas.microsoft.com/office/drawing/2014/main" id="{6E4B5440-213D-9F4E-AED1-CEE8C62387E0}"/>
                    </a:ext>
                  </a:extLst>
                </p:cNvPr>
                <p:cNvSpPr/>
                <p:nvPr/>
              </p:nvSpPr>
              <p:spPr>
                <a:xfrm>
                  <a:off x="641119" y="2726490"/>
                  <a:ext cx="500842" cy="376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𝑝</m:t>
                            </m:r>
                          </m:e>
                          <m:sub>
                            <m:r>
                              <a:rPr lang="en-US" i="0">
                                <a:latin typeface="Cambria Math" panose="02040503050406030204" pitchFamily="18" charset="0"/>
                              </a:rPr>
                              <m:t>0</m:t>
                            </m:r>
                          </m:sub>
                          <m:sup>
                            <m:r>
                              <a:rPr lang="en-US" i="1">
                                <a:latin typeface="Cambria Math" panose="02040503050406030204" pitchFamily="18" charset="0"/>
                              </a:rPr>
                              <m:t>𝐴</m:t>
                            </m:r>
                          </m:sup>
                        </m:sSubSup>
                      </m:oMath>
                    </m:oMathPara>
                  </a14:m>
                  <a:endParaRPr lang="en-US" dirty="0"/>
                </a:p>
              </p:txBody>
            </p:sp>
          </mc:Choice>
          <mc:Fallback xmlns="">
            <p:sp>
              <p:nvSpPr>
                <p:cNvPr id="59" name="Rectangle 58">
                  <a:extLst>
                    <a:ext uri="{FF2B5EF4-FFF2-40B4-BE49-F238E27FC236}">
                      <a16:creationId xmlns:a16="http://schemas.microsoft.com/office/drawing/2014/main" id="{6E4B5440-213D-9F4E-AED1-CEE8C62387E0}"/>
                    </a:ext>
                  </a:extLst>
                </p:cNvPr>
                <p:cNvSpPr>
                  <a:spLocks noRot="1" noChangeAspect="1" noMove="1" noResize="1" noEditPoints="1" noAdjustHandles="1" noChangeArrowheads="1" noChangeShapeType="1" noTextEdit="1"/>
                </p:cNvSpPr>
                <p:nvPr/>
              </p:nvSpPr>
              <p:spPr>
                <a:xfrm>
                  <a:off x="641119" y="2726490"/>
                  <a:ext cx="500842" cy="376321"/>
                </a:xfrm>
                <a:prstGeom prst="rect">
                  <a:avLst/>
                </a:prstGeom>
                <a:blipFill>
                  <a:blip r:embed="rId11"/>
                  <a:stretch>
                    <a:fillRect b="-1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0" name="Rectangle 59">
                  <a:extLst>
                    <a:ext uri="{FF2B5EF4-FFF2-40B4-BE49-F238E27FC236}">
                      <a16:creationId xmlns:a16="http://schemas.microsoft.com/office/drawing/2014/main" id="{31C45EE6-8FE8-8246-A5D4-265CB2B5ED8D}"/>
                    </a:ext>
                  </a:extLst>
                </p:cNvPr>
                <p:cNvSpPr/>
                <p:nvPr/>
              </p:nvSpPr>
              <p:spPr>
                <a:xfrm>
                  <a:off x="656359" y="3096060"/>
                  <a:ext cx="500843" cy="3740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latin typeface="Cambria Math" panose="02040503050406030204" pitchFamily="18" charset="0"/>
                              </a:rPr>
                            </m:ctrlPr>
                          </m:sSubSupPr>
                          <m:e>
                            <m:r>
                              <a:rPr lang="en-US" i="1">
                                <a:latin typeface="Cambria Math" panose="02040503050406030204" pitchFamily="18" charset="0"/>
                              </a:rPr>
                              <m:t>𝑝</m:t>
                            </m:r>
                          </m:e>
                          <m:sub>
                            <m:r>
                              <a:rPr lang="en-US" b="0" i="0" smtClean="0">
                                <a:latin typeface="Cambria Math" panose="02040503050406030204" pitchFamily="18" charset="0"/>
                              </a:rPr>
                              <m:t>1</m:t>
                            </m:r>
                          </m:sub>
                          <m:sup>
                            <m:r>
                              <a:rPr lang="en-US" i="1">
                                <a:latin typeface="Cambria Math" panose="02040503050406030204" pitchFamily="18" charset="0"/>
                              </a:rPr>
                              <m:t>𝐴</m:t>
                            </m:r>
                          </m:sup>
                        </m:sSubSup>
                      </m:oMath>
                    </m:oMathPara>
                  </a14:m>
                  <a:endParaRPr lang="en-US" dirty="0"/>
                </a:p>
              </p:txBody>
            </p:sp>
          </mc:Choice>
          <mc:Fallback xmlns="">
            <p:sp>
              <p:nvSpPr>
                <p:cNvPr id="60" name="Rectangle 59">
                  <a:extLst>
                    <a:ext uri="{FF2B5EF4-FFF2-40B4-BE49-F238E27FC236}">
                      <a16:creationId xmlns:a16="http://schemas.microsoft.com/office/drawing/2014/main" id="{31C45EE6-8FE8-8246-A5D4-265CB2B5ED8D}"/>
                    </a:ext>
                  </a:extLst>
                </p:cNvPr>
                <p:cNvSpPr>
                  <a:spLocks noRot="1" noChangeAspect="1" noMove="1" noResize="1" noEditPoints="1" noAdjustHandles="1" noChangeArrowheads="1" noChangeShapeType="1" noTextEdit="1"/>
                </p:cNvSpPr>
                <p:nvPr/>
              </p:nvSpPr>
              <p:spPr>
                <a:xfrm>
                  <a:off x="656359" y="3096060"/>
                  <a:ext cx="500843" cy="374077"/>
                </a:xfrm>
                <a:prstGeom prst="rect">
                  <a:avLst/>
                </a:prstGeom>
                <a:blipFill>
                  <a:blip r:embed="rId12"/>
                  <a:stretch>
                    <a:fillRect b="-6667"/>
                  </a:stretch>
                </a:blipFill>
              </p:spPr>
              <p:txBody>
                <a:bodyPr/>
                <a:lstStyle/>
                <a:p>
                  <a:r>
                    <a:rPr lang="en-US">
                      <a:noFill/>
                    </a:rPr>
                    <a:t> </a:t>
                  </a:r>
                </a:p>
              </p:txBody>
            </p:sp>
          </mc:Fallback>
        </mc:AlternateContent>
        <p:grpSp>
          <p:nvGrpSpPr>
            <p:cNvPr id="64" name="Group 63">
              <a:extLst>
                <a:ext uri="{FF2B5EF4-FFF2-40B4-BE49-F238E27FC236}">
                  <a16:creationId xmlns:a16="http://schemas.microsoft.com/office/drawing/2014/main" id="{0626ADEE-35BF-FD4F-8A90-2DFE9C44ED89}"/>
                </a:ext>
              </a:extLst>
            </p:cNvPr>
            <p:cNvGrpSpPr/>
            <p:nvPr/>
          </p:nvGrpSpPr>
          <p:grpSpPr>
            <a:xfrm>
              <a:off x="1277522" y="4338382"/>
              <a:ext cx="665578" cy="405068"/>
              <a:chOff x="1277522" y="4338382"/>
              <a:chExt cx="665578" cy="405068"/>
            </a:xfrm>
          </p:grpSpPr>
          <p:sp>
            <p:nvSpPr>
              <p:cNvPr id="66" name="Left Brace 65">
                <a:extLst>
                  <a:ext uri="{FF2B5EF4-FFF2-40B4-BE49-F238E27FC236}">
                    <a16:creationId xmlns:a16="http://schemas.microsoft.com/office/drawing/2014/main" id="{56D7AFD9-081E-8147-BA86-78206672D891}"/>
                  </a:ext>
                </a:extLst>
              </p:cNvPr>
              <p:cNvSpPr/>
              <p:nvPr/>
            </p:nvSpPr>
            <p:spPr>
              <a:xfrm rot="5400000">
                <a:off x="1794986" y="4595336"/>
                <a:ext cx="110490" cy="185738"/>
              </a:xfrm>
              <a:prstGeom prst="leftBrace">
                <a:avLst>
                  <a:gd name="adj1" fmla="val 44444"/>
                  <a:gd name="adj2" fmla="val 50000"/>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8" name="Rectangle 67">
                <a:extLst>
                  <a:ext uri="{FF2B5EF4-FFF2-40B4-BE49-F238E27FC236}">
                    <a16:creationId xmlns:a16="http://schemas.microsoft.com/office/drawing/2014/main" id="{99CAB986-26B1-4941-87EF-01CE1C4C4335}"/>
                  </a:ext>
                </a:extLst>
              </p:cNvPr>
              <p:cNvSpPr/>
              <p:nvPr/>
            </p:nvSpPr>
            <p:spPr>
              <a:xfrm>
                <a:off x="1277522" y="4338382"/>
                <a:ext cx="473206" cy="369332"/>
              </a:xfrm>
              <a:prstGeom prst="rect">
                <a:avLst/>
              </a:prstGeom>
            </p:spPr>
            <p:txBody>
              <a:bodyPr wrap="none">
                <a:spAutoFit/>
              </a:bodyPr>
              <a:lstStyle/>
              <a:p>
                <a:r>
                  <a:rPr lang="en-US" i="1" dirty="0">
                    <a:solidFill>
                      <a:srgbClr val="FF0000"/>
                    </a:solidFill>
                    <a:latin typeface="Cambria Math" panose="02040503050406030204" pitchFamily="18" charset="0"/>
                  </a:rPr>
                  <a:t>TD</a:t>
                </a:r>
              </a:p>
            </p:txBody>
          </p:sp>
          <p:cxnSp>
            <p:nvCxnSpPr>
              <p:cNvPr id="69" name="Straight Connector 68">
                <a:extLst>
                  <a:ext uri="{FF2B5EF4-FFF2-40B4-BE49-F238E27FC236}">
                    <a16:creationId xmlns:a16="http://schemas.microsoft.com/office/drawing/2014/main" id="{FF8697E8-8712-CF48-9C28-4262571BCA7E}"/>
                  </a:ext>
                </a:extLst>
              </p:cNvPr>
              <p:cNvCxnSpPr>
                <a:cxnSpLocks/>
              </p:cNvCxnSpPr>
              <p:nvPr/>
            </p:nvCxnSpPr>
            <p:spPr>
              <a:xfrm>
                <a:off x="1669366" y="4567311"/>
                <a:ext cx="178191" cy="65649"/>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grpSp>
        <p:grpSp>
          <p:nvGrpSpPr>
            <p:cNvPr id="70" name="Group 69">
              <a:extLst>
                <a:ext uri="{FF2B5EF4-FFF2-40B4-BE49-F238E27FC236}">
                  <a16:creationId xmlns:a16="http://schemas.microsoft.com/office/drawing/2014/main" id="{49712F16-ADFA-9F41-A6F6-D71B684D18F0}"/>
                </a:ext>
              </a:extLst>
            </p:cNvPr>
            <p:cNvGrpSpPr/>
            <p:nvPr/>
          </p:nvGrpSpPr>
          <p:grpSpPr>
            <a:xfrm>
              <a:off x="5607910" y="4299739"/>
              <a:ext cx="708137" cy="437668"/>
              <a:chOff x="5607910" y="4299739"/>
              <a:chExt cx="708137" cy="437668"/>
            </a:xfrm>
          </p:grpSpPr>
          <p:sp>
            <p:nvSpPr>
              <p:cNvPr id="71" name="Left Brace 70">
                <a:extLst>
                  <a:ext uri="{FF2B5EF4-FFF2-40B4-BE49-F238E27FC236}">
                    <a16:creationId xmlns:a16="http://schemas.microsoft.com/office/drawing/2014/main" id="{16BD0CEB-EB24-0745-919A-79CE6EC0047C}"/>
                  </a:ext>
                </a:extLst>
              </p:cNvPr>
              <p:cNvSpPr/>
              <p:nvPr/>
            </p:nvSpPr>
            <p:spPr>
              <a:xfrm rot="5400000">
                <a:off x="5695316" y="4550246"/>
                <a:ext cx="99755" cy="274568"/>
              </a:xfrm>
              <a:prstGeom prst="leftBrace">
                <a:avLst>
                  <a:gd name="adj1" fmla="val 44444"/>
                  <a:gd name="adj2" fmla="val 50998"/>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2" name="Rectangle 71">
                <a:extLst>
                  <a:ext uri="{FF2B5EF4-FFF2-40B4-BE49-F238E27FC236}">
                    <a16:creationId xmlns:a16="http://schemas.microsoft.com/office/drawing/2014/main" id="{E951D0CD-7F16-B94B-A8ED-6BE6990CB8AF}"/>
                  </a:ext>
                </a:extLst>
              </p:cNvPr>
              <p:cNvSpPr/>
              <p:nvPr/>
            </p:nvSpPr>
            <p:spPr>
              <a:xfrm>
                <a:off x="5868424" y="4299739"/>
                <a:ext cx="447623" cy="369332"/>
              </a:xfrm>
              <a:prstGeom prst="rect">
                <a:avLst/>
              </a:prstGeom>
            </p:spPr>
            <p:txBody>
              <a:bodyPr wrap="none">
                <a:spAutoFit/>
              </a:bodyPr>
              <a:lstStyle/>
              <a:p>
                <a:r>
                  <a:rPr lang="en-US" i="1" dirty="0">
                    <a:solidFill>
                      <a:srgbClr val="FF0000"/>
                    </a:solidFill>
                    <a:latin typeface="Cambria Math" panose="02040503050406030204" pitchFamily="18" charset="0"/>
                  </a:rPr>
                  <a:t>TC</a:t>
                </a:r>
              </a:p>
            </p:txBody>
          </p:sp>
          <p:cxnSp>
            <p:nvCxnSpPr>
              <p:cNvPr id="74" name="Straight Connector 73">
                <a:extLst>
                  <a:ext uri="{FF2B5EF4-FFF2-40B4-BE49-F238E27FC236}">
                    <a16:creationId xmlns:a16="http://schemas.microsoft.com/office/drawing/2014/main" id="{951AB910-9F1B-6844-B50A-8882F4FDC5EC}"/>
                  </a:ext>
                </a:extLst>
              </p:cNvPr>
              <p:cNvCxnSpPr>
                <a:cxnSpLocks/>
              </p:cNvCxnSpPr>
              <p:nvPr/>
            </p:nvCxnSpPr>
            <p:spPr>
              <a:xfrm flipH="1">
                <a:off x="5751341" y="4525108"/>
                <a:ext cx="232117" cy="105508"/>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grpSp>
        <p:grpSp>
          <p:nvGrpSpPr>
            <p:cNvPr id="9" name="Group 8">
              <a:extLst>
                <a:ext uri="{FF2B5EF4-FFF2-40B4-BE49-F238E27FC236}">
                  <a16:creationId xmlns:a16="http://schemas.microsoft.com/office/drawing/2014/main" id="{EE7B848B-5BAD-A645-9A7B-43B8B26A4580}"/>
                </a:ext>
              </a:extLst>
            </p:cNvPr>
            <p:cNvGrpSpPr/>
            <p:nvPr/>
          </p:nvGrpSpPr>
          <p:grpSpPr>
            <a:xfrm>
              <a:off x="1953048" y="3971359"/>
              <a:ext cx="978104" cy="772993"/>
              <a:chOff x="1953048" y="3971359"/>
              <a:chExt cx="978104" cy="772993"/>
            </a:xfrm>
          </p:grpSpPr>
          <p:sp>
            <p:nvSpPr>
              <p:cNvPr id="76" name="Left Brace 75">
                <a:extLst>
                  <a:ext uri="{FF2B5EF4-FFF2-40B4-BE49-F238E27FC236}">
                    <a16:creationId xmlns:a16="http://schemas.microsoft.com/office/drawing/2014/main" id="{1811564F-AB73-A24F-ABCE-459D5D05C304}"/>
                  </a:ext>
                </a:extLst>
              </p:cNvPr>
              <p:cNvSpPr/>
              <p:nvPr/>
            </p:nvSpPr>
            <p:spPr>
              <a:xfrm rot="5400000">
                <a:off x="1990672" y="4596238"/>
                <a:ext cx="110490" cy="185738"/>
              </a:xfrm>
              <a:prstGeom prst="leftBrace">
                <a:avLst>
                  <a:gd name="adj1" fmla="val 44444"/>
                  <a:gd name="adj2" fmla="val 50000"/>
                </a:avLst>
              </a:prstGeom>
              <a:ln>
                <a:solidFill>
                  <a:srgbClr val="00B0F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00B0F0"/>
                  </a:solidFill>
                </a:endParaRPr>
              </a:p>
            </p:txBody>
          </p:sp>
          <p:sp>
            <p:nvSpPr>
              <p:cNvPr id="77" name="Rectangle 76">
                <a:extLst>
                  <a:ext uri="{FF2B5EF4-FFF2-40B4-BE49-F238E27FC236}">
                    <a16:creationId xmlns:a16="http://schemas.microsoft.com/office/drawing/2014/main" id="{E14CAF27-37A9-5342-A717-AB171F03195C}"/>
                  </a:ext>
                </a:extLst>
              </p:cNvPr>
              <p:cNvSpPr/>
              <p:nvPr/>
            </p:nvSpPr>
            <p:spPr>
              <a:xfrm>
                <a:off x="2457946" y="3971359"/>
                <a:ext cx="473206" cy="369332"/>
              </a:xfrm>
              <a:prstGeom prst="rect">
                <a:avLst/>
              </a:prstGeom>
              <a:ln>
                <a:noFill/>
              </a:ln>
            </p:spPr>
            <p:txBody>
              <a:bodyPr wrap="none">
                <a:spAutoFit/>
              </a:bodyPr>
              <a:lstStyle/>
              <a:p>
                <a:r>
                  <a:rPr lang="en-US" i="1" dirty="0">
                    <a:solidFill>
                      <a:srgbClr val="00B0F0"/>
                    </a:solidFill>
                    <a:latin typeface="Cambria Math" panose="02040503050406030204" pitchFamily="18" charset="0"/>
                  </a:rPr>
                  <a:t>TD</a:t>
                </a:r>
              </a:p>
            </p:txBody>
          </p:sp>
          <p:cxnSp>
            <p:nvCxnSpPr>
              <p:cNvPr id="78" name="Straight Connector 77">
                <a:extLst>
                  <a:ext uri="{FF2B5EF4-FFF2-40B4-BE49-F238E27FC236}">
                    <a16:creationId xmlns:a16="http://schemas.microsoft.com/office/drawing/2014/main" id="{7836A1ED-1AE6-7948-BF4F-9325C3FEDE51}"/>
                  </a:ext>
                </a:extLst>
              </p:cNvPr>
              <p:cNvCxnSpPr>
                <a:cxnSpLocks/>
              </p:cNvCxnSpPr>
              <p:nvPr/>
            </p:nvCxnSpPr>
            <p:spPr>
              <a:xfrm flipH="1">
                <a:off x="2043243" y="4187844"/>
                <a:ext cx="526816" cy="446018"/>
              </a:xfrm>
              <a:prstGeom prst="line">
                <a:avLst/>
              </a:prstGeom>
              <a:ln>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88" name="Left Brace 87">
                <a:extLst>
                  <a:ext uri="{FF2B5EF4-FFF2-40B4-BE49-F238E27FC236}">
                    <a16:creationId xmlns:a16="http://schemas.microsoft.com/office/drawing/2014/main" id="{6BA6575C-2EE8-7841-A657-04C83D6E77F6}"/>
                  </a:ext>
                </a:extLst>
              </p:cNvPr>
              <p:cNvSpPr/>
              <p:nvPr/>
            </p:nvSpPr>
            <p:spPr>
              <a:xfrm rot="5400000">
                <a:off x="2227992" y="4551147"/>
                <a:ext cx="99755" cy="274568"/>
              </a:xfrm>
              <a:prstGeom prst="leftBrace">
                <a:avLst>
                  <a:gd name="adj1" fmla="val 44444"/>
                  <a:gd name="adj2" fmla="val 50998"/>
                </a:avLst>
              </a:prstGeom>
              <a:ln>
                <a:solidFill>
                  <a:srgbClr val="00B0F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00B0F0"/>
                  </a:solidFill>
                </a:endParaRPr>
              </a:p>
            </p:txBody>
          </p:sp>
          <p:sp>
            <p:nvSpPr>
              <p:cNvPr id="89" name="Rectangle 88">
                <a:extLst>
                  <a:ext uri="{FF2B5EF4-FFF2-40B4-BE49-F238E27FC236}">
                    <a16:creationId xmlns:a16="http://schemas.microsoft.com/office/drawing/2014/main" id="{66601788-A6A6-6F41-A826-9811261C9C0A}"/>
                  </a:ext>
                </a:extLst>
              </p:cNvPr>
              <p:cNvSpPr/>
              <p:nvPr/>
            </p:nvSpPr>
            <p:spPr>
              <a:xfrm>
                <a:off x="2455206" y="4176196"/>
                <a:ext cx="447623" cy="369332"/>
              </a:xfrm>
              <a:prstGeom prst="rect">
                <a:avLst/>
              </a:prstGeom>
              <a:ln>
                <a:noFill/>
              </a:ln>
            </p:spPr>
            <p:txBody>
              <a:bodyPr wrap="none">
                <a:spAutoFit/>
              </a:bodyPr>
              <a:lstStyle/>
              <a:p>
                <a:r>
                  <a:rPr lang="en-US" i="1" dirty="0">
                    <a:solidFill>
                      <a:srgbClr val="00B0F0"/>
                    </a:solidFill>
                    <a:latin typeface="Cambria Math" panose="02040503050406030204" pitchFamily="18" charset="0"/>
                  </a:rPr>
                  <a:t>TC</a:t>
                </a:r>
              </a:p>
            </p:txBody>
          </p:sp>
          <p:cxnSp>
            <p:nvCxnSpPr>
              <p:cNvPr id="93" name="Straight Connector 92">
                <a:extLst>
                  <a:ext uri="{FF2B5EF4-FFF2-40B4-BE49-F238E27FC236}">
                    <a16:creationId xmlns:a16="http://schemas.microsoft.com/office/drawing/2014/main" id="{C7C652C5-64D4-6342-9E7A-F0D92E02A5D1}"/>
                  </a:ext>
                </a:extLst>
              </p:cNvPr>
              <p:cNvCxnSpPr>
                <a:cxnSpLocks/>
              </p:cNvCxnSpPr>
              <p:nvPr/>
            </p:nvCxnSpPr>
            <p:spPr>
              <a:xfrm flipH="1">
                <a:off x="2284018" y="4382627"/>
                <a:ext cx="280631" cy="248890"/>
              </a:xfrm>
              <a:prstGeom prst="line">
                <a:avLst/>
              </a:prstGeom>
              <a:ln>
                <a:solidFill>
                  <a:srgbClr val="00B0F0"/>
                </a:solidFill>
              </a:ln>
              <a:effectLst/>
            </p:spPr>
            <p:style>
              <a:lnRef idx="2">
                <a:schemeClr val="accent1"/>
              </a:lnRef>
              <a:fillRef idx="0">
                <a:schemeClr val="accent1"/>
              </a:fillRef>
              <a:effectRef idx="1">
                <a:schemeClr val="accent1"/>
              </a:effectRef>
              <a:fontRef idx="minor">
                <a:schemeClr val="tx1"/>
              </a:fontRef>
            </p:style>
          </p:cxnSp>
        </p:grpSp>
        <p:cxnSp>
          <p:nvCxnSpPr>
            <p:cNvPr id="94" name="Straight Connector 93">
              <a:extLst>
                <a:ext uri="{FF2B5EF4-FFF2-40B4-BE49-F238E27FC236}">
                  <a16:creationId xmlns:a16="http://schemas.microsoft.com/office/drawing/2014/main" id="{E130897F-AFAE-B742-BA06-11FE58A448B7}"/>
                </a:ext>
              </a:extLst>
            </p:cNvPr>
            <p:cNvCxnSpPr>
              <a:cxnSpLocks/>
            </p:cNvCxnSpPr>
            <p:nvPr/>
          </p:nvCxnSpPr>
          <p:spPr>
            <a:xfrm>
              <a:off x="2145210" y="2835181"/>
              <a:ext cx="0" cy="1863856"/>
            </a:xfrm>
            <a:prstGeom prst="line">
              <a:avLst/>
            </a:prstGeom>
            <a:ln>
              <a:solidFill>
                <a:srgbClr val="00B0F0"/>
              </a:solidFill>
              <a:prstDash val="dash"/>
            </a:ln>
            <a:effectLst/>
          </p:spPr>
          <p:style>
            <a:lnRef idx="2">
              <a:schemeClr val="accent1"/>
            </a:lnRef>
            <a:fillRef idx="0">
              <a:schemeClr val="accent1"/>
            </a:fillRef>
            <a:effectRef idx="1">
              <a:schemeClr val="accent1"/>
            </a:effectRef>
            <a:fontRef idx="minor">
              <a:schemeClr val="tx1"/>
            </a:fontRef>
          </p:style>
        </p:cxnSp>
        <p:sp>
          <p:nvSpPr>
            <p:cNvPr id="98" name="TextBox 97">
              <a:extLst>
                <a:ext uri="{FF2B5EF4-FFF2-40B4-BE49-F238E27FC236}">
                  <a16:creationId xmlns:a16="http://schemas.microsoft.com/office/drawing/2014/main" id="{76320340-8075-E440-B8C7-BD12FCA80FEF}"/>
                </a:ext>
              </a:extLst>
            </p:cNvPr>
            <p:cNvSpPr txBox="1"/>
            <p:nvPr/>
          </p:nvSpPr>
          <p:spPr>
            <a:xfrm>
              <a:off x="1328850" y="1693801"/>
              <a:ext cx="1943100" cy="369332"/>
            </a:xfrm>
            <a:prstGeom prst="rect">
              <a:avLst/>
            </a:prstGeom>
            <a:noFill/>
          </p:spPr>
          <p:txBody>
            <a:bodyPr wrap="square" rtlCol="0">
              <a:spAutoFit/>
            </a:bodyPr>
            <a:lstStyle/>
            <a:p>
              <a:pPr algn="ctr"/>
              <a:r>
                <a:rPr lang="en-US" dirty="0"/>
                <a:t>Export Supplies</a:t>
              </a:r>
            </a:p>
          </p:txBody>
        </p:sp>
        <p:sp>
          <p:nvSpPr>
            <p:cNvPr id="99" name="TextBox 98">
              <a:extLst>
                <a:ext uri="{FF2B5EF4-FFF2-40B4-BE49-F238E27FC236}">
                  <a16:creationId xmlns:a16="http://schemas.microsoft.com/office/drawing/2014/main" id="{5FB32E10-ADD3-FA46-B6AD-E72B17BAE0A2}"/>
                </a:ext>
              </a:extLst>
            </p:cNvPr>
            <p:cNvSpPr txBox="1"/>
            <p:nvPr/>
          </p:nvSpPr>
          <p:spPr>
            <a:xfrm>
              <a:off x="5143500" y="1685250"/>
              <a:ext cx="1657350" cy="369332"/>
            </a:xfrm>
            <a:prstGeom prst="rect">
              <a:avLst/>
            </a:prstGeom>
            <a:noFill/>
          </p:spPr>
          <p:txBody>
            <a:bodyPr wrap="square" rtlCol="0">
              <a:spAutoFit/>
            </a:bodyPr>
            <a:lstStyle/>
            <a:p>
              <a:pPr algn="ctr"/>
              <a:r>
                <a:rPr lang="en-US" dirty="0"/>
                <a:t>Import Market</a:t>
              </a:r>
            </a:p>
          </p:txBody>
        </p:sp>
        <mc:AlternateContent xmlns:mc="http://schemas.openxmlformats.org/markup-compatibility/2006" xmlns:a14="http://schemas.microsoft.com/office/drawing/2010/main">
          <mc:Choice Requires="a14">
            <p:sp>
              <p:nvSpPr>
                <p:cNvPr id="100" name="Rectangle 99">
                  <a:extLst>
                    <a:ext uri="{FF2B5EF4-FFF2-40B4-BE49-F238E27FC236}">
                      <a16:creationId xmlns:a16="http://schemas.microsoft.com/office/drawing/2014/main" id="{2885D566-4EE7-BA45-B916-8D8892AC3B32}"/>
                    </a:ext>
                  </a:extLst>
                </p:cNvPr>
                <p:cNvSpPr/>
                <p:nvPr/>
              </p:nvSpPr>
              <p:spPr>
                <a:xfrm>
                  <a:off x="1620450" y="4736251"/>
                  <a:ext cx="754437" cy="66088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chemeClr val="tx1"/>
                                </a:solidFill>
                                <a:latin typeface="Cambria Math" panose="02040503050406030204" pitchFamily="18" charset="0"/>
                              </a:rPr>
                            </m:ctrlPr>
                          </m:sSubSupPr>
                          <m:e>
                            <m:r>
                              <a:rPr lang="en-US" i="1">
                                <a:solidFill>
                                  <a:schemeClr val="tx1"/>
                                </a:solidFill>
                                <a:latin typeface="Cambria Math" panose="02040503050406030204" pitchFamily="18" charset="0"/>
                              </a:rPr>
                              <m:t>𝑋</m:t>
                            </m:r>
                          </m:e>
                          <m:sub>
                            <m:r>
                              <a:rPr lang="en-US" i="0">
                                <a:solidFill>
                                  <a:schemeClr val="tx1"/>
                                </a:solidFill>
                                <a:latin typeface="Cambria Math" panose="02040503050406030204" pitchFamily="18" charset="0"/>
                              </a:rPr>
                              <m:t>0</m:t>
                            </m:r>
                          </m:sub>
                          <m:sup>
                            <m:r>
                              <a:rPr lang="en-US" i="1">
                                <a:solidFill>
                                  <a:schemeClr val="tx1"/>
                                </a:solidFill>
                                <a:latin typeface="Cambria Math" panose="02040503050406030204" pitchFamily="18" charset="0"/>
                              </a:rPr>
                              <m:t>𝐵</m:t>
                            </m:r>
                          </m:sup>
                        </m:sSubSup>
                      </m:oMath>
                    </m:oMathPara>
                  </a14:m>
                  <a:endParaRPr lang="en-US" i="1" dirty="0">
                    <a:solidFill>
                      <a:schemeClr val="tx1"/>
                    </a:solidFill>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i="0">
                            <a:solidFill>
                              <a:schemeClr val="tx1"/>
                            </a:solidFill>
                            <a:latin typeface="Cambria Math" panose="02040503050406030204" pitchFamily="18" charset="0"/>
                          </a:rPr>
                          <m:t>=</m:t>
                        </m:r>
                        <m:sSubSup>
                          <m:sSubSupPr>
                            <m:ctrlPr>
                              <a:rPr lang="en-US" i="1">
                                <a:solidFill>
                                  <a:schemeClr val="tx1"/>
                                </a:solidFill>
                                <a:latin typeface="Cambria Math" panose="02040503050406030204" pitchFamily="18" charset="0"/>
                              </a:rPr>
                            </m:ctrlPr>
                          </m:sSubSupPr>
                          <m:e>
                            <m:r>
                              <a:rPr lang="en-US" i="1">
                                <a:solidFill>
                                  <a:schemeClr val="tx1"/>
                                </a:solidFill>
                                <a:latin typeface="Cambria Math" panose="02040503050406030204" pitchFamily="18" charset="0"/>
                              </a:rPr>
                              <m:t>𝑋</m:t>
                            </m:r>
                          </m:e>
                          <m:sub>
                            <m:r>
                              <a:rPr lang="en-US" i="0">
                                <a:solidFill>
                                  <a:schemeClr val="tx1"/>
                                </a:solidFill>
                                <a:latin typeface="Cambria Math" panose="02040503050406030204" pitchFamily="18" charset="0"/>
                              </a:rPr>
                              <m:t>0</m:t>
                            </m:r>
                          </m:sub>
                          <m:sup>
                            <m:r>
                              <a:rPr lang="en-US" i="1">
                                <a:solidFill>
                                  <a:schemeClr val="tx1"/>
                                </a:solidFill>
                                <a:latin typeface="Cambria Math" panose="02040503050406030204" pitchFamily="18" charset="0"/>
                              </a:rPr>
                              <m:t>𝐶</m:t>
                            </m:r>
                          </m:sup>
                        </m:sSubSup>
                      </m:oMath>
                    </m:oMathPara>
                  </a14:m>
                  <a:endParaRPr lang="en-US" dirty="0">
                    <a:solidFill>
                      <a:schemeClr val="tx1"/>
                    </a:solidFill>
                  </a:endParaRPr>
                </a:p>
              </p:txBody>
            </p:sp>
          </mc:Choice>
          <mc:Fallback xmlns="">
            <p:sp>
              <p:nvSpPr>
                <p:cNvPr id="100" name="Rectangle 99">
                  <a:extLst>
                    <a:ext uri="{FF2B5EF4-FFF2-40B4-BE49-F238E27FC236}">
                      <a16:creationId xmlns:a16="http://schemas.microsoft.com/office/drawing/2014/main" id="{2885D566-4EE7-BA45-B916-8D8892AC3B32}"/>
                    </a:ext>
                  </a:extLst>
                </p:cNvPr>
                <p:cNvSpPr>
                  <a:spLocks noRot="1" noChangeAspect="1" noMove="1" noResize="1" noEditPoints="1" noAdjustHandles="1" noChangeArrowheads="1" noChangeShapeType="1" noTextEdit="1"/>
                </p:cNvSpPr>
                <p:nvPr/>
              </p:nvSpPr>
              <p:spPr>
                <a:xfrm>
                  <a:off x="1620450" y="4736251"/>
                  <a:ext cx="754437" cy="660887"/>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1" name="Rectangle 100">
                  <a:extLst>
                    <a:ext uri="{FF2B5EF4-FFF2-40B4-BE49-F238E27FC236}">
                      <a16:creationId xmlns:a16="http://schemas.microsoft.com/office/drawing/2014/main" id="{CC80E1BC-27CB-884B-9B5F-344756810BAD}"/>
                    </a:ext>
                  </a:extLst>
                </p:cNvPr>
                <p:cNvSpPr/>
                <p:nvPr/>
              </p:nvSpPr>
              <p:spPr>
                <a:xfrm>
                  <a:off x="1406250" y="4743450"/>
                  <a:ext cx="515590" cy="37600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rgbClr val="FF0000"/>
                                </a:solidFill>
                                <a:latin typeface="Cambria Math" panose="02040503050406030204" pitchFamily="18" charset="0"/>
                              </a:rPr>
                            </m:ctrlPr>
                          </m:sSubSupPr>
                          <m:e>
                            <m:r>
                              <a:rPr lang="en-US" i="1">
                                <a:solidFill>
                                  <a:srgbClr val="FF0000"/>
                                </a:solidFill>
                                <a:latin typeface="Cambria Math" panose="02040503050406030204" pitchFamily="18" charset="0"/>
                              </a:rPr>
                              <m:t>𝑋</m:t>
                            </m:r>
                          </m:e>
                          <m:sub>
                            <m:r>
                              <a:rPr lang="en-US" b="0" i="0" smtClean="0">
                                <a:solidFill>
                                  <a:srgbClr val="FF0000"/>
                                </a:solidFill>
                                <a:latin typeface="Cambria Math" panose="02040503050406030204" pitchFamily="18" charset="0"/>
                              </a:rPr>
                              <m:t>1</m:t>
                            </m:r>
                          </m:sub>
                          <m:sup>
                            <m:r>
                              <a:rPr lang="en-US" b="0" i="1" smtClean="0">
                                <a:solidFill>
                                  <a:srgbClr val="FF0000"/>
                                </a:solidFill>
                                <a:latin typeface="Cambria Math" panose="02040503050406030204" pitchFamily="18" charset="0"/>
                              </a:rPr>
                              <m:t>𝐶</m:t>
                            </m:r>
                          </m:sup>
                        </m:sSubSup>
                      </m:oMath>
                    </m:oMathPara>
                  </a14:m>
                  <a:endParaRPr lang="en-US" i="1" dirty="0">
                    <a:solidFill>
                      <a:srgbClr val="FF0000"/>
                    </a:solidFill>
                    <a:latin typeface="Cambria Math" panose="02040503050406030204" pitchFamily="18" charset="0"/>
                  </a:endParaRPr>
                </a:p>
              </p:txBody>
            </p:sp>
          </mc:Choice>
          <mc:Fallback xmlns="">
            <p:sp>
              <p:nvSpPr>
                <p:cNvPr id="101" name="Rectangle 100">
                  <a:extLst>
                    <a:ext uri="{FF2B5EF4-FFF2-40B4-BE49-F238E27FC236}">
                      <a16:creationId xmlns:a16="http://schemas.microsoft.com/office/drawing/2014/main" id="{CC80E1BC-27CB-884B-9B5F-344756810BAD}"/>
                    </a:ext>
                  </a:extLst>
                </p:cNvPr>
                <p:cNvSpPr>
                  <a:spLocks noRot="1" noChangeAspect="1" noMove="1" noResize="1" noEditPoints="1" noAdjustHandles="1" noChangeArrowheads="1" noChangeShapeType="1" noTextEdit="1"/>
                </p:cNvSpPr>
                <p:nvPr/>
              </p:nvSpPr>
              <p:spPr>
                <a:xfrm>
                  <a:off x="1406250" y="4743450"/>
                  <a:ext cx="515590" cy="376000"/>
                </a:xfrm>
                <a:prstGeom prst="rect">
                  <a:avLst/>
                </a:prstGeom>
                <a:blipFill>
                  <a:blip r:embed="rId14"/>
                  <a:stretch>
                    <a:fillRect/>
                  </a:stretch>
                </a:blipFill>
              </p:spPr>
              <p:txBody>
                <a:bodyPr/>
                <a:lstStyle/>
                <a:p>
                  <a:r>
                    <a:rPr lang="en-US">
                      <a:noFill/>
                    </a:rPr>
                    <a:t> </a:t>
                  </a:r>
                </a:p>
              </p:txBody>
            </p:sp>
          </mc:Fallback>
        </mc:AlternateContent>
        <p:sp>
          <p:nvSpPr>
            <p:cNvPr id="102" name="TextBox 101">
              <a:extLst>
                <a:ext uri="{FF2B5EF4-FFF2-40B4-BE49-F238E27FC236}">
                  <a16:creationId xmlns:a16="http://schemas.microsoft.com/office/drawing/2014/main" id="{843C0AC7-E1ED-9740-A537-605C7350205A}"/>
                </a:ext>
              </a:extLst>
            </p:cNvPr>
            <p:cNvSpPr txBox="1"/>
            <p:nvPr/>
          </p:nvSpPr>
          <p:spPr>
            <a:xfrm>
              <a:off x="1083300" y="2071178"/>
              <a:ext cx="1686404" cy="584775"/>
            </a:xfrm>
            <a:prstGeom prst="rect">
              <a:avLst/>
            </a:prstGeom>
            <a:noFill/>
          </p:spPr>
          <p:txBody>
            <a:bodyPr wrap="square" rtlCol="0">
              <a:spAutoFit/>
            </a:bodyPr>
            <a:lstStyle/>
            <a:p>
              <a:pPr algn="ctr"/>
              <a:r>
                <a:rPr lang="en-US" sz="1600" dirty="0">
                  <a:solidFill>
                    <a:srgbClr val="00B050"/>
                  </a:solidFill>
                </a:rPr>
                <a:t>Gain by partner country B</a:t>
              </a:r>
            </a:p>
          </p:txBody>
        </p:sp>
        <p:cxnSp>
          <p:nvCxnSpPr>
            <p:cNvPr id="103" name="Straight Connector 102">
              <a:extLst>
                <a:ext uri="{FF2B5EF4-FFF2-40B4-BE49-F238E27FC236}">
                  <a16:creationId xmlns:a16="http://schemas.microsoft.com/office/drawing/2014/main" id="{CB39A089-1A8F-AF4D-B23E-0B5AAAEB48E3}"/>
                </a:ext>
              </a:extLst>
            </p:cNvPr>
            <p:cNvCxnSpPr>
              <a:cxnSpLocks/>
            </p:cNvCxnSpPr>
            <p:nvPr/>
          </p:nvCxnSpPr>
          <p:spPr>
            <a:xfrm>
              <a:off x="1313970" y="2451207"/>
              <a:ext cx="368833" cy="1006608"/>
            </a:xfrm>
            <a:prstGeom prst="line">
              <a:avLst/>
            </a:prstGeom>
            <a:ln>
              <a:solidFill>
                <a:srgbClr val="00B050"/>
              </a:solidFill>
            </a:ln>
            <a:effectLst/>
          </p:spPr>
          <p:style>
            <a:lnRef idx="2">
              <a:schemeClr val="accent1"/>
            </a:lnRef>
            <a:fillRef idx="0">
              <a:schemeClr val="accent1"/>
            </a:fillRef>
            <a:effectRef idx="1">
              <a:schemeClr val="accent1"/>
            </a:effectRef>
            <a:fontRef idx="minor">
              <a:schemeClr val="tx1"/>
            </a:fontRef>
          </p:style>
        </p:cxnSp>
        <p:sp>
          <p:nvSpPr>
            <p:cNvPr id="104" name="TextBox 103">
              <a:extLst>
                <a:ext uri="{FF2B5EF4-FFF2-40B4-BE49-F238E27FC236}">
                  <a16:creationId xmlns:a16="http://schemas.microsoft.com/office/drawing/2014/main" id="{ED5967B3-D116-264B-A382-212B92C7706D}"/>
                </a:ext>
              </a:extLst>
            </p:cNvPr>
            <p:cNvSpPr txBox="1"/>
            <p:nvPr/>
          </p:nvSpPr>
          <p:spPr>
            <a:xfrm>
              <a:off x="2402457" y="3306181"/>
              <a:ext cx="1562503" cy="584775"/>
            </a:xfrm>
            <a:prstGeom prst="rect">
              <a:avLst/>
            </a:prstGeom>
            <a:noFill/>
            <a:ln w="28575">
              <a:noFill/>
            </a:ln>
          </p:spPr>
          <p:txBody>
            <a:bodyPr wrap="square" rtlCol="0">
              <a:spAutoFit/>
            </a:bodyPr>
            <a:lstStyle/>
            <a:p>
              <a:pPr algn="ctr"/>
              <a:r>
                <a:rPr lang="en-US" sz="1600" dirty="0">
                  <a:solidFill>
                    <a:srgbClr val="FF0000"/>
                  </a:solidFill>
                </a:rPr>
                <a:t>Loss by outside country C</a:t>
              </a:r>
            </a:p>
          </p:txBody>
        </p:sp>
        <p:cxnSp>
          <p:nvCxnSpPr>
            <p:cNvPr id="105" name="Straight Connector 104">
              <a:extLst>
                <a:ext uri="{FF2B5EF4-FFF2-40B4-BE49-F238E27FC236}">
                  <a16:creationId xmlns:a16="http://schemas.microsoft.com/office/drawing/2014/main" id="{89563260-BE62-B348-8BC7-C4F3C892A2C5}"/>
                </a:ext>
              </a:extLst>
            </p:cNvPr>
            <p:cNvCxnSpPr>
              <a:cxnSpLocks/>
            </p:cNvCxnSpPr>
            <p:nvPr/>
          </p:nvCxnSpPr>
          <p:spPr>
            <a:xfrm flipH="1">
              <a:off x="1590595" y="3603812"/>
              <a:ext cx="1021976" cy="122944"/>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67" name="TextBox 66">
                  <a:extLst>
                    <a:ext uri="{FF2B5EF4-FFF2-40B4-BE49-F238E27FC236}">
                      <a16:creationId xmlns:a16="http://schemas.microsoft.com/office/drawing/2014/main" id="{2E6A18B4-863F-AD41-B089-B8B28B46B42F}"/>
                    </a:ext>
                  </a:extLst>
                </p:cNvPr>
                <p:cNvSpPr txBox="1"/>
                <p:nvPr/>
              </p:nvSpPr>
              <p:spPr>
                <a:xfrm>
                  <a:off x="895548" y="1963721"/>
                  <a:ext cx="514350" cy="375552"/>
                </a:xfrm>
                <a:prstGeom prst="rect">
                  <a:avLst/>
                </a:prstGeom>
                <a:noFill/>
              </p:spPr>
              <p:txBody>
                <a:bodyPr wrap="square" rtlCol="0">
                  <a:spAutoFit/>
                </a:bodyPr>
                <a:lstStyle/>
                <a:p>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𝑝</m:t>
                          </m:r>
                        </m:e>
                        <m:sup>
                          <m:r>
                            <a:rPr lang="en-US" i="1">
                              <a:latin typeface="Cambria Math" panose="02040503050406030204" pitchFamily="18" charset="0"/>
                            </a:rPr>
                            <m:t>𝐴</m:t>
                          </m:r>
                        </m:sup>
                      </m:sSup>
                    </m:oMath>
                  </a14:m>
                  <a:r>
                    <a:rPr lang="en-US" dirty="0">
                      <a:effectLst/>
                    </a:rPr>
                    <a:t> </a:t>
                  </a:r>
                  <a:endParaRPr lang="en-US" dirty="0"/>
                </a:p>
              </p:txBody>
            </p:sp>
          </mc:Choice>
          <mc:Fallback xmlns="">
            <p:sp>
              <p:nvSpPr>
                <p:cNvPr id="67" name="TextBox 66">
                  <a:extLst>
                    <a:ext uri="{FF2B5EF4-FFF2-40B4-BE49-F238E27FC236}">
                      <a16:creationId xmlns:a16="http://schemas.microsoft.com/office/drawing/2014/main" id="{2E6A18B4-863F-AD41-B089-B8B28B46B42F}"/>
                    </a:ext>
                  </a:extLst>
                </p:cNvPr>
                <p:cNvSpPr txBox="1">
                  <a:spLocks noRot="1" noChangeAspect="1" noMove="1" noResize="1" noEditPoints="1" noAdjustHandles="1" noChangeArrowheads="1" noChangeShapeType="1" noTextEdit="1"/>
                </p:cNvSpPr>
                <p:nvPr/>
              </p:nvSpPr>
              <p:spPr>
                <a:xfrm>
                  <a:off x="895548" y="1963721"/>
                  <a:ext cx="514350" cy="375552"/>
                </a:xfrm>
                <a:prstGeom prst="rect">
                  <a:avLst/>
                </a:prstGeom>
                <a:blipFill>
                  <a:blip r:embed="rId15"/>
                  <a:stretch>
                    <a:fillRect b="-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5" name="TextBox 74">
                  <a:extLst>
                    <a:ext uri="{FF2B5EF4-FFF2-40B4-BE49-F238E27FC236}">
                      <a16:creationId xmlns:a16="http://schemas.microsoft.com/office/drawing/2014/main" id="{2ED70101-988D-4C41-B20A-1E1C0ABEAAAA}"/>
                    </a:ext>
                  </a:extLst>
                </p:cNvPr>
                <p:cNvSpPr txBox="1"/>
                <p:nvPr/>
              </p:nvSpPr>
              <p:spPr>
                <a:xfrm>
                  <a:off x="3744013" y="1965292"/>
                  <a:ext cx="514350" cy="375552"/>
                </a:xfrm>
                <a:prstGeom prst="rect">
                  <a:avLst/>
                </a:prstGeom>
                <a:noFill/>
              </p:spPr>
              <p:txBody>
                <a:bodyPr wrap="square" rtlCol="0">
                  <a:spAutoFit/>
                </a:bodyPr>
                <a:lstStyle/>
                <a:p>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𝑝</m:t>
                          </m:r>
                        </m:e>
                        <m:sup>
                          <m:r>
                            <a:rPr lang="en-US" i="1">
                              <a:latin typeface="Cambria Math" panose="02040503050406030204" pitchFamily="18" charset="0"/>
                            </a:rPr>
                            <m:t>𝐴</m:t>
                          </m:r>
                        </m:sup>
                      </m:sSup>
                    </m:oMath>
                  </a14:m>
                  <a:r>
                    <a:rPr lang="en-US" dirty="0">
                      <a:effectLst/>
                    </a:rPr>
                    <a:t> </a:t>
                  </a:r>
                  <a:endParaRPr lang="en-US" dirty="0"/>
                </a:p>
              </p:txBody>
            </p:sp>
          </mc:Choice>
          <mc:Fallback xmlns="">
            <p:sp>
              <p:nvSpPr>
                <p:cNvPr id="75" name="TextBox 74">
                  <a:extLst>
                    <a:ext uri="{FF2B5EF4-FFF2-40B4-BE49-F238E27FC236}">
                      <a16:creationId xmlns:a16="http://schemas.microsoft.com/office/drawing/2014/main" id="{2ED70101-988D-4C41-B20A-1E1C0ABEAAAA}"/>
                    </a:ext>
                  </a:extLst>
                </p:cNvPr>
                <p:cNvSpPr txBox="1">
                  <a:spLocks noRot="1" noChangeAspect="1" noMove="1" noResize="1" noEditPoints="1" noAdjustHandles="1" noChangeArrowheads="1" noChangeShapeType="1" noTextEdit="1"/>
                </p:cNvSpPr>
                <p:nvPr/>
              </p:nvSpPr>
              <p:spPr>
                <a:xfrm>
                  <a:off x="3744013" y="1965292"/>
                  <a:ext cx="514350" cy="375552"/>
                </a:xfrm>
                <a:prstGeom prst="rect">
                  <a:avLst/>
                </a:prstGeom>
                <a:blipFill>
                  <a:blip r:embed="rId16"/>
                  <a:stretch>
                    <a:fillRect b="-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3" name="TextBox 82">
                  <a:extLst>
                    <a:ext uri="{FF2B5EF4-FFF2-40B4-BE49-F238E27FC236}">
                      <a16:creationId xmlns:a16="http://schemas.microsoft.com/office/drawing/2014/main" id="{A61260E0-14F8-8844-979B-1492548E54AB}"/>
                    </a:ext>
                  </a:extLst>
                </p:cNvPr>
                <p:cNvSpPr txBox="1"/>
                <p:nvPr/>
              </p:nvSpPr>
              <p:spPr>
                <a:xfrm>
                  <a:off x="537328" y="4293678"/>
                  <a:ext cx="735727" cy="646524"/>
                </a:xfrm>
                <a:prstGeom prst="rect">
                  <a:avLst/>
                </a:prstGeom>
                <a:noFill/>
              </p:spPr>
              <p:txBody>
                <a:bodyPr wrap="square" rtlCol="0">
                  <a:spAutoFit/>
                </a:bodyPr>
                <a:lstStyle/>
                <a:p>
                  <a:pPr/>
                  <a14:m>
                    <m:oMathPara xmlns:m="http://schemas.openxmlformats.org/officeDocument/2006/math">
                      <m:oMathParaPr>
                        <m:jc m:val="center"/>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𝑎</m:t>
                            </m:r>
                          </m:e>
                          <m:sup>
                            <m:r>
                              <a:rPr lang="en-US" i="1">
                                <a:latin typeface="Cambria Math" panose="02040503050406030204" pitchFamily="18" charset="0"/>
                              </a:rPr>
                              <m:t>𝐵</m:t>
                            </m:r>
                          </m:sup>
                        </m:sSup>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𝑎</m:t>
                            </m:r>
                          </m:e>
                          <m:sup>
                            <m:r>
                              <a:rPr lang="en-US" i="1">
                                <a:latin typeface="Cambria Math" panose="02040503050406030204" pitchFamily="18" charset="0"/>
                              </a:rPr>
                              <m:t>𝐶</m:t>
                            </m:r>
                          </m:sup>
                        </m:sSup>
                      </m:oMath>
                    </m:oMathPara>
                  </a14:m>
                  <a:endParaRPr lang="en-US" baseline="-25000" dirty="0"/>
                </a:p>
              </p:txBody>
            </p:sp>
          </mc:Choice>
          <mc:Fallback xmlns="">
            <p:sp>
              <p:nvSpPr>
                <p:cNvPr id="83" name="TextBox 82">
                  <a:extLst>
                    <a:ext uri="{FF2B5EF4-FFF2-40B4-BE49-F238E27FC236}">
                      <a16:creationId xmlns:a16="http://schemas.microsoft.com/office/drawing/2014/main" id="{A61260E0-14F8-8844-979B-1492548E54AB}"/>
                    </a:ext>
                  </a:extLst>
                </p:cNvPr>
                <p:cNvSpPr txBox="1">
                  <a:spLocks noRot="1" noChangeAspect="1" noMove="1" noResize="1" noEditPoints="1" noAdjustHandles="1" noChangeArrowheads="1" noChangeShapeType="1" noTextEdit="1"/>
                </p:cNvSpPr>
                <p:nvPr/>
              </p:nvSpPr>
              <p:spPr>
                <a:xfrm>
                  <a:off x="537328" y="4293678"/>
                  <a:ext cx="735727" cy="646524"/>
                </a:xfrm>
                <a:prstGeom prst="rect">
                  <a:avLst/>
                </a:prstGeom>
                <a:blipFill>
                  <a:blip r:embed="rId17"/>
                  <a:stretch>
                    <a:fillRect/>
                  </a:stretch>
                </a:blipFill>
              </p:spPr>
              <p:txBody>
                <a:bodyPr/>
                <a:lstStyle/>
                <a:p>
                  <a:r>
                    <a:rPr lang="en-US">
                      <a:noFill/>
                    </a:rPr>
                    <a:t> </a:t>
                  </a:r>
                </a:p>
              </p:txBody>
            </p:sp>
          </mc:Fallback>
        </mc:AlternateContent>
      </p:grpSp>
      <p:sp>
        <p:nvSpPr>
          <p:cNvPr id="3" name="Footer Placeholder 2">
            <a:extLst>
              <a:ext uri="{FF2B5EF4-FFF2-40B4-BE49-F238E27FC236}">
                <a16:creationId xmlns:a16="http://schemas.microsoft.com/office/drawing/2014/main" id="{41E04405-3291-E247-8ED2-2C83D89468D5}"/>
              </a:ext>
            </a:extLst>
          </p:cNvPr>
          <p:cNvSpPr>
            <a:spLocks noGrp="1"/>
          </p:cNvSpPr>
          <p:nvPr>
            <p:ph type="ftr" sz="quarter" idx="11"/>
          </p:nvPr>
        </p:nvSpPr>
        <p:spPr/>
        <p:txBody>
          <a:bodyPr/>
          <a:lstStyle/>
          <a:p>
            <a:pPr>
              <a:defRPr/>
            </a:pPr>
            <a:r>
              <a:rPr lang="en-US"/>
              <a:t>Class 19:  Preferential Trading Arrangements</a:t>
            </a:r>
          </a:p>
        </p:txBody>
      </p:sp>
      <p:sp>
        <p:nvSpPr>
          <p:cNvPr id="82" name="TextBox 81">
            <a:extLst>
              <a:ext uri="{FF2B5EF4-FFF2-40B4-BE49-F238E27FC236}">
                <a16:creationId xmlns:a16="http://schemas.microsoft.com/office/drawing/2014/main" id="{A4056E4C-9204-5F47-890D-86EEACD9D52A}"/>
              </a:ext>
            </a:extLst>
          </p:cNvPr>
          <p:cNvSpPr txBox="1"/>
          <p:nvPr/>
        </p:nvSpPr>
        <p:spPr>
          <a:xfrm>
            <a:off x="7239000" y="1981200"/>
            <a:ext cx="838200" cy="369332"/>
          </a:xfrm>
          <a:prstGeom prst="rect">
            <a:avLst/>
          </a:prstGeom>
          <a:noFill/>
        </p:spPr>
        <p:txBody>
          <a:bodyPr wrap="square" rtlCol="0">
            <a:spAutoFit/>
          </a:bodyPr>
          <a:lstStyle/>
          <a:p>
            <a:pPr algn="ctr"/>
            <a:r>
              <a:rPr lang="en-US" dirty="0"/>
              <a:t>MFN</a:t>
            </a:r>
          </a:p>
        </p:txBody>
      </p:sp>
      <p:sp>
        <p:nvSpPr>
          <p:cNvPr id="106" name="TextBox 105">
            <a:extLst>
              <a:ext uri="{FF2B5EF4-FFF2-40B4-BE49-F238E27FC236}">
                <a16:creationId xmlns:a16="http://schemas.microsoft.com/office/drawing/2014/main" id="{F0FF965A-BC7F-5849-BD9E-6DF13ED39097}"/>
              </a:ext>
            </a:extLst>
          </p:cNvPr>
          <p:cNvSpPr txBox="1"/>
          <p:nvPr/>
        </p:nvSpPr>
        <p:spPr>
          <a:xfrm>
            <a:off x="7239000" y="2286000"/>
            <a:ext cx="838200" cy="369332"/>
          </a:xfrm>
          <a:prstGeom prst="rect">
            <a:avLst/>
          </a:prstGeom>
          <a:noFill/>
        </p:spPr>
        <p:txBody>
          <a:bodyPr wrap="square" rtlCol="0">
            <a:spAutoFit/>
          </a:bodyPr>
          <a:lstStyle/>
          <a:p>
            <a:pPr algn="ctr"/>
            <a:r>
              <a:rPr lang="en-US" dirty="0">
                <a:solidFill>
                  <a:srgbClr val="FF0000"/>
                </a:solidFill>
              </a:rPr>
              <a:t>FTA</a:t>
            </a:r>
          </a:p>
        </p:txBody>
      </p:sp>
    </p:spTree>
    <p:extLst>
      <p:ext uri="{BB962C8B-B14F-4D97-AF65-F5344CB8AC3E}">
        <p14:creationId xmlns:p14="http://schemas.microsoft.com/office/powerpoint/2010/main" val="1846364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p:bldP spid="10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ectangle 52">
            <a:extLst>
              <a:ext uri="{FF2B5EF4-FFF2-40B4-BE49-F238E27FC236}">
                <a16:creationId xmlns:a16="http://schemas.microsoft.com/office/drawing/2014/main" id="{C3134F92-05D3-6E46-AA29-FCB9C9576E71}"/>
              </a:ext>
            </a:extLst>
          </p:cNvPr>
          <p:cNvSpPr/>
          <p:nvPr/>
        </p:nvSpPr>
        <p:spPr>
          <a:xfrm>
            <a:off x="0" y="668740"/>
            <a:ext cx="9144000" cy="55546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33</a:t>
            </a:fld>
            <a:endParaRPr lang="en-US"/>
          </a:p>
        </p:txBody>
      </p:sp>
      <p:sp>
        <p:nvSpPr>
          <p:cNvPr id="80" name="TextBox 79">
            <a:extLst>
              <a:ext uri="{FF2B5EF4-FFF2-40B4-BE49-F238E27FC236}">
                <a16:creationId xmlns:a16="http://schemas.microsoft.com/office/drawing/2014/main" id="{4BD5A58A-070F-F94E-9E52-A62FFEEEB2AF}"/>
              </a:ext>
            </a:extLst>
          </p:cNvPr>
          <p:cNvSpPr txBox="1"/>
          <p:nvPr/>
        </p:nvSpPr>
        <p:spPr>
          <a:xfrm>
            <a:off x="1314450" y="1143001"/>
            <a:ext cx="5492750" cy="507831"/>
          </a:xfrm>
          <a:prstGeom prst="rect">
            <a:avLst/>
          </a:prstGeom>
          <a:noFill/>
        </p:spPr>
        <p:txBody>
          <a:bodyPr wrap="square" rtlCol="0">
            <a:spAutoFit/>
          </a:bodyPr>
          <a:lstStyle/>
          <a:p>
            <a:pPr algn="ctr"/>
            <a:r>
              <a:rPr lang="en-US" sz="2700" dirty="0"/>
              <a:t>Welfare Effects on the World</a:t>
            </a:r>
          </a:p>
        </p:txBody>
      </p:sp>
      <p:sp>
        <p:nvSpPr>
          <p:cNvPr id="2" name="TextBox 1">
            <a:extLst>
              <a:ext uri="{FF2B5EF4-FFF2-40B4-BE49-F238E27FC236}">
                <a16:creationId xmlns:a16="http://schemas.microsoft.com/office/drawing/2014/main" id="{E9ABC80B-E44B-D74A-B30B-29270B930020}"/>
              </a:ext>
            </a:extLst>
          </p:cNvPr>
          <p:cNvSpPr txBox="1"/>
          <p:nvPr/>
        </p:nvSpPr>
        <p:spPr>
          <a:xfrm>
            <a:off x="2057400" y="6019800"/>
            <a:ext cx="4541264" cy="646331"/>
          </a:xfrm>
          <a:prstGeom prst="rect">
            <a:avLst/>
          </a:prstGeom>
          <a:noFill/>
        </p:spPr>
        <p:txBody>
          <a:bodyPr wrap="square" rtlCol="0">
            <a:spAutoFit/>
          </a:bodyPr>
          <a:lstStyle/>
          <a:p>
            <a:r>
              <a:rPr lang="en-US" dirty="0"/>
              <a:t>These add up, with much cancellation to yield the following:</a:t>
            </a:r>
          </a:p>
        </p:txBody>
      </p:sp>
      <p:sp>
        <p:nvSpPr>
          <p:cNvPr id="107" name="Rectangle 106">
            <a:extLst>
              <a:ext uri="{FF2B5EF4-FFF2-40B4-BE49-F238E27FC236}">
                <a16:creationId xmlns:a16="http://schemas.microsoft.com/office/drawing/2014/main" id="{7DC052CA-99F2-194A-B0AB-F7C59B8ED754}"/>
              </a:ext>
            </a:extLst>
          </p:cNvPr>
          <p:cNvSpPr/>
          <p:nvPr/>
        </p:nvSpPr>
        <p:spPr>
          <a:xfrm flipV="1">
            <a:off x="4000223" y="3029448"/>
            <a:ext cx="1606655" cy="167863"/>
          </a:xfrm>
          <a:prstGeom prst="rect">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 name="Right Triangle 107">
            <a:extLst>
              <a:ext uri="{FF2B5EF4-FFF2-40B4-BE49-F238E27FC236}">
                <a16:creationId xmlns:a16="http://schemas.microsoft.com/office/drawing/2014/main" id="{6C67FCEB-14E8-3149-BB79-0EDD1FC0D10C}"/>
              </a:ext>
            </a:extLst>
          </p:cNvPr>
          <p:cNvSpPr/>
          <p:nvPr/>
        </p:nvSpPr>
        <p:spPr>
          <a:xfrm>
            <a:off x="5602128" y="3025543"/>
            <a:ext cx="280652" cy="184820"/>
          </a:xfrm>
          <a:prstGeom prst="rtTriangle">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4DBC6C26-FE02-E348-B2C3-AEB3BAC15EF3}"/>
              </a:ext>
            </a:extLst>
          </p:cNvPr>
          <p:cNvSpPr/>
          <p:nvPr/>
        </p:nvSpPr>
        <p:spPr>
          <a:xfrm>
            <a:off x="1152448" y="3646814"/>
            <a:ext cx="597111" cy="167863"/>
          </a:xfrm>
          <a:prstGeom prst="rect">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 name="Right Triangle 90">
            <a:extLst>
              <a:ext uri="{FF2B5EF4-FFF2-40B4-BE49-F238E27FC236}">
                <a16:creationId xmlns:a16="http://schemas.microsoft.com/office/drawing/2014/main" id="{C18A473F-534D-0A4B-8254-50F4626F36DF}"/>
              </a:ext>
            </a:extLst>
          </p:cNvPr>
          <p:cNvSpPr/>
          <p:nvPr/>
        </p:nvSpPr>
        <p:spPr>
          <a:xfrm flipV="1">
            <a:off x="1747793" y="3642909"/>
            <a:ext cx="203316" cy="184820"/>
          </a:xfrm>
          <a:prstGeom prst="rtTriangle">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 name="Rectangle 94">
            <a:extLst>
              <a:ext uri="{FF2B5EF4-FFF2-40B4-BE49-F238E27FC236}">
                <a16:creationId xmlns:a16="http://schemas.microsoft.com/office/drawing/2014/main" id="{23A9FAE6-081A-2145-BC19-562A1BB467E0}"/>
              </a:ext>
            </a:extLst>
          </p:cNvPr>
          <p:cNvSpPr/>
          <p:nvPr/>
        </p:nvSpPr>
        <p:spPr>
          <a:xfrm>
            <a:off x="1147593" y="3209137"/>
            <a:ext cx="797691" cy="437610"/>
          </a:xfrm>
          <a:prstGeom prst="rect">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 name="Right Triangle 96">
            <a:extLst>
              <a:ext uri="{FF2B5EF4-FFF2-40B4-BE49-F238E27FC236}">
                <a16:creationId xmlns:a16="http://schemas.microsoft.com/office/drawing/2014/main" id="{0685EDA3-035C-1A48-8C76-6E06A70B45D8}"/>
              </a:ext>
            </a:extLst>
          </p:cNvPr>
          <p:cNvSpPr/>
          <p:nvPr/>
        </p:nvSpPr>
        <p:spPr>
          <a:xfrm flipV="1">
            <a:off x="1946784" y="3214961"/>
            <a:ext cx="458611" cy="433188"/>
          </a:xfrm>
          <a:prstGeom prst="rtTriangle">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 name="Straight Connector 6"/>
          <p:cNvCxnSpPr>
            <a:cxnSpLocks/>
          </p:cNvCxnSpPr>
          <p:nvPr/>
        </p:nvCxnSpPr>
        <p:spPr>
          <a:xfrm>
            <a:off x="1143000" y="4743450"/>
            <a:ext cx="22288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V="1">
            <a:off x="11430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3143250" y="4686300"/>
            <a:ext cx="514350" cy="369332"/>
          </a:xfrm>
          <a:prstGeom prst="rect">
            <a:avLst/>
          </a:prstGeom>
          <a:noFill/>
        </p:spPr>
        <p:txBody>
          <a:bodyPr wrap="square" rtlCol="0">
            <a:spAutoFit/>
          </a:bodyPr>
          <a:lstStyle/>
          <a:p>
            <a:r>
              <a:rPr lang="en-US" dirty="0"/>
              <a:t>Q</a:t>
            </a:r>
          </a:p>
        </p:txBody>
      </p:sp>
      <p:cxnSp>
        <p:nvCxnSpPr>
          <p:cNvPr id="63" name="Straight Connector 62"/>
          <p:cNvCxnSpPr>
            <a:cxnSpLocks/>
          </p:cNvCxnSpPr>
          <p:nvPr/>
        </p:nvCxnSpPr>
        <p:spPr>
          <a:xfrm flipV="1">
            <a:off x="1143000" y="2857500"/>
            <a:ext cx="1657350" cy="15430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8" name="Left Brace 37"/>
          <p:cNvSpPr/>
          <p:nvPr/>
        </p:nvSpPr>
        <p:spPr>
          <a:xfrm>
            <a:off x="971550" y="3771900"/>
            <a:ext cx="171450" cy="628650"/>
          </a:xfrm>
          <a:prstGeom prst="leftBrace">
            <a:avLst>
              <a:gd name="adj1" fmla="val 44444"/>
              <a:gd name="adj2"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61" name="Straight Connector 60"/>
          <p:cNvCxnSpPr>
            <a:cxnSpLocks/>
          </p:cNvCxnSpPr>
          <p:nvPr/>
        </p:nvCxnSpPr>
        <p:spPr>
          <a:xfrm>
            <a:off x="4000500" y="4743450"/>
            <a:ext cx="36004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flipV="1">
            <a:off x="40005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5" name="TextBox 64"/>
          <p:cNvSpPr txBox="1"/>
          <p:nvPr/>
        </p:nvSpPr>
        <p:spPr>
          <a:xfrm>
            <a:off x="7486650" y="4686300"/>
            <a:ext cx="514350" cy="369332"/>
          </a:xfrm>
          <a:prstGeom prst="rect">
            <a:avLst/>
          </a:prstGeom>
          <a:noFill/>
        </p:spPr>
        <p:txBody>
          <a:bodyPr wrap="square" rtlCol="0">
            <a:spAutoFit/>
          </a:bodyPr>
          <a:lstStyle/>
          <a:p>
            <a:r>
              <a:rPr lang="en-US" dirty="0"/>
              <a:t>Q</a:t>
            </a:r>
          </a:p>
        </p:txBody>
      </p:sp>
      <p:cxnSp>
        <p:nvCxnSpPr>
          <p:cNvPr id="73" name="Straight Connector 72"/>
          <p:cNvCxnSpPr>
            <a:cxnSpLocks/>
          </p:cNvCxnSpPr>
          <p:nvPr/>
        </p:nvCxnSpPr>
        <p:spPr>
          <a:xfrm flipV="1">
            <a:off x="4000500" y="2228850"/>
            <a:ext cx="3314700" cy="15430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0" name="Straight Connector 49">
            <a:extLst>
              <a:ext uri="{FF2B5EF4-FFF2-40B4-BE49-F238E27FC236}">
                <a16:creationId xmlns:a16="http://schemas.microsoft.com/office/drawing/2014/main" id="{46F7941E-700F-274B-AD62-B652D2307BB6}"/>
              </a:ext>
            </a:extLst>
          </p:cNvPr>
          <p:cNvCxnSpPr>
            <a:cxnSpLocks/>
          </p:cNvCxnSpPr>
          <p:nvPr/>
        </p:nvCxnSpPr>
        <p:spPr>
          <a:xfrm flipV="1">
            <a:off x="1143000" y="2228850"/>
            <a:ext cx="1657350" cy="15430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92EE2414-DF8A-4344-983D-77235EC7E06D}"/>
                  </a:ext>
                </a:extLst>
              </p:cNvPr>
              <p:cNvSpPr txBox="1"/>
              <p:nvPr/>
            </p:nvSpPr>
            <p:spPr>
              <a:xfrm>
                <a:off x="2743200" y="2171700"/>
                <a:ext cx="685800" cy="375552"/>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𝑡</m:t>
                        </m:r>
                      </m:sup>
                    </m:sSup>
                    <m:r>
                      <a:rPr lang="en-US" i="1">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𝑡</m:t>
                        </m:r>
                      </m:sup>
                    </m:sSup>
                  </m:oMath>
                </a14:m>
                <a:r>
                  <a:rPr lang="en-US" dirty="0">
                    <a:effectLst/>
                  </a:rPr>
                  <a:t> </a:t>
                </a:r>
                <a:endParaRPr lang="en-US" baseline="30000" dirty="0"/>
              </a:p>
            </p:txBody>
          </p:sp>
        </mc:Choice>
        <mc:Fallback xmlns="">
          <p:sp>
            <p:nvSpPr>
              <p:cNvPr id="52" name="TextBox 51">
                <a:extLst>
                  <a:ext uri="{FF2B5EF4-FFF2-40B4-BE49-F238E27FC236}">
                    <a16:creationId xmlns:a16="http://schemas.microsoft.com/office/drawing/2014/main" id="{92EE2414-DF8A-4344-983D-77235EC7E06D}"/>
                  </a:ext>
                </a:extLst>
              </p:cNvPr>
              <p:cNvSpPr txBox="1">
                <a:spLocks noRot="1" noChangeAspect="1" noMove="1" noResize="1" noEditPoints="1" noAdjustHandles="1" noChangeArrowheads="1" noChangeShapeType="1" noTextEdit="1"/>
              </p:cNvSpPr>
              <p:nvPr/>
            </p:nvSpPr>
            <p:spPr>
              <a:xfrm>
                <a:off x="2743200" y="2171700"/>
                <a:ext cx="685800" cy="375552"/>
              </a:xfrm>
              <a:prstGeom prst="rect">
                <a:avLst/>
              </a:prstGeom>
              <a:blipFill>
                <a:blip r:embed="rId2"/>
                <a:stretch>
                  <a:fillRect r="-33333"/>
                </a:stretch>
              </a:blipFill>
            </p:spPr>
            <p:txBody>
              <a:bodyPr/>
              <a:lstStyle/>
              <a:p>
                <a:r>
                  <a:rPr lang="en-US">
                    <a:noFill/>
                  </a:rPr>
                  <a:t> </a:t>
                </a:r>
              </a:p>
            </p:txBody>
          </p:sp>
        </mc:Fallback>
      </mc:AlternateContent>
      <p:cxnSp>
        <p:nvCxnSpPr>
          <p:cNvPr id="79" name="Straight Connector 78">
            <a:extLst>
              <a:ext uri="{FF2B5EF4-FFF2-40B4-BE49-F238E27FC236}">
                <a16:creationId xmlns:a16="http://schemas.microsoft.com/office/drawing/2014/main" id="{C3E76220-2624-494E-A28E-6D9EBAC26B59}"/>
              </a:ext>
            </a:extLst>
          </p:cNvPr>
          <p:cNvCxnSpPr>
            <a:cxnSpLocks/>
          </p:cNvCxnSpPr>
          <p:nvPr/>
        </p:nvCxnSpPr>
        <p:spPr>
          <a:xfrm flipV="1">
            <a:off x="4000500" y="3771900"/>
            <a:ext cx="685800" cy="628650"/>
          </a:xfrm>
          <a:prstGeom prst="line">
            <a:avLst/>
          </a:prstGeom>
          <a:ln>
            <a:solidFill>
              <a:srgbClr val="FF0000"/>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81" name="Straight Connector 80">
            <a:extLst>
              <a:ext uri="{FF2B5EF4-FFF2-40B4-BE49-F238E27FC236}">
                <a16:creationId xmlns:a16="http://schemas.microsoft.com/office/drawing/2014/main" id="{7D8A21A1-F836-524D-AEA3-7CC934A9EA65}"/>
              </a:ext>
            </a:extLst>
          </p:cNvPr>
          <p:cNvCxnSpPr>
            <a:cxnSpLocks/>
          </p:cNvCxnSpPr>
          <p:nvPr/>
        </p:nvCxnSpPr>
        <p:spPr>
          <a:xfrm flipV="1">
            <a:off x="4686300" y="2514600"/>
            <a:ext cx="2686050" cy="1257300"/>
          </a:xfrm>
          <a:prstGeom prst="line">
            <a:avLst/>
          </a:prstGeom>
          <a:ln>
            <a:solidFill>
              <a:srgbClr val="FF0000"/>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BE3CB4B5-A96E-B740-880B-479A9E3D5130}"/>
              </a:ext>
            </a:extLst>
          </p:cNvPr>
          <p:cNvCxnSpPr>
            <a:cxnSpLocks/>
          </p:cNvCxnSpPr>
          <p:nvPr/>
        </p:nvCxnSpPr>
        <p:spPr>
          <a:xfrm>
            <a:off x="4514850" y="2400300"/>
            <a:ext cx="2457450" cy="14287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6" name="Straight Connector 85">
            <a:extLst>
              <a:ext uri="{FF2B5EF4-FFF2-40B4-BE49-F238E27FC236}">
                <a16:creationId xmlns:a16="http://schemas.microsoft.com/office/drawing/2014/main" id="{AE1158BC-140C-7543-ABB0-6ED3C6348EBD}"/>
              </a:ext>
            </a:extLst>
          </p:cNvPr>
          <p:cNvCxnSpPr>
            <a:cxnSpLocks/>
          </p:cNvCxnSpPr>
          <p:nvPr/>
        </p:nvCxnSpPr>
        <p:spPr>
          <a:xfrm>
            <a:off x="1143000" y="3028950"/>
            <a:ext cx="4457700"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87" name="Straight Connector 86">
            <a:extLst>
              <a:ext uri="{FF2B5EF4-FFF2-40B4-BE49-F238E27FC236}">
                <a16:creationId xmlns:a16="http://schemas.microsoft.com/office/drawing/2014/main" id="{F7974421-E849-6A49-8342-95E79CF26D44}"/>
              </a:ext>
            </a:extLst>
          </p:cNvPr>
          <p:cNvCxnSpPr>
            <a:cxnSpLocks/>
          </p:cNvCxnSpPr>
          <p:nvPr/>
        </p:nvCxnSpPr>
        <p:spPr>
          <a:xfrm>
            <a:off x="1143000" y="3200400"/>
            <a:ext cx="4743450"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90" name="Rectangle 89">
                <a:extLst>
                  <a:ext uri="{FF2B5EF4-FFF2-40B4-BE49-F238E27FC236}">
                    <a16:creationId xmlns:a16="http://schemas.microsoft.com/office/drawing/2014/main" id="{5B3EABC2-8B35-3448-9289-322A6B276D7D}"/>
                  </a:ext>
                </a:extLst>
              </p:cNvPr>
              <p:cNvSpPr/>
              <p:nvPr/>
            </p:nvSpPr>
            <p:spPr>
              <a:xfrm>
                <a:off x="6800850" y="3543300"/>
                <a:ext cx="570349" cy="37003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𝑀</m:t>
                          </m:r>
                        </m:e>
                        <m:sup>
                          <m:r>
                            <a:rPr lang="en-US" i="1">
                              <a:latin typeface="Cambria Math" panose="02040503050406030204" pitchFamily="18" charset="0"/>
                            </a:rPr>
                            <m:t>𝐴</m:t>
                          </m:r>
                        </m:sup>
                      </m:sSup>
                    </m:oMath>
                  </m:oMathPara>
                </a14:m>
                <a:endParaRPr lang="en-US" dirty="0"/>
              </a:p>
            </p:txBody>
          </p:sp>
        </mc:Choice>
        <mc:Fallback xmlns="">
          <p:sp>
            <p:nvSpPr>
              <p:cNvPr id="90" name="Rectangle 89">
                <a:extLst>
                  <a:ext uri="{FF2B5EF4-FFF2-40B4-BE49-F238E27FC236}">
                    <a16:creationId xmlns:a16="http://schemas.microsoft.com/office/drawing/2014/main" id="{5B3EABC2-8B35-3448-9289-322A6B276D7D}"/>
                  </a:ext>
                </a:extLst>
              </p:cNvPr>
              <p:cNvSpPr>
                <a:spLocks noRot="1" noChangeAspect="1" noMove="1" noResize="1" noEditPoints="1" noAdjustHandles="1" noChangeArrowheads="1" noChangeShapeType="1" noTextEdit="1"/>
              </p:cNvSpPr>
              <p:nvPr/>
            </p:nvSpPr>
            <p:spPr>
              <a:xfrm>
                <a:off x="6800850" y="3543300"/>
                <a:ext cx="570349" cy="370038"/>
              </a:xfrm>
              <a:prstGeom prst="rect">
                <a:avLst/>
              </a:prstGeom>
              <a:blipFill>
                <a:blip r:embed="rId3"/>
                <a:stretch>
                  <a:fillRect/>
                </a:stretch>
              </a:blipFill>
            </p:spPr>
            <p:txBody>
              <a:bodyPr/>
              <a:lstStyle/>
              <a:p>
                <a:r>
                  <a:rPr lang="en-US">
                    <a:noFill/>
                  </a:rPr>
                  <a:t> </a:t>
                </a:r>
              </a:p>
            </p:txBody>
          </p:sp>
        </mc:Fallback>
      </mc:AlternateContent>
      <p:cxnSp>
        <p:nvCxnSpPr>
          <p:cNvPr id="92" name="Straight Connector 91">
            <a:extLst>
              <a:ext uri="{FF2B5EF4-FFF2-40B4-BE49-F238E27FC236}">
                <a16:creationId xmlns:a16="http://schemas.microsoft.com/office/drawing/2014/main" id="{98DB2428-7974-BE43-9111-37B6F41D302F}"/>
              </a:ext>
            </a:extLst>
          </p:cNvPr>
          <p:cNvCxnSpPr>
            <a:cxnSpLocks/>
          </p:cNvCxnSpPr>
          <p:nvPr/>
        </p:nvCxnSpPr>
        <p:spPr>
          <a:xfrm>
            <a:off x="1943100" y="3028950"/>
            <a:ext cx="0" cy="1714500"/>
          </a:xfrm>
          <a:prstGeom prst="line">
            <a:avLst/>
          </a:prstGeom>
          <a:ln>
            <a:solidFill>
              <a:schemeClr val="tx1"/>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96" name="Straight Connector 95">
            <a:extLst>
              <a:ext uri="{FF2B5EF4-FFF2-40B4-BE49-F238E27FC236}">
                <a16:creationId xmlns:a16="http://schemas.microsoft.com/office/drawing/2014/main" id="{088086D5-6F00-E146-87DE-E16B01D4CD8D}"/>
              </a:ext>
            </a:extLst>
          </p:cNvPr>
          <p:cNvCxnSpPr>
            <a:cxnSpLocks/>
          </p:cNvCxnSpPr>
          <p:nvPr/>
        </p:nvCxnSpPr>
        <p:spPr>
          <a:xfrm>
            <a:off x="1758275" y="3200400"/>
            <a:ext cx="0" cy="1543050"/>
          </a:xfrm>
          <a:prstGeom prst="line">
            <a:avLst/>
          </a:prstGeom>
          <a:ln>
            <a:solidFill>
              <a:srgbClr val="FF0000"/>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BB4D492F-DEDC-A341-8228-9351DF5119B3}"/>
              </a:ext>
            </a:extLst>
          </p:cNvPr>
          <p:cNvCxnSpPr>
            <a:cxnSpLocks/>
          </p:cNvCxnSpPr>
          <p:nvPr/>
        </p:nvCxnSpPr>
        <p:spPr>
          <a:xfrm>
            <a:off x="2431073" y="3209192"/>
            <a:ext cx="0" cy="1543050"/>
          </a:xfrm>
          <a:prstGeom prst="line">
            <a:avLst/>
          </a:prstGeom>
          <a:ln>
            <a:solidFill>
              <a:srgbClr val="FF0000"/>
            </a:solidFill>
            <a:prstDash val="lgDash"/>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37" name="Rectangle 36">
                <a:extLst>
                  <a:ext uri="{FF2B5EF4-FFF2-40B4-BE49-F238E27FC236}">
                    <a16:creationId xmlns:a16="http://schemas.microsoft.com/office/drawing/2014/main" id="{916D4E0B-EFB3-AD4C-A379-E9E55A41493A}"/>
                  </a:ext>
                </a:extLst>
              </p:cNvPr>
              <p:cNvSpPr/>
              <p:nvPr/>
            </p:nvSpPr>
            <p:spPr>
              <a:xfrm>
                <a:off x="2286000" y="4743450"/>
                <a:ext cx="523926" cy="37266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rgbClr val="FF0000"/>
                              </a:solidFill>
                              <a:latin typeface="Cambria Math" panose="02040503050406030204" pitchFamily="18" charset="0"/>
                            </a:rPr>
                          </m:ctrlPr>
                        </m:sSubSupPr>
                        <m:e>
                          <m:r>
                            <a:rPr lang="en-US" i="1">
                              <a:solidFill>
                                <a:srgbClr val="FF0000"/>
                              </a:solidFill>
                              <a:latin typeface="Cambria Math" panose="02040503050406030204" pitchFamily="18" charset="0"/>
                            </a:rPr>
                            <m:t>𝑋</m:t>
                          </m:r>
                        </m:e>
                        <m:sub>
                          <m:r>
                            <a:rPr lang="en-US" b="0" i="0" smtClean="0">
                              <a:solidFill>
                                <a:srgbClr val="FF0000"/>
                              </a:solidFill>
                              <a:latin typeface="Cambria Math" panose="02040503050406030204" pitchFamily="18" charset="0"/>
                            </a:rPr>
                            <m:t>1</m:t>
                          </m:r>
                        </m:sub>
                        <m:sup>
                          <m:r>
                            <a:rPr lang="en-US" b="0" i="1" smtClean="0">
                              <a:solidFill>
                                <a:srgbClr val="FF0000"/>
                              </a:solidFill>
                              <a:latin typeface="Cambria Math" panose="02040503050406030204" pitchFamily="18" charset="0"/>
                            </a:rPr>
                            <m:t>𝐵</m:t>
                          </m:r>
                        </m:sup>
                      </m:sSubSup>
                    </m:oMath>
                  </m:oMathPara>
                </a14:m>
                <a:endParaRPr lang="en-US" i="1" dirty="0">
                  <a:solidFill>
                    <a:srgbClr val="FF0000"/>
                  </a:solidFill>
                  <a:latin typeface="Cambria Math" panose="02040503050406030204" pitchFamily="18" charset="0"/>
                </a:endParaRPr>
              </a:p>
            </p:txBody>
          </p:sp>
        </mc:Choice>
        <mc:Fallback xmlns="">
          <p:sp>
            <p:nvSpPr>
              <p:cNvPr id="37" name="Rectangle 36">
                <a:extLst>
                  <a:ext uri="{FF2B5EF4-FFF2-40B4-BE49-F238E27FC236}">
                    <a16:creationId xmlns:a16="http://schemas.microsoft.com/office/drawing/2014/main" id="{916D4E0B-EFB3-AD4C-A379-E9E55A41493A}"/>
                  </a:ext>
                </a:extLst>
              </p:cNvPr>
              <p:cNvSpPr>
                <a:spLocks noRot="1" noChangeAspect="1" noMove="1" noResize="1" noEditPoints="1" noAdjustHandles="1" noChangeArrowheads="1" noChangeShapeType="1" noTextEdit="1"/>
              </p:cNvSpPr>
              <p:nvPr/>
            </p:nvSpPr>
            <p:spPr>
              <a:xfrm>
                <a:off x="2286000" y="4743450"/>
                <a:ext cx="523926" cy="372666"/>
              </a:xfrm>
              <a:prstGeom prst="rect">
                <a:avLst/>
              </a:prstGeom>
              <a:blipFill>
                <a:blip r:embed="rId4"/>
                <a:stretch>
                  <a:fillRect/>
                </a:stretch>
              </a:blipFill>
            </p:spPr>
            <p:txBody>
              <a:bodyPr/>
              <a:lstStyle/>
              <a:p>
                <a:r>
                  <a:rPr lang="en-US">
                    <a:noFill/>
                  </a:rPr>
                  <a:t> </a:t>
                </a:r>
              </a:p>
            </p:txBody>
          </p:sp>
        </mc:Fallback>
      </mc:AlternateContent>
      <p:cxnSp>
        <p:nvCxnSpPr>
          <p:cNvPr id="39" name="Straight Connector 38">
            <a:extLst>
              <a:ext uri="{FF2B5EF4-FFF2-40B4-BE49-F238E27FC236}">
                <a16:creationId xmlns:a16="http://schemas.microsoft.com/office/drawing/2014/main" id="{E10B6789-7891-9D4C-9E28-36FA3FEC6BD5}"/>
              </a:ext>
            </a:extLst>
          </p:cNvPr>
          <p:cNvCxnSpPr>
            <a:cxnSpLocks/>
          </p:cNvCxnSpPr>
          <p:nvPr/>
        </p:nvCxnSpPr>
        <p:spPr>
          <a:xfrm>
            <a:off x="5886450" y="3200400"/>
            <a:ext cx="0" cy="1543050"/>
          </a:xfrm>
          <a:prstGeom prst="line">
            <a:avLst/>
          </a:prstGeom>
          <a:ln>
            <a:solidFill>
              <a:srgbClr val="FF0000"/>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BBF83C96-4B8D-E34C-B296-1E2210EEF700}"/>
              </a:ext>
            </a:extLst>
          </p:cNvPr>
          <p:cNvCxnSpPr>
            <a:cxnSpLocks/>
          </p:cNvCxnSpPr>
          <p:nvPr/>
        </p:nvCxnSpPr>
        <p:spPr>
          <a:xfrm>
            <a:off x="5600700" y="3028950"/>
            <a:ext cx="0" cy="1714500"/>
          </a:xfrm>
          <a:prstGeom prst="line">
            <a:avLst/>
          </a:prstGeom>
          <a:ln>
            <a:solidFill>
              <a:schemeClr val="tx1"/>
            </a:solidFill>
            <a:prstDash val="lgDash"/>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41" name="Rectangle 40">
                <a:extLst>
                  <a:ext uri="{FF2B5EF4-FFF2-40B4-BE49-F238E27FC236}">
                    <a16:creationId xmlns:a16="http://schemas.microsoft.com/office/drawing/2014/main" id="{503550C8-F65A-9340-A2E0-55C88B91F7FD}"/>
                  </a:ext>
                </a:extLst>
              </p:cNvPr>
              <p:cNvSpPr/>
              <p:nvPr/>
            </p:nvSpPr>
            <p:spPr>
              <a:xfrm>
                <a:off x="5372100" y="4743450"/>
                <a:ext cx="570349" cy="376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chemeClr val="tx1"/>
                              </a:solidFill>
                              <a:latin typeface="Cambria Math" panose="02040503050406030204" pitchFamily="18" charset="0"/>
                            </a:rPr>
                          </m:ctrlPr>
                        </m:sSubSupPr>
                        <m:e>
                          <m:r>
                            <a:rPr lang="en-US" b="0" i="1" smtClean="0">
                              <a:solidFill>
                                <a:schemeClr val="tx1"/>
                              </a:solidFill>
                              <a:latin typeface="Cambria Math" panose="02040503050406030204" pitchFamily="18" charset="0"/>
                            </a:rPr>
                            <m:t>𝑀</m:t>
                          </m:r>
                        </m:e>
                        <m:sub>
                          <m:r>
                            <a:rPr lang="en-US" i="0">
                              <a:solidFill>
                                <a:schemeClr val="tx1"/>
                              </a:solidFill>
                              <a:latin typeface="Cambria Math" panose="02040503050406030204" pitchFamily="18" charset="0"/>
                            </a:rPr>
                            <m:t>0</m:t>
                          </m:r>
                        </m:sub>
                        <m:sup>
                          <m:r>
                            <a:rPr lang="en-US" b="0" i="1" smtClean="0">
                              <a:solidFill>
                                <a:schemeClr val="tx1"/>
                              </a:solidFill>
                              <a:latin typeface="Cambria Math" panose="02040503050406030204" pitchFamily="18" charset="0"/>
                            </a:rPr>
                            <m:t>𝐴</m:t>
                          </m:r>
                        </m:sup>
                      </m:sSubSup>
                    </m:oMath>
                  </m:oMathPara>
                </a14:m>
                <a:endParaRPr lang="en-US" dirty="0">
                  <a:solidFill>
                    <a:schemeClr val="tx1"/>
                  </a:solidFill>
                </a:endParaRPr>
              </a:p>
            </p:txBody>
          </p:sp>
        </mc:Choice>
        <mc:Fallback xmlns="">
          <p:sp>
            <p:nvSpPr>
              <p:cNvPr id="41" name="Rectangle 40">
                <a:extLst>
                  <a:ext uri="{FF2B5EF4-FFF2-40B4-BE49-F238E27FC236}">
                    <a16:creationId xmlns:a16="http://schemas.microsoft.com/office/drawing/2014/main" id="{503550C8-F65A-9340-A2E0-55C88B91F7FD}"/>
                  </a:ext>
                </a:extLst>
              </p:cNvPr>
              <p:cNvSpPr>
                <a:spLocks noRot="1" noChangeAspect="1" noMove="1" noResize="1" noEditPoints="1" noAdjustHandles="1" noChangeArrowheads="1" noChangeShapeType="1" noTextEdit="1"/>
              </p:cNvSpPr>
              <p:nvPr/>
            </p:nvSpPr>
            <p:spPr>
              <a:xfrm>
                <a:off x="5372100" y="4743450"/>
                <a:ext cx="570349" cy="376321"/>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Rectangle 41">
                <a:extLst>
                  <a:ext uri="{FF2B5EF4-FFF2-40B4-BE49-F238E27FC236}">
                    <a16:creationId xmlns:a16="http://schemas.microsoft.com/office/drawing/2014/main" id="{0D81F738-F50B-F94E-B18F-33A10F134FB3}"/>
                  </a:ext>
                </a:extLst>
              </p:cNvPr>
              <p:cNvSpPr/>
              <p:nvPr/>
            </p:nvSpPr>
            <p:spPr>
              <a:xfrm>
                <a:off x="5772150" y="4743450"/>
                <a:ext cx="568745" cy="3740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rgbClr val="FF0000"/>
                              </a:solidFill>
                              <a:latin typeface="Cambria Math" panose="02040503050406030204" pitchFamily="18" charset="0"/>
                            </a:rPr>
                          </m:ctrlPr>
                        </m:sSubSupPr>
                        <m:e>
                          <m:r>
                            <a:rPr lang="en-US" b="0" i="1" smtClean="0">
                              <a:solidFill>
                                <a:srgbClr val="FF0000"/>
                              </a:solidFill>
                              <a:latin typeface="Cambria Math" panose="02040503050406030204" pitchFamily="18" charset="0"/>
                            </a:rPr>
                            <m:t>𝑀</m:t>
                          </m:r>
                        </m:e>
                        <m:sub>
                          <m:r>
                            <a:rPr lang="en-US" b="0" i="0" smtClean="0">
                              <a:solidFill>
                                <a:srgbClr val="FF0000"/>
                              </a:solidFill>
                              <a:latin typeface="Cambria Math" panose="02040503050406030204" pitchFamily="18" charset="0"/>
                            </a:rPr>
                            <m:t>1</m:t>
                          </m:r>
                        </m:sub>
                        <m:sup>
                          <m:r>
                            <a:rPr lang="en-US" b="0" i="1" smtClean="0">
                              <a:solidFill>
                                <a:srgbClr val="FF0000"/>
                              </a:solidFill>
                              <a:latin typeface="Cambria Math" panose="02040503050406030204" pitchFamily="18" charset="0"/>
                            </a:rPr>
                            <m:t>𝐴</m:t>
                          </m:r>
                        </m:sup>
                      </m:sSubSup>
                    </m:oMath>
                  </m:oMathPara>
                </a14:m>
                <a:endParaRPr lang="en-US" i="1" dirty="0">
                  <a:solidFill>
                    <a:srgbClr val="FF0000"/>
                  </a:solidFill>
                  <a:latin typeface="Cambria Math" panose="02040503050406030204" pitchFamily="18" charset="0"/>
                </a:endParaRPr>
              </a:p>
            </p:txBody>
          </p:sp>
        </mc:Choice>
        <mc:Fallback xmlns="">
          <p:sp>
            <p:nvSpPr>
              <p:cNvPr id="42" name="Rectangle 41">
                <a:extLst>
                  <a:ext uri="{FF2B5EF4-FFF2-40B4-BE49-F238E27FC236}">
                    <a16:creationId xmlns:a16="http://schemas.microsoft.com/office/drawing/2014/main" id="{0D81F738-F50B-F94E-B18F-33A10F134FB3}"/>
                  </a:ext>
                </a:extLst>
              </p:cNvPr>
              <p:cNvSpPr>
                <a:spLocks noRot="1" noChangeAspect="1" noMove="1" noResize="1" noEditPoints="1" noAdjustHandles="1" noChangeArrowheads="1" noChangeShapeType="1" noTextEdit="1"/>
              </p:cNvSpPr>
              <p:nvPr/>
            </p:nvSpPr>
            <p:spPr>
              <a:xfrm>
                <a:off x="5772150" y="4743450"/>
                <a:ext cx="568745" cy="374077"/>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5" name="Rectangle 54">
                <a:extLst>
                  <a:ext uri="{FF2B5EF4-FFF2-40B4-BE49-F238E27FC236}">
                    <a16:creationId xmlns:a16="http://schemas.microsoft.com/office/drawing/2014/main" id="{8C105764-3345-0C4C-84E3-73A18E531FAC}"/>
                  </a:ext>
                </a:extLst>
              </p:cNvPr>
              <p:cNvSpPr/>
              <p:nvPr/>
            </p:nvSpPr>
            <p:spPr>
              <a:xfrm>
                <a:off x="751656" y="3876738"/>
                <a:ext cx="33457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𝑡</m:t>
                      </m:r>
                    </m:oMath>
                  </m:oMathPara>
                </a14:m>
                <a:endParaRPr lang="en-US" dirty="0"/>
              </a:p>
            </p:txBody>
          </p:sp>
        </mc:Choice>
        <mc:Fallback xmlns="">
          <p:sp>
            <p:nvSpPr>
              <p:cNvPr id="55" name="Rectangle 54">
                <a:extLst>
                  <a:ext uri="{FF2B5EF4-FFF2-40B4-BE49-F238E27FC236}">
                    <a16:creationId xmlns:a16="http://schemas.microsoft.com/office/drawing/2014/main" id="{8C105764-3345-0C4C-84E3-73A18E531FAC}"/>
                  </a:ext>
                </a:extLst>
              </p:cNvPr>
              <p:cNvSpPr>
                <a:spLocks noRot="1" noChangeAspect="1" noMove="1" noResize="1" noEditPoints="1" noAdjustHandles="1" noChangeArrowheads="1" noChangeShapeType="1" noTextEdit="1"/>
              </p:cNvSpPr>
              <p:nvPr/>
            </p:nvSpPr>
            <p:spPr>
              <a:xfrm>
                <a:off x="751656" y="3876738"/>
                <a:ext cx="334579" cy="369332"/>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6" name="TextBox 55">
                <a:extLst>
                  <a:ext uri="{FF2B5EF4-FFF2-40B4-BE49-F238E27FC236}">
                    <a16:creationId xmlns:a16="http://schemas.microsoft.com/office/drawing/2014/main" id="{AC142A10-5C70-5D4D-B793-645F560000FD}"/>
                  </a:ext>
                </a:extLst>
              </p:cNvPr>
              <p:cNvSpPr txBox="1"/>
              <p:nvPr/>
            </p:nvSpPr>
            <p:spPr>
              <a:xfrm>
                <a:off x="5939334" y="2114550"/>
                <a:ext cx="1266683" cy="375552"/>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𝑡</m:t>
                        </m:r>
                      </m:sup>
                    </m:sSup>
                    <m:r>
                      <a:rPr lang="en-US" b="0" i="1" smtClean="0">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𝑡</m:t>
                        </m:r>
                      </m:sup>
                    </m:sSup>
                  </m:oMath>
                </a14:m>
                <a:r>
                  <a:rPr lang="en-US" dirty="0">
                    <a:effectLst/>
                  </a:rPr>
                  <a:t> </a:t>
                </a:r>
                <a:endParaRPr lang="en-US" baseline="30000" dirty="0"/>
              </a:p>
            </p:txBody>
          </p:sp>
        </mc:Choice>
        <mc:Fallback xmlns="">
          <p:sp>
            <p:nvSpPr>
              <p:cNvPr id="56" name="TextBox 55">
                <a:extLst>
                  <a:ext uri="{FF2B5EF4-FFF2-40B4-BE49-F238E27FC236}">
                    <a16:creationId xmlns:a16="http://schemas.microsoft.com/office/drawing/2014/main" id="{AC142A10-5C70-5D4D-B793-645F560000FD}"/>
                  </a:ext>
                </a:extLst>
              </p:cNvPr>
              <p:cNvSpPr txBox="1">
                <a:spLocks noRot="1" noChangeAspect="1" noMove="1" noResize="1" noEditPoints="1" noAdjustHandles="1" noChangeArrowheads="1" noChangeShapeType="1" noTextEdit="1"/>
              </p:cNvSpPr>
              <p:nvPr/>
            </p:nvSpPr>
            <p:spPr>
              <a:xfrm>
                <a:off x="5939334" y="2114550"/>
                <a:ext cx="1266683" cy="375552"/>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7" name="TextBox 56">
                <a:extLst>
                  <a:ext uri="{FF2B5EF4-FFF2-40B4-BE49-F238E27FC236}">
                    <a16:creationId xmlns:a16="http://schemas.microsoft.com/office/drawing/2014/main" id="{CDA6817A-89FE-BD42-A344-978C2DC34ED7}"/>
                  </a:ext>
                </a:extLst>
              </p:cNvPr>
              <p:cNvSpPr txBox="1"/>
              <p:nvPr/>
            </p:nvSpPr>
            <p:spPr>
              <a:xfrm>
                <a:off x="6457950" y="2857500"/>
                <a:ext cx="1566934" cy="380104"/>
              </a:xfrm>
              <a:prstGeom prst="rect">
                <a:avLst/>
              </a:prstGeom>
              <a:noFill/>
            </p:spPr>
            <p:txBody>
              <a:bodyPr wrap="square" rtlCol="0">
                <a:spAutoFit/>
              </a:bodyPr>
              <a:lstStyle/>
              <a:p>
                <a14:m>
                  <m:oMath xmlns:m="http://schemas.openxmlformats.org/officeDocument/2006/math">
                    <m:sSup>
                      <m:sSupPr>
                        <m:ctrlPr>
                          <a:rPr lang="en-US" i="1" smtClean="0">
                            <a:solidFill>
                              <a:srgbClr val="FF0000"/>
                            </a:solidFill>
                            <a:latin typeface="Cambria Math" panose="02040503050406030204" pitchFamily="18" charset="0"/>
                          </a:rPr>
                        </m:ctrlPr>
                      </m:sSupPr>
                      <m:e>
                        <m:r>
                          <a:rPr lang="en-US" i="1">
                            <a:solidFill>
                              <a:srgbClr val="FF0000"/>
                            </a:solidFill>
                            <a:latin typeface="Cambria Math" panose="02040503050406030204" pitchFamily="18" charset="0"/>
                          </a:rPr>
                          <m:t>𝑋</m:t>
                        </m:r>
                      </m:e>
                      <m:sup>
                        <m:r>
                          <a:rPr lang="en-US" i="1">
                            <a:solidFill>
                              <a:srgbClr val="FF0000"/>
                            </a:solidFill>
                            <a:latin typeface="Cambria Math" panose="02040503050406030204" pitchFamily="18" charset="0"/>
                          </a:rPr>
                          <m:t>𝐵</m:t>
                        </m:r>
                        <m:r>
                          <a:rPr lang="en-US" b="0" i="1" smtClean="0">
                            <a:solidFill>
                              <a:srgbClr val="FF0000"/>
                            </a:solidFill>
                            <a:latin typeface="Cambria Math" panose="02040503050406030204" pitchFamily="18" charset="0"/>
                          </a:rPr>
                          <m:t>𝑓</m:t>
                        </m:r>
                      </m:sup>
                    </m:sSup>
                    <m:r>
                      <a:rPr lang="en-US" b="0" i="1" smtClean="0">
                        <a:solidFill>
                          <a:srgbClr val="FF0000"/>
                        </a:solidFill>
                        <a:latin typeface="Cambria Math" panose="02040503050406030204" pitchFamily="18" charset="0"/>
                      </a:rPr>
                      <m:t>+</m:t>
                    </m:r>
                    <m:sSup>
                      <m:sSupPr>
                        <m:ctrlPr>
                          <a:rPr lang="en-US" i="1">
                            <a:solidFill>
                              <a:srgbClr val="FF0000"/>
                            </a:solidFill>
                            <a:latin typeface="Cambria Math" panose="02040503050406030204" pitchFamily="18" charset="0"/>
                          </a:rPr>
                        </m:ctrlPr>
                      </m:sSupPr>
                      <m:e>
                        <m:r>
                          <a:rPr lang="en-US" i="1">
                            <a:solidFill>
                              <a:srgbClr val="FF0000"/>
                            </a:solidFill>
                            <a:latin typeface="Cambria Math" panose="02040503050406030204" pitchFamily="18" charset="0"/>
                          </a:rPr>
                          <m:t>𝑋</m:t>
                        </m:r>
                      </m:e>
                      <m:sup>
                        <m:r>
                          <a:rPr lang="en-US" i="1">
                            <a:solidFill>
                              <a:srgbClr val="FF0000"/>
                            </a:solidFill>
                            <a:latin typeface="Cambria Math" panose="02040503050406030204" pitchFamily="18" charset="0"/>
                          </a:rPr>
                          <m:t>𝐶</m:t>
                        </m:r>
                        <m:r>
                          <a:rPr lang="en-US" b="0" i="1" smtClean="0">
                            <a:solidFill>
                              <a:srgbClr val="FF0000"/>
                            </a:solidFill>
                            <a:latin typeface="Cambria Math" panose="02040503050406030204" pitchFamily="18" charset="0"/>
                          </a:rPr>
                          <m:t>𝑡</m:t>
                        </m:r>
                      </m:sup>
                    </m:sSup>
                  </m:oMath>
                </a14:m>
                <a:r>
                  <a:rPr lang="en-US" dirty="0">
                    <a:solidFill>
                      <a:srgbClr val="FF0000"/>
                    </a:solidFill>
                    <a:effectLst/>
                  </a:rPr>
                  <a:t> </a:t>
                </a:r>
                <a:endParaRPr lang="en-US" baseline="30000" dirty="0">
                  <a:solidFill>
                    <a:srgbClr val="FF0000"/>
                  </a:solidFill>
                </a:endParaRPr>
              </a:p>
            </p:txBody>
          </p:sp>
        </mc:Choice>
        <mc:Fallback xmlns="">
          <p:sp>
            <p:nvSpPr>
              <p:cNvPr id="57" name="TextBox 56">
                <a:extLst>
                  <a:ext uri="{FF2B5EF4-FFF2-40B4-BE49-F238E27FC236}">
                    <a16:creationId xmlns:a16="http://schemas.microsoft.com/office/drawing/2014/main" id="{CDA6817A-89FE-BD42-A344-978C2DC34ED7}"/>
                  </a:ext>
                </a:extLst>
              </p:cNvPr>
              <p:cNvSpPr txBox="1">
                <a:spLocks noRot="1" noChangeAspect="1" noMove="1" noResize="1" noEditPoints="1" noAdjustHandles="1" noChangeArrowheads="1" noChangeShapeType="1" noTextEdit="1"/>
              </p:cNvSpPr>
              <p:nvPr/>
            </p:nvSpPr>
            <p:spPr>
              <a:xfrm>
                <a:off x="6457950" y="2857500"/>
                <a:ext cx="1566934" cy="380104"/>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8" name="TextBox 57">
                <a:extLst>
                  <a:ext uri="{FF2B5EF4-FFF2-40B4-BE49-F238E27FC236}">
                    <a16:creationId xmlns:a16="http://schemas.microsoft.com/office/drawing/2014/main" id="{EA0B4CFB-0E3E-DD49-8482-530ED5ED9A90}"/>
                  </a:ext>
                </a:extLst>
              </p:cNvPr>
              <p:cNvSpPr txBox="1"/>
              <p:nvPr/>
            </p:nvSpPr>
            <p:spPr>
              <a:xfrm>
                <a:off x="2743200" y="2503170"/>
                <a:ext cx="685800" cy="380104"/>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𝑓</m:t>
                        </m:r>
                      </m:sup>
                    </m:sSup>
                    <m:r>
                      <a:rPr lang="en-US" i="1">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𝑓</m:t>
                        </m:r>
                      </m:sup>
                    </m:sSup>
                  </m:oMath>
                </a14:m>
                <a:r>
                  <a:rPr lang="en-US" dirty="0">
                    <a:effectLst/>
                  </a:rPr>
                  <a:t> </a:t>
                </a:r>
                <a:endParaRPr lang="en-US" baseline="30000" dirty="0"/>
              </a:p>
            </p:txBody>
          </p:sp>
        </mc:Choice>
        <mc:Fallback xmlns="">
          <p:sp>
            <p:nvSpPr>
              <p:cNvPr id="58" name="TextBox 57">
                <a:extLst>
                  <a:ext uri="{FF2B5EF4-FFF2-40B4-BE49-F238E27FC236}">
                    <a16:creationId xmlns:a16="http://schemas.microsoft.com/office/drawing/2014/main" id="{EA0B4CFB-0E3E-DD49-8482-530ED5ED9A90}"/>
                  </a:ext>
                </a:extLst>
              </p:cNvPr>
              <p:cNvSpPr txBox="1">
                <a:spLocks noRot="1" noChangeAspect="1" noMove="1" noResize="1" noEditPoints="1" noAdjustHandles="1" noChangeArrowheads="1" noChangeShapeType="1" noTextEdit="1"/>
              </p:cNvSpPr>
              <p:nvPr/>
            </p:nvSpPr>
            <p:spPr>
              <a:xfrm>
                <a:off x="2743200" y="2503170"/>
                <a:ext cx="685800" cy="380104"/>
              </a:xfrm>
              <a:prstGeom prst="rect">
                <a:avLst/>
              </a:prstGeom>
              <a:blipFill>
                <a:blip r:embed="rId10"/>
                <a:stretch>
                  <a:fillRect r="-425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9" name="Rectangle 58">
                <a:extLst>
                  <a:ext uri="{FF2B5EF4-FFF2-40B4-BE49-F238E27FC236}">
                    <a16:creationId xmlns:a16="http://schemas.microsoft.com/office/drawing/2014/main" id="{6E4B5440-213D-9F4E-AED1-CEE8C62387E0}"/>
                  </a:ext>
                </a:extLst>
              </p:cNvPr>
              <p:cNvSpPr/>
              <p:nvPr/>
            </p:nvSpPr>
            <p:spPr>
              <a:xfrm>
                <a:off x="641119" y="2726490"/>
                <a:ext cx="500842" cy="376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𝑝</m:t>
                          </m:r>
                        </m:e>
                        <m:sub>
                          <m:r>
                            <a:rPr lang="en-US" i="0">
                              <a:latin typeface="Cambria Math" panose="02040503050406030204" pitchFamily="18" charset="0"/>
                            </a:rPr>
                            <m:t>0</m:t>
                          </m:r>
                        </m:sub>
                        <m:sup>
                          <m:r>
                            <a:rPr lang="en-US" i="1">
                              <a:latin typeface="Cambria Math" panose="02040503050406030204" pitchFamily="18" charset="0"/>
                            </a:rPr>
                            <m:t>𝐴</m:t>
                          </m:r>
                        </m:sup>
                      </m:sSubSup>
                    </m:oMath>
                  </m:oMathPara>
                </a14:m>
                <a:endParaRPr lang="en-US" dirty="0"/>
              </a:p>
            </p:txBody>
          </p:sp>
        </mc:Choice>
        <mc:Fallback xmlns="">
          <p:sp>
            <p:nvSpPr>
              <p:cNvPr id="59" name="Rectangle 58">
                <a:extLst>
                  <a:ext uri="{FF2B5EF4-FFF2-40B4-BE49-F238E27FC236}">
                    <a16:creationId xmlns:a16="http://schemas.microsoft.com/office/drawing/2014/main" id="{6E4B5440-213D-9F4E-AED1-CEE8C62387E0}"/>
                  </a:ext>
                </a:extLst>
              </p:cNvPr>
              <p:cNvSpPr>
                <a:spLocks noRot="1" noChangeAspect="1" noMove="1" noResize="1" noEditPoints="1" noAdjustHandles="1" noChangeArrowheads="1" noChangeShapeType="1" noTextEdit="1"/>
              </p:cNvSpPr>
              <p:nvPr/>
            </p:nvSpPr>
            <p:spPr>
              <a:xfrm>
                <a:off x="641119" y="2726490"/>
                <a:ext cx="500842" cy="376321"/>
              </a:xfrm>
              <a:prstGeom prst="rect">
                <a:avLst/>
              </a:prstGeom>
              <a:blipFill>
                <a:blip r:embed="rId11"/>
                <a:stretch>
                  <a:fillRect b="-1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0" name="Rectangle 59">
                <a:extLst>
                  <a:ext uri="{FF2B5EF4-FFF2-40B4-BE49-F238E27FC236}">
                    <a16:creationId xmlns:a16="http://schemas.microsoft.com/office/drawing/2014/main" id="{31C45EE6-8FE8-8246-A5D4-265CB2B5ED8D}"/>
                  </a:ext>
                </a:extLst>
              </p:cNvPr>
              <p:cNvSpPr/>
              <p:nvPr/>
            </p:nvSpPr>
            <p:spPr>
              <a:xfrm>
                <a:off x="656359" y="3096060"/>
                <a:ext cx="500843" cy="3740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latin typeface="Cambria Math" panose="02040503050406030204" pitchFamily="18" charset="0"/>
                            </a:rPr>
                          </m:ctrlPr>
                        </m:sSubSupPr>
                        <m:e>
                          <m:r>
                            <a:rPr lang="en-US" i="1">
                              <a:latin typeface="Cambria Math" panose="02040503050406030204" pitchFamily="18" charset="0"/>
                            </a:rPr>
                            <m:t>𝑝</m:t>
                          </m:r>
                        </m:e>
                        <m:sub>
                          <m:r>
                            <a:rPr lang="en-US" b="0" i="0" smtClean="0">
                              <a:latin typeface="Cambria Math" panose="02040503050406030204" pitchFamily="18" charset="0"/>
                            </a:rPr>
                            <m:t>1</m:t>
                          </m:r>
                        </m:sub>
                        <m:sup>
                          <m:r>
                            <a:rPr lang="en-US" i="1">
                              <a:latin typeface="Cambria Math" panose="02040503050406030204" pitchFamily="18" charset="0"/>
                            </a:rPr>
                            <m:t>𝐴</m:t>
                          </m:r>
                        </m:sup>
                      </m:sSubSup>
                    </m:oMath>
                  </m:oMathPara>
                </a14:m>
                <a:endParaRPr lang="en-US" dirty="0"/>
              </a:p>
            </p:txBody>
          </p:sp>
        </mc:Choice>
        <mc:Fallback xmlns="">
          <p:sp>
            <p:nvSpPr>
              <p:cNvPr id="60" name="Rectangle 59">
                <a:extLst>
                  <a:ext uri="{FF2B5EF4-FFF2-40B4-BE49-F238E27FC236}">
                    <a16:creationId xmlns:a16="http://schemas.microsoft.com/office/drawing/2014/main" id="{31C45EE6-8FE8-8246-A5D4-265CB2B5ED8D}"/>
                  </a:ext>
                </a:extLst>
              </p:cNvPr>
              <p:cNvSpPr>
                <a:spLocks noRot="1" noChangeAspect="1" noMove="1" noResize="1" noEditPoints="1" noAdjustHandles="1" noChangeArrowheads="1" noChangeShapeType="1" noTextEdit="1"/>
              </p:cNvSpPr>
              <p:nvPr/>
            </p:nvSpPr>
            <p:spPr>
              <a:xfrm>
                <a:off x="656359" y="3096060"/>
                <a:ext cx="500843" cy="374077"/>
              </a:xfrm>
              <a:prstGeom prst="rect">
                <a:avLst/>
              </a:prstGeom>
              <a:blipFill>
                <a:blip r:embed="rId12"/>
                <a:stretch>
                  <a:fillRect b="-6667"/>
                </a:stretch>
              </a:blipFill>
            </p:spPr>
            <p:txBody>
              <a:bodyPr/>
              <a:lstStyle/>
              <a:p>
                <a:r>
                  <a:rPr lang="en-US">
                    <a:noFill/>
                  </a:rPr>
                  <a:t> </a:t>
                </a:r>
              </a:p>
            </p:txBody>
          </p:sp>
        </mc:Fallback>
      </mc:AlternateContent>
      <p:grpSp>
        <p:nvGrpSpPr>
          <p:cNvPr id="64" name="Group 63">
            <a:extLst>
              <a:ext uri="{FF2B5EF4-FFF2-40B4-BE49-F238E27FC236}">
                <a16:creationId xmlns:a16="http://schemas.microsoft.com/office/drawing/2014/main" id="{0626ADEE-35BF-FD4F-8A90-2DFE9C44ED89}"/>
              </a:ext>
            </a:extLst>
          </p:cNvPr>
          <p:cNvGrpSpPr/>
          <p:nvPr/>
        </p:nvGrpSpPr>
        <p:grpSpPr>
          <a:xfrm>
            <a:off x="1277522" y="4338382"/>
            <a:ext cx="665578" cy="405068"/>
            <a:chOff x="1277522" y="4338382"/>
            <a:chExt cx="665578" cy="405068"/>
          </a:xfrm>
        </p:grpSpPr>
        <p:sp>
          <p:nvSpPr>
            <p:cNvPr id="66" name="Left Brace 65">
              <a:extLst>
                <a:ext uri="{FF2B5EF4-FFF2-40B4-BE49-F238E27FC236}">
                  <a16:creationId xmlns:a16="http://schemas.microsoft.com/office/drawing/2014/main" id="{56D7AFD9-081E-8147-BA86-78206672D891}"/>
                </a:ext>
              </a:extLst>
            </p:cNvPr>
            <p:cNvSpPr/>
            <p:nvPr/>
          </p:nvSpPr>
          <p:spPr>
            <a:xfrm rot="5400000">
              <a:off x="1794986" y="4595336"/>
              <a:ext cx="110490" cy="185738"/>
            </a:xfrm>
            <a:prstGeom prst="leftBrace">
              <a:avLst>
                <a:gd name="adj1" fmla="val 44444"/>
                <a:gd name="adj2" fmla="val 50000"/>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8" name="Rectangle 67">
              <a:extLst>
                <a:ext uri="{FF2B5EF4-FFF2-40B4-BE49-F238E27FC236}">
                  <a16:creationId xmlns:a16="http://schemas.microsoft.com/office/drawing/2014/main" id="{99CAB986-26B1-4941-87EF-01CE1C4C4335}"/>
                </a:ext>
              </a:extLst>
            </p:cNvPr>
            <p:cNvSpPr/>
            <p:nvPr/>
          </p:nvSpPr>
          <p:spPr>
            <a:xfrm>
              <a:off x="1277522" y="4338382"/>
              <a:ext cx="473206" cy="369332"/>
            </a:xfrm>
            <a:prstGeom prst="rect">
              <a:avLst/>
            </a:prstGeom>
          </p:spPr>
          <p:txBody>
            <a:bodyPr wrap="none">
              <a:spAutoFit/>
            </a:bodyPr>
            <a:lstStyle/>
            <a:p>
              <a:r>
                <a:rPr lang="en-US" i="1" dirty="0">
                  <a:solidFill>
                    <a:srgbClr val="FF0000"/>
                  </a:solidFill>
                  <a:latin typeface="Cambria Math" panose="02040503050406030204" pitchFamily="18" charset="0"/>
                </a:rPr>
                <a:t>TD</a:t>
              </a:r>
            </a:p>
          </p:txBody>
        </p:sp>
        <p:cxnSp>
          <p:nvCxnSpPr>
            <p:cNvPr id="69" name="Straight Connector 68">
              <a:extLst>
                <a:ext uri="{FF2B5EF4-FFF2-40B4-BE49-F238E27FC236}">
                  <a16:creationId xmlns:a16="http://schemas.microsoft.com/office/drawing/2014/main" id="{FF8697E8-8712-CF48-9C28-4262571BCA7E}"/>
                </a:ext>
              </a:extLst>
            </p:cNvPr>
            <p:cNvCxnSpPr>
              <a:cxnSpLocks/>
            </p:cNvCxnSpPr>
            <p:nvPr/>
          </p:nvCxnSpPr>
          <p:spPr>
            <a:xfrm>
              <a:off x="1669366" y="4567311"/>
              <a:ext cx="178191" cy="65649"/>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grpSp>
      <p:grpSp>
        <p:nvGrpSpPr>
          <p:cNvPr id="70" name="Group 69">
            <a:extLst>
              <a:ext uri="{FF2B5EF4-FFF2-40B4-BE49-F238E27FC236}">
                <a16:creationId xmlns:a16="http://schemas.microsoft.com/office/drawing/2014/main" id="{49712F16-ADFA-9F41-A6F6-D71B684D18F0}"/>
              </a:ext>
            </a:extLst>
          </p:cNvPr>
          <p:cNvGrpSpPr/>
          <p:nvPr/>
        </p:nvGrpSpPr>
        <p:grpSpPr>
          <a:xfrm>
            <a:off x="5607910" y="4299739"/>
            <a:ext cx="708137" cy="437668"/>
            <a:chOff x="5607910" y="4299739"/>
            <a:chExt cx="708137" cy="437668"/>
          </a:xfrm>
        </p:grpSpPr>
        <p:sp>
          <p:nvSpPr>
            <p:cNvPr id="71" name="Left Brace 70">
              <a:extLst>
                <a:ext uri="{FF2B5EF4-FFF2-40B4-BE49-F238E27FC236}">
                  <a16:creationId xmlns:a16="http://schemas.microsoft.com/office/drawing/2014/main" id="{16BD0CEB-EB24-0745-919A-79CE6EC0047C}"/>
                </a:ext>
              </a:extLst>
            </p:cNvPr>
            <p:cNvSpPr/>
            <p:nvPr/>
          </p:nvSpPr>
          <p:spPr>
            <a:xfrm rot="5400000">
              <a:off x="5695316" y="4550246"/>
              <a:ext cx="99755" cy="274568"/>
            </a:xfrm>
            <a:prstGeom prst="leftBrace">
              <a:avLst>
                <a:gd name="adj1" fmla="val 44444"/>
                <a:gd name="adj2" fmla="val 50998"/>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2" name="Rectangle 71">
              <a:extLst>
                <a:ext uri="{FF2B5EF4-FFF2-40B4-BE49-F238E27FC236}">
                  <a16:creationId xmlns:a16="http://schemas.microsoft.com/office/drawing/2014/main" id="{E951D0CD-7F16-B94B-A8ED-6BE6990CB8AF}"/>
                </a:ext>
              </a:extLst>
            </p:cNvPr>
            <p:cNvSpPr/>
            <p:nvPr/>
          </p:nvSpPr>
          <p:spPr>
            <a:xfrm>
              <a:off x="5868424" y="4299739"/>
              <a:ext cx="447623" cy="369332"/>
            </a:xfrm>
            <a:prstGeom prst="rect">
              <a:avLst/>
            </a:prstGeom>
          </p:spPr>
          <p:txBody>
            <a:bodyPr wrap="none">
              <a:spAutoFit/>
            </a:bodyPr>
            <a:lstStyle/>
            <a:p>
              <a:r>
                <a:rPr lang="en-US" i="1" dirty="0">
                  <a:solidFill>
                    <a:srgbClr val="FF0000"/>
                  </a:solidFill>
                  <a:latin typeface="Cambria Math" panose="02040503050406030204" pitchFamily="18" charset="0"/>
                </a:rPr>
                <a:t>TC</a:t>
              </a:r>
            </a:p>
          </p:txBody>
        </p:sp>
        <p:cxnSp>
          <p:nvCxnSpPr>
            <p:cNvPr id="74" name="Straight Connector 73">
              <a:extLst>
                <a:ext uri="{FF2B5EF4-FFF2-40B4-BE49-F238E27FC236}">
                  <a16:creationId xmlns:a16="http://schemas.microsoft.com/office/drawing/2014/main" id="{951AB910-9F1B-6844-B50A-8882F4FDC5EC}"/>
                </a:ext>
              </a:extLst>
            </p:cNvPr>
            <p:cNvCxnSpPr>
              <a:cxnSpLocks/>
            </p:cNvCxnSpPr>
            <p:nvPr/>
          </p:nvCxnSpPr>
          <p:spPr>
            <a:xfrm flipH="1">
              <a:off x="5751341" y="4525108"/>
              <a:ext cx="232117" cy="105508"/>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grpSp>
      <p:grpSp>
        <p:nvGrpSpPr>
          <p:cNvPr id="9" name="Group 8">
            <a:extLst>
              <a:ext uri="{FF2B5EF4-FFF2-40B4-BE49-F238E27FC236}">
                <a16:creationId xmlns:a16="http://schemas.microsoft.com/office/drawing/2014/main" id="{EE7B848B-5BAD-A645-9A7B-43B8B26A4580}"/>
              </a:ext>
            </a:extLst>
          </p:cNvPr>
          <p:cNvGrpSpPr/>
          <p:nvPr/>
        </p:nvGrpSpPr>
        <p:grpSpPr>
          <a:xfrm>
            <a:off x="1953048" y="3971359"/>
            <a:ext cx="978104" cy="772993"/>
            <a:chOff x="1953048" y="3971359"/>
            <a:chExt cx="978104" cy="772993"/>
          </a:xfrm>
        </p:grpSpPr>
        <p:sp>
          <p:nvSpPr>
            <p:cNvPr id="76" name="Left Brace 75">
              <a:extLst>
                <a:ext uri="{FF2B5EF4-FFF2-40B4-BE49-F238E27FC236}">
                  <a16:creationId xmlns:a16="http://schemas.microsoft.com/office/drawing/2014/main" id="{1811564F-AB73-A24F-ABCE-459D5D05C304}"/>
                </a:ext>
              </a:extLst>
            </p:cNvPr>
            <p:cNvSpPr/>
            <p:nvPr/>
          </p:nvSpPr>
          <p:spPr>
            <a:xfrm rot="5400000">
              <a:off x="1990672" y="4596238"/>
              <a:ext cx="110490" cy="185738"/>
            </a:xfrm>
            <a:prstGeom prst="leftBrace">
              <a:avLst>
                <a:gd name="adj1" fmla="val 44444"/>
                <a:gd name="adj2" fmla="val 50000"/>
              </a:avLst>
            </a:prstGeom>
            <a:ln>
              <a:solidFill>
                <a:srgbClr val="00B0F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00B0F0"/>
                </a:solidFill>
              </a:endParaRPr>
            </a:p>
          </p:txBody>
        </p:sp>
        <p:sp>
          <p:nvSpPr>
            <p:cNvPr id="77" name="Rectangle 76">
              <a:extLst>
                <a:ext uri="{FF2B5EF4-FFF2-40B4-BE49-F238E27FC236}">
                  <a16:creationId xmlns:a16="http://schemas.microsoft.com/office/drawing/2014/main" id="{E14CAF27-37A9-5342-A717-AB171F03195C}"/>
                </a:ext>
              </a:extLst>
            </p:cNvPr>
            <p:cNvSpPr/>
            <p:nvPr/>
          </p:nvSpPr>
          <p:spPr>
            <a:xfrm>
              <a:off x="2457946" y="3971359"/>
              <a:ext cx="473206" cy="369332"/>
            </a:xfrm>
            <a:prstGeom prst="rect">
              <a:avLst/>
            </a:prstGeom>
            <a:ln>
              <a:noFill/>
            </a:ln>
          </p:spPr>
          <p:txBody>
            <a:bodyPr wrap="none">
              <a:spAutoFit/>
            </a:bodyPr>
            <a:lstStyle/>
            <a:p>
              <a:r>
                <a:rPr lang="en-US" i="1" dirty="0">
                  <a:solidFill>
                    <a:srgbClr val="00B0F0"/>
                  </a:solidFill>
                  <a:latin typeface="Cambria Math" panose="02040503050406030204" pitchFamily="18" charset="0"/>
                </a:rPr>
                <a:t>TD</a:t>
              </a:r>
            </a:p>
          </p:txBody>
        </p:sp>
        <p:cxnSp>
          <p:nvCxnSpPr>
            <p:cNvPr id="78" name="Straight Connector 77">
              <a:extLst>
                <a:ext uri="{FF2B5EF4-FFF2-40B4-BE49-F238E27FC236}">
                  <a16:creationId xmlns:a16="http://schemas.microsoft.com/office/drawing/2014/main" id="{7836A1ED-1AE6-7948-BF4F-9325C3FEDE51}"/>
                </a:ext>
              </a:extLst>
            </p:cNvPr>
            <p:cNvCxnSpPr>
              <a:cxnSpLocks/>
            </p:cNvCxnSpPr>
            <p:nvPr/>
          </p:nvCxnSpPr>
          <p:spPr>
            <a:xfrm flipH="1">
              <a:off x="2043243" y="4187844"/>
              <a:ext cx="526816" cy="446018"/>
            </a:xfrm>
            <a:prstGeom prst="line">
              <a:avLst/>
            </a:prstGeom>
            <a:ln>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88" name="Left Brace 87">
              <a:extLst>
                <a:ext uri="{FF2B5EF4-FFF2-40B4-BE49-F238E27FC236}">
                  <a16:creationId xmlns:a16="http://schemas.microsoft.com/office/drawing/2014/main" id="{6BA6575C-2EE8-7841-A657-04C83D6E77F6}"/>
                </a:ext>
              </a:extLst>
            </p:cNvPr>
            <p:cNvSpPr/>
            <p:nvPr/>
          </p:nvSpPr>
          <p:spPr>
            <a:xfrm rot="5400000">
              <a:off x="2227992" y="4551147"/>
              <a:ext cx="99755" cy="274568"/>
            </a:xfrm>
            <a:prstGeom prst="leftBrace">
              <a:avLst>
                <a:gd name="adj1" fmla="val 44444"/>
                <a:gd name="adj2" fmla="val 50998"/>
              </a:avLst>
            </a:prstGeom>
            <a:ln>
              <a:solidFill>
                <a:srgbClr val="00B0F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00B0F0"/>
                </a:solidFill>
              </a:endParaRPr>
            </a:p>
          </p:txBody>
        </p:sp>
        <p:sp>
          <p:nvSpPr>
            <p:cNvPr id="89" name="Rectangle 88">
              <a:extLst>
                <a:ext uri="{FF2B5EF4-FFF2-40B4-BE49-F238E27FC236}">
                  <a16:creationId xmlns:a16="http://schemas.microsoft.com/office/drawing/2014/main" id="{66601788-A6A6-6F41-A826-9811261C9C0A}"/>
                </a:ext>
              </a:extLst>
            </p:cNvPr>
            <p:cNvSpPr/>
            <p:nvPr/>
          </p:nvSpPr>
          <p:spPr>
            <a:xfrm>
              <a:off x="2455206" y="4176196"/>
              <a:ext cx="447623" cy="369332"/>
            </a:xfrm>
            <a:prstGeom prst="rect">
              <a:avLst/>
            </a:prstGeom>
            <a:ln>
              <a:noFill/>
            </a:ln>
          </p:spPr>
          <p:txBody>
            <a:bodyPr wrap="none">
              <a:spAutoFit/>
            </a:bodyPr>
            <a:lstStyle/>
            <a:p>
              <a:r>
                <a:rPr lang="en-US" i="1" dirty="0">
                  <a:solidFill>
                    <a:srgbClr val="00B0F0"/>
                  </a:solidFill>
                  <a:latin typeface="Cambria Math" panose="02040503050406030204" pitchFamily="18" charset="0"/>
                </a:rPr>
                <a:t>TC</a:t>
              </a:r>
            </a:p>
          </p:txBody>
        </p:sp>
        <p:cxnSp>
          <p:nvCxnSpPr>
            <p:cNvPr id="93" name="Straight Connector 92">
              <a:extLst>
                <a:ext uri="{FF2B5EF4-FFF2-40B4-BE49-F238E27FC236}">
                  <a16:creationId xmlns:a16="http://schemas.microsoft.com/office/drawing/2014/main" id="{C7C652C5-64D4-6342-9E7A-F0D92E02A5D1}"/>
                </a:ext>
              </a:extLst>
            </p:cNvPr>
            <p:cNvCxnSpPr>
              <a:cxnSpLocks/>
            </p:cNvCxnSpPr>
            <p:nvPr/>
          </p:nvCxnSpPr>
          <p:spPr>
            <a:xfrm flipH="1">
              <a:off x="2284018" y="4382627"/>
              <a:ext cx="280631" cy="248890"/>
            </a:xfrm>
            <a:prstGeom prst="line">
              <a:avLst/>
            </a:prstGeom>
            <a:ln>
              <a:solidFill>
                <a:srgbClr val="00B0F0"/>
              </a:solidFill>
            </a:ln>
            <a:effectLst/>
          </p:spPr>
          <p:style>
            <a:lnRef idx="2">
              <a:schemeClr val="accent1"/>
            </a:lnRef>
            <a:fillRef idx="0">
              <a:schemeClr val="accent1"/>
            </a:fillRef>
            <a:effectRef idx="1">
              <a:schemeClr val="accent1"/>
            </a:effectRef>
            <a:fontRef idx="minor">
              <a:schemeClr val="tx1"/>
            </a:fontRef>
          </p:style>
        </p:cxnSp>
      </p:grpSp>
      <p:cxnSp>
        <p:nvCxnSpPr>
          <p:cNvPr id="94" name="Straight Connector 93">
            <a:extLst>
              <a:ext uri="{FF2B5EF4-FFF2-40B4-BE49-F238E27FC236}">
                <a16:creationId xmlns:a16="http://schemas.microsoft.com/office/drawing/2014/main" id="{E130897F-AFAE-B742-BA06-11FE58A448B7}"/>
              </a:ext>
            </a:extLst>
          </p:cNvPr>
          <p:cNvCxnSpPr>
            <a:cxnSpLocks/>
          </p:cNvCxnSpPr>
          <p:nvPr/>
        </p:nvCxnSpPr>
        <p:spPr>
          <a:xfrm>
            <a:off x="2145210" y="2835181"/>
            <a:ext cx="0" cy="1863856"/>
          </a:xfrm>
          <a:prstGeom prst="line">
            <a:avLst/>
          </a:prstGeom>
          <a:ln>
            <a:solidFill>
              <a:srgbClr val="00B0F0"/>
            </a:solidFill>
            <a:prstDash val="dash"/>
          </a:ln>
          <a:effectLst/>
        </p:spPr>
        <p:style>
          <a:lnRef idx="2">
            <a:schemeClr val="accent1"/>
          </a:lnRef>
          <a:fillRef idx="0">
            <a:schemeClr val="accent1"/>
          </a:fillRef>
          <a:effectRef idx="1">
            <a:schemeClr val="accent1"/>
          </a:effectRef>
          <a:fontRef idx="minor">
            <a:schemeClr val="tx1"/>
          </a:fontRef>
        </p:style>
      </p:cxnSp>
      <p:sp>
        <p:nvSpPr>
          <p:cNvPr id="98" name="TextBox 97">
            <a:extLst>
              <a:ext uri="{FF2B5EF4-FFF2-40B4-BE49-F238E27FC236}">
                <a16:creationId xmlns:a16="http://schemas.microsoft.com/office/drawing/2014/main" id="{76320340-8075-E440-B8C7-BD12FCA80FEF}"/>
              </a:ext>
            </a:extLst>
          </p:cNvPr>
          <p:cNvSpPr txBox="1"/>
          <p:nvPr/>
        </p:nvSpPr>
        <p:spPr>
          <a:xfrm>
            <a:off x="1328850" y="1693801"/>
            <a:ext cx="1943100" cy="369332"/>
          </a:xfrm>
          <a:prstGeom prst="rect">
            <a:avLst/>
          </a:prstGeom>
          <a:noFill/>
        </p:spPr>
        <p:txBody>
          <a:bodyPr wrap="square" rtlCol="0">
            <a:spAutoFit/>
          </a:bodyPr>
          <a:lstStyle/>
          <a:p>
            <a:pPr algn="ctr"/>
            <a:r>
              <a:rPr lang="en-US" dirty="0"/>
              <a:t>Export Supplies</a:t>
            </a:r>
          </a:p>
        </p:txBody>
      </p:sp>
      <p:sp>
        <p:nvSpPr>
          <p:cNvPr id="99" name="TextBox 98">
            <a:extLst>
              <a:ext uri="{FF2B5EF4-FFF2-40B4-BE49-F238E27FC236}">
                <a16:creationId xmlns:a16="http://schemas.microsoft.com/office/drawing/2014/main" id="{5FB32E10-ADD3-FA46-B6AD-E72B17BAE0A2}"/>
              </a:ext>
            </a:extLst>
          </p:cNvPr>
          <p:cNvSpPr txBox="1"/>
          <p:nvPr/>
        </p:nvSpPr>
        <p:spPr>
          <a:xfrm>
            <a:off x="5143500" y="1685250"/>
            <a:ext cx="1657350" cy="369332"/>
          </a:xfrm>
          <a:prstGeom prst="rect">
            <a:avLst/>
          </a:prstGeom>
          <a:noFill/>
        </p:spPr>
        <p:txBody>
          <a:bodyPr wrap="square" rtlCol="0">
            <a:spAutoFit/>
          </a:bodyPr>
          <a:lstStyle/>
          <a:p>
            <a:pPr algn="ctr"/>
            <a:r>
              <a:rPr lang="en-US" dirty="0"/>
              <a:t>Import Market</a:t>
            </a:r>
          </a:p>
        </p:txBody>
      </p:sp>
      <mc:AlternateContent xmlns:mc="http://schemas.openxmlformats.org/markup-compatibility/2006" xmlns:a14="http://schemas.microsoft.com/office/drawing/2010/main">
        <mc:Choice Requires="a14">
          <p:sp>
            <p:nvSpPr>
              <p:cNvPr id="100" name="Rectangle 99">
                <a:extLst>
                  <a:ext uri="{FF2B5EF4-FFF2-40B4-BE49-F238E27FC236}">
                    <a16:creationId xmlns:a16="http://schemas.microsoft.com/office/drawing/2014/main" id="{2885D566-4EE7-BA45-B916-8D8892AC3B32}"/>
                  </a:ext>
                </a:extLst>
              </p:cNvPr>
              <p:cNvSpPr/>
              <p:nvPr/>
            </p:nvSpPr>
            <p:spPr>
              <a:xfrm>
                <a:off x="1620450" y="4736251"/>
                <a:ext cx="754437" cy="66088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chemeClr val="tx1"/>
                              </a:solidFill>
                              <a:latin typeface="Cambria Math" panose="02040503050406030204" pitchFamily="18" charset="0"/>
                            </a:rPr>
                          </m:ctrlPr>
                        </m:sSubSupPr>
                        <m:e>
                          <m:r>
                            <a:rPr lang="en-US" i="1">
                              <a:solidFill>
                                <a:schemeClr val="tx1"/>
                              </a:solidFill>
                              <a:latin typeface="Cambria Math" panose="02040503050406030204" pitchFamily="18" charset="0"/>
                            </a:rPr>
                            <m:t>𝑋</m:t>
                          </m:r>
                        </m:e>
                        <m:sub>
                          <m:r>
                            <a:rPr lang="en-US" i="0">
                              <a:solidFill>
                                <a:schemeClr val="tx1"/>
                              </a:solidFill>
                              <a:latin typeface="Cambria Math" panose="02040503050406030204" pitchFamily="18" charset="0"/>
                            </a:rPr>
                            <m:t>0</m:t>
                          </m:r>
                        </m:sub>
                        <m:sup>
                          <m:r>
                            <a:rPr lang="en-US" i="1">
                              <a:solidFill>
                                <a:schemeClr val="tx1"/>
                              </a:solidFill>
                              <a:latin typeface="Cambria Math" panose="02040503050406030204" pitchFamily="18" charset="0"/>
                            </a:rPr>
                            <m:t>𝐵</m:t>
                          </m:r>
                        </m:sup>
                      </m:sSubSup>
                    </m:oMath>
                  </m:oMathPara>
                </a14:m>
                <a:endParaRPr lang="en-US" i="1" dirty="0">
                  <a:solidFill>
                    <a:schemeClr val="tx1"/>
                  </a:solidFill>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i="0">
                          <a:solidFill>
                            <a:schemeClr val="tx1"/>
                          </a:solidFill>
                          <a:latin typeface="Cambria Math" panose="02040503050406030204" pitchFamily="18" charset="0"/>
                        </a:rPr>
                        <m:t>=</m:t>
                      </m:r>
                      <m:sSubSup>
                        <m:sSubSupPr>
                          <m:ctrlPr>
                            <a:rPr lang="en-US" i="1">
                              <a:solidFill>
                                <a:schemeClr val="tx1"/>
                              </a:solidFill>
                              <a:latin typeface="Cambria Math" panose="02040503050406030204" pitchFamily="18" charset="0"/>
                            </a:rPr>
                          </m:ctrlPr>
                        </m:sSubSupPr>
                        <m:e>
                          <m:r>
                            <a:rPr lang="en-US" i="1">
                              <a:solidFill>
                                <a:schemeClr val="tx1"/>
                              </a:solidFill>
                              <a:latin typeface="Cambria Math" panose="02040503050406030204" pitchFamily="18" charset="0"/>
                            </a:rPr>
                            <m:t>𝑋</m:t>
                          </m:r>
                        </m:e>
                        <m:sub>
                          <m:r>
                            <a:rPr lang="en-US" i="0">
                              <a:solidFill>
                                <a:schemeClr val="tx1"/>
                              </a:solidFill>
                              <a:latin typeface="Cambria Math" panose="02040503050406030204" pitchFamily="18" charset="0"/>
                            </a:rPr>
                            <m:t>0</m:t>
                          </m:r>
                        </m:sub>
                        <m:sup>
                          <m:r>
                            <a:rPr lang="en-US" i="1">
                              <a:solidFill>
                                <a:schemeClr val="tx1"/>
                              </a:solidFill>
                              <a:latin typeface="Cambria Math" panose="02040503050406030204" pitchFamily="18" charset="0"/>
                            </a:rPr>
                            <m:t>𝐶</m:t>
                          </m:r>
                        </m:sup>
                      </m:sSubSup>
                    </m:oMath>
                  </m:oMathPara>
                </a14:m>
                <a:endParaRPr lang="en-US" dirty="0">
                  <a:solidFill>
                    <a:schemeClr val="tx1"/>
                  </a:solidFill>
                </a:endParaRPr>
              </a:p>
            </p:txBody>
          </p:sp>
        </mc:Choice>
        <mc:Fallback xmlns="">
          <p:sp>
            <p:nvSpPr>
              <p:cNvPr id="100" name="Rectangle 99">
                <a:extLst>
                  <a:ext uri="{FF2B5EF4-FFF2-40B4-BE49-F238E27FC236}">
                    <a16:creationId xmlns:a16="http://schemas.microsoft.com/office/drawing/2014/main" id="{2885D566-4EE7-BA45-B916-8D8892AC3B32}"/>
                  </a:ext>
                </a:extLst>
              </p:cNvPr>
              <p:cNvSpPr>
                <a:spLocks noRot="1" noChangeAspect="1" noMove="1" noResize="1" noEditPoints="1" noAdjustHandles="1" noChangeArrowheads="1" noChangeShapeType="1" noTextEdit="1"/>
              </p:cNvSpPr>
              <p:nvPr/>
            </p:nvSpPr>
            <p:spPr>
              <a:xfrm>
                <a:off x="1620450" y="4736251"/>
                <a:ext cx="754437" cy="660887"/>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1" name="Rectangle 100">
                <a:extLst>
                  <a:ext uri="{FF2B5EF4-FFF2-40B4-BE49-F238E27FC236}">
                    <a16:creationId xmlns:a16="http://schemas.microsoft.com/office/drawing/2014/main" id="{CC80E1BC-27CB-884B-9B5F-344756810BAD}"/>
                  </a:ext>
                </a:extLst>
              </p:cNvPr>
              <p:cNvSpPr/>
              <p:nvPr/>
            </p:nvSpPr>
            <p:spPr>
              <a:xfrm>
                <a:off x="1406250" y="4743450"/>
                <a:ext cx="515590" cy="37600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rgbClr val="FF0000"/>
                              </a:solidFill>
                              <a:latin typeface="Cambria Math" panose="02040503050406030204" pitchFamily="18" charset="0"/>
                            </a:rPr>
                          </m:ctrlPr>
                        </m:sSubSupPr>
                        <m:e>
                          <m:r>
                            <a:rPr lang="en-US" i="1">
                              <a:solidFill>
                                <a:srgbClr val="FF0000"/>
                              </a:solidFill>
                              <a:latin typeface="Cambria Math" panose="02040503050406030204" pitchFamily="18" charset="0"/>
                            </a:rPr>
                            <m:t>𝑋</m:t>
                          </m:r>
                        </m:e>
                        <m:sub>
                          <m:r>
                            <a:rPr lang="en-US" b="0" i="0" smtClean="0">
                              <a:solidFill>
                                <a:srgbClr val="FF0000"/>
                              </a:solidFill>
                              <a:latin typeface="Cambria Math" panose="02040503050406030204" pitchFamily="18" charset="0"/>
                            </a:rPr>
                            <m:t>1</m:t>
                          </m:r>
                        </m:sub>
                        <m:sup>
                          <m:r>
                            <a:rPr lang="en-US" b="0" i="1" smtClean="0">
                              <a:solidFill>
                                <a:srgbClr val="FF0000"/>
                              </a:solidFill>
                              <a:latin typeface="Cambria Math" panose="02040503050406030204" pitchFamily="18" charset="0"/>
                            </a:rPr>
                            <m:t>𝐶</m:t>
                          </m:r>
                        </m:sup>
                      </m:sSubSup>
                    </m:oMath>
                  </m:oMathPara>
                </a14:m>
                <a:endParaRPr lang="en-US" i="1" dirty="0">
                  <a:solidFill>
                    <a:srgbClr val="FF0000"/>
                  </a:solidFill>
                  <a:latin typeface="Cambria Math" panose="02040503050406030204" pitchFamily="18" charset="0"/>
                </a:endParaRPr>
              </a:p>
            </p:txBody>
          </p:sp>
        </mc:Choice>
        <mc:Fallback xmlns="">
          <p:sp>
            <p:nvSpPr>
              <p:cNvPr id="101" name="Rectangle 100">
                <a:extLst>
                  <a:ext uri="{FF2B5EF4-FFF2-40B4-BE49-F238E27FC236}">
                    <a16:creationId xmlns:a16="http://schemas.microsoft.com/office/drawing/2014/main" id="{CC80E1BC-27CB-884B-9B5F-344756810BAD}"/>
                  </a:ext>
                </a:extLst>
              </p:cNvPr>
              <p:cNvSpPr>
                <a:spLocks noRot="1" noChangeAspect="1" noMove="1" noResize="1" noEditPoints="1" noAdjustHandles="1" noChangeArrowheads="1" noChangeShapeType="1" noTextEdit="1"/>
              </p:cNvSpPr>
              <p:nvPr/>
            </p:nvSpPr>
            <p:spPr>
              <a:xfrm>
                <a:off x="1406250" y="4743450"/>
                <a:ext cx="515590" cy="376000"/>
              </a:xfrm>
              <a:prstGeom prst="rect">
                <a:avLst/>
              </a:prstGeom>
              <a:blipFill>
                <a:blip r:embed="rId14"/>
                <a:stretch>
                  <a:fillRect/>
                </a:stretch>
              </a:blipFill>
            </p:spPr>
            <p:txBody>
              <a:bodyPr/>
              <a:lstStyle/>
              <a:p>
                <a:r>
                  <a:rPr lang="en-US">
                    <a:noFill/>
                  </a:rPr>
                  <a:t> </a:t>
                </a:r>
              </a:p>
            </p:txBody>
          </p:sp>
        </mc:Fallback>
      </mc:AlternateContent>
      <p:sp>
        <p:nvSpPr>
          <p:cNvPr id="67" name="Rectangle 66">
            <a:extLst>
              <a:ext uri="{FF2B5EF4-FFF2-40B4-BE49-F238E27FC236}">
                <a16:creationId xmlns:a16="http://schemas.microsoft.com/office/drawing/2014/main" id="{E746817C-A618-774E-B001-BDA61F9F6E21}"/>
              </a:ext>
            </a:extLst>
          </p:cNvPr>
          <p:cNvSpPr/>
          <p:nvPr/>
        </p:nvSpPr>
        <p:spPr>
          <a:xfrm>
            <a:off x="1145220" y="3032834"/>
            <a:ext cx="771663" cy="620882"/>
          </a:xfrm>
          <a:prstGeom prst="rect">
            <a:avLst/>
          </a:prstGeom>
          <a:noFill/>
          <a:ln w="508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F9151F10-D19A-4E4A-B627-39E9D791F35C}"/>
              </a:ext>
            </a:extLst>
          </p:cNvPr>
          <p:cNvSpPr/>
          <p:nvPr/>
        </p:nvSpPr>
        <p:spPr>
          <a:xfrm>
            <a:off x="1979802" y="3033944"/>
            <a:ext cx="157496" cy="620882"/>
          </a:xfrm>
          <a:prstGeom prst="rect">
            <a:avLst/>
          </a:prstGeom>
          <a:noFill/>
          <a:ln w="508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83" name="TextBox 82">
                <a:extLst>
                  <a:ext uri="{FF2B5EF4-FFF2-40B4-BE49-F238E27FC236}">
                    <a16:creationId xmlns:a16="http://schemas.microsoft.com/office/drawing/2014/main" id="{BA656553-ED9C-B542-8CDE-7ED012E4FABE}"/>
                  </a:ext>
                </a:extLst>
              </p:cNvPr>
              <p:cNvSpPr txBox="1"/>
              <p:nvPr/>
            </p:nvSpPr>
            <p:spPr>
              <a:xfrm>
                <a:off x="895548" y="1963721"/>
                <a:ext cx="514350" cy="375552"/>
              </a:xfrm>
              <a:prstGeom prst="rect">
                <a:avLst/>
              </a:prstGeom>
              <a:noFill/>
            </p:spPr>
            <p:txBody>
              <a:bodyPr wrap="square" rtlCol="0">
                <a:spAutoFit/>
              </a:bodyPr>
              <a:lstStyle/>
              <a:p>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𝑝</m:t>
                        </m:r>
                      </m:e>
                      <m:sup>
                        <m:r>
                          <a:rPr lang="en-US" i="1">
                            <a:latin typeface="Cambria Math" panose="02040503050406030204" pitchFamily="18" charset="0"/>
                          </a:rPr>
                          <m:t>𝐴</m:t>
                        </m:r>
                      </m:sup>
                    </m:sSup>
                  </m:oMath>
                </a14:m>
                <a:r>
                  <a:rPr lang="en-US" dirty="0">
                    <a:effectLst/>
                  </a:rPr>
                  <a:t> </a:t>
                </a:r>
                <a:endParaRPr lang="en-US" dirty="0"/>
              </a:p>
            </p:txBody>
          </p:sp>
        </mc:Choice>
        <mc:Fallback xmlns="">
          <p:sp>
            <p:nvSpPr>
              <p:cNvPr id="83" name="TextBox 82">
                <a:extLst>
                  <a:ext uri="{FF2B5EF4-FFF2-40B4-BE49-F238E27FC236}">
                    <a16:creationId xmlns:a16="http://schemas.microsoft.com/office/drawing/2014/main" id="{BA656553-ED9C-B542-8CDE-7ED012E4FABE}"/>
                  </a:ext>
                </a:extLst>
              </p:cNvPr>
              <p:cNvSpPr txBox="1">
                <a:spLocks noRot="1" noChangeAspect="1" noMove="1" noResize="1" noEditPoints="1" noAdjustHandles="1" noChangeArrowheads="1" noChangeShapeType="1" noTextEdit="1"/>
              </p:cNvSpPr>
              <p:nvPr/>
            </p:nvSpPr>
            <p:spPr>
              <a:xfrm>
                <a:off x="895548" y="1963721"/>
                <a:ext cx="514350" cy="375552"/>
              </a:xfrm>
              <a:prstGeom prst="rect">
                <a:avLst/>
              </a:prstGeom>
              <a:blipFill>
                <a:blip r:embed="rId15"/>
                <a:stretch>
                  <a:fillRect b="-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2" name="TextBox 101">
                <a:extLst>
                  <a:ext uri="{FF2B5EF4-FFF2-40B4-BE49-F238E27FC236}">
                    <a16:creationId xmlns:a16="http://schemas.microsoft.com/office/drawing/2014/main" id="{65E9AD10-081F-134B-913A-A38340784251}"/>
                  </a:ext>
                </a:extLst>
              </p:cNvPr>
              <p:cNvSpPr txBox="1"/>
              <p:nvPr/>
            </p:nvSpPr>
            <p:spPr>
              <a:xfrm>
                <a:off x="3744013" y="1965292"/>
                <a:ext cx="514350" cy="375552"/>
              </a:xfrm>
              <a:prstGeom prst="rect">
                <a:avLst/>
              </a:prstGeom>
              <a:noFill/>
            </p:spPr>
            <p:txBody>
              <a:bodyPr wrap="square" rtlCol="0">
                <a:spAutoFit/>
              </a:bodyPr>
              <a:lstStyle/>
              <a:p>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𝑝</m:t>
                        </m:r>
                      </m:e>
                      <m:sup>
                        <m:r>
                          <a:rPr lang="en-US" i="1">
                            <a:latin typeface="Cambria Math" panose="02040503050406030204" pitchFamily="18" charset="0"/>
                          </a:rPr>
                          <m:t>𝐴</m:t>
                        </m:r>
                      </m:sup>
                    </m:sSup>
                  </m:oMath>
                </a14:m>
                <a:r>
                  <a:rPr lang="en-US" dirty="0">
                    <a:effectLst/>
                  </a:rPr>
                  <a:t> </a:t>
                </a:r>
                <a:endParaRPr lang="en-US" dirty="0"/>
              </a:p>
            </p:txBody>
          </p:sp>
        </mc:Choice>
        <mc:Fallback xmlns="">
          <p:sp>
            <p:nvSpPr>
              <p:cNvPr id="102" name="TextBox 101">
                <a:extLst>
                  <a:ext uri="{FF2B5EF4-FFF2-40B4-BE49-F238E27FC236}">
                    <a16:creationId xmlns:a16="http://schemas.microsoft.com/office/drawing/2014/main" id="{65E9AD10-081F-134B-913A-A38340784251}"/>
                  </a:ext>
                </a:extLst>
              </p:cNvPr>
              <p:cNvSpPr txBox="1">
                <a:spLocks noRot="1" noChangeAspect="1" noMove="1" noResize="1" noEditPoints="1" noAdjustHandles="1" noChangeArrowheads="1" noChangeShapeType="1" noTextEdit="1"/>
              </p:cNvSpPr>
              <p:nvPr/>
            </p:nvSpPr>
            <p:spPr>
              <a:xfrm>
                <a:off x="3744013" y="1965292"/>
                <a:ext cx="514350" cy="375552"/>
              </a:xfrm>
              <a:prstGeom prst="rect">
                <a:avLst/>
              </a:prstGeom>
              <a:blipFill>
                <a:blip r:embed="rId16"/>
                <a:stretch>
                  <a:fillRect b="-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3" name="TextBox 102">
                <a:extLst>
                  <a:ext uri="{FF2B5EF4-FFF2-40B4-BE49-F238E27FC236}">
                    <a16:creationId xmlns:a16="http://schemas.microsoft.com/office/drawing/2014/main" id="{C46A413F-4346-DB49-89B4-E0A30DA5D728}"/>
                  </a:ext>
                </a:extLst>
              </p:cNvPr>
              <p:cNvSpPr txBox="1"/>
              <p:nvPr/>
            </p:nvSpPr>
            <p:spPr>
              <a:xfrm>
                <a:off x="537328" y="4293678"/>
                <a:ext cx="735727" cy="646524"/>
              </a:xfrm>
              <a:prstGeom prst="rect">
                <a:avLst/>
              </a:prstGeom>
              <a:noFill/>
            </p:spPr>
            <p:txBody>
              <a:bodyPr wrap="square" rtlCol="0">
                <a:spAutoFit/>
              </a:bodyPr>
              <a:lstStyle/>
              <a:p>
                <a:pPr/>
                <a14:m>
                  <m:oMathPara xmlns:m="http://schemas.openxmlformats.org/officeDocument/2006/math">
                    <m:oMathParaPr>
                      <m:jc m:val="center"/>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𝑎</m:t>
                          </m:r>
                        </m:e>
                        <m:sup>
                          <m:r>
                            <a:rPr lang="en-US" i="1">
                              <a:latin typeface="Cambria Math" panose="02040503050406030204" pitchFamily="18" charset="0"/>
                            </a:rPr>
                            <m:t>𝐵</m:t>
                          </m:r>
                        </m:sup>
                      </m:sSup>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𝑎</m:t>
                          </m:r>
                        </m:e>
                        <m:sup>
                          <m:r>
                            <a:rPr lang="en-US" i="1">
                              <a:latin typeface="Cambria Math" panose="02040503050406030204" pitchFamily="18" charset="0"/>
                            </a:rPr>
                            <m:t>𝐶</m:t>
                          </m:r>
                        </m:sup>
                      </m:sSup>
                    </m:oMath>
                  </m:oMathPara>
                </a14:m>
                <a:endParaRPr lang="en-US" baseline="-25000" dirty="0"/>
              </a:p>
            </p:txBody>
          </p:sp>
        </mc:Choice>
        <mc:Fallback xmlns="">
          <p:sp>
            <p:nvSpPr>
              <p:cNvPr id="103" name="TextBox 102">
                <a:extLst>
                  <a:ext uri="{FF2B5EF4-FFF2-40B4-BE49-F238E27FC236}">
                    <a16:creationId xmlns:a16="http://schemas.microsoft.com/office/drawing/2014/main" id="{C46A413F-4346-DB49-89B4-E0A30DA5D728}"/>
                  </a:ext>
                </a:extLst>
              </p:cNvPr>
              <p:cNvSpPr txBox="1">
                <a:spLocks noRot="1" noChangeAspect="1" noMove="1" noResize="1" noEditPoints="1" noAdjustHandles="1" noChangeArrowheads="1" noChangeShapeType="1" noTextEdit="1"/>
              </p:cNvSpPr>
              <p:nvPr/>
            </p:nvSpPr>
            <p:spPr>
              <a:xfrm>
                <a:off x="537328" y="4293678"/>
                <a:ext cx="735727" cy="646524"/>
              </a:xfrm>
              <a:prstGeom prst="rect">
                <a:avLst/>
              </a:prstGeom>
              <a:blipFill>
                <a:blip r:embed="rId17"/>
                <a:stretch>
                  <a:fillRect/>
                </a:stretch>
              </a:blipFill>
            </p:spPr>
            <p:txBody>
              <a:bodyPr/>
              <a:lstStyle/>
              <a:p>
                <a:r>
                  <a:rPr lang="en-US">
                    <a:noFill/>
                  </a:rPr>
                  <a:t> </a:t>
                </a:r>
              </a:p>
            </p:txBody>
          </p:sp>
        </mc:Fallback>
      </mc:AlternateContent>
      <p:sp>
        <p:nvSpPr>
          <p:cNvPr id="3" name="Footer Placeholder 2">
            <a:extLst>
              <a:ext uri="{FF2B5EF4-FFF2-40B4-BE49-F238E27FC236}">
                <a16:creationId xmlns:a16="http://schemas.microsoft.com/office/drawing/2014/main" id="{68E0B6A7-16DC-9942-8B16-53F4FA4FA682}"/>
              </a:ext>
            </a:extLst>
          </p:cNvPr>
          <p:cNvSpPr>
            <a:spLocks noGrp="1"/>
          </p:cNvSpPr>
          <p:nvPr>
            <p:ph type="ftr" sz="quarter" idx="11"/>
          </p:nvPr>
        </p:nvSpPr>
        <p:spPr/>
        <p:txBody>
          <a:bodyPr/>
          <a:lstStyle/>
          <a:p>
            <a:pPr>
              <a:defRPr/>
            </a:pPr>
            <a:r>
              <a:rPr lang="en-US"/>
              <a:t>Class 19:  Preferential Trading Arrangements</a:t>
            </a:r>
          </a:p>
        </p:txBody>
      </p:sp>
      <p:sp>
        <p:nvSpPr>
          <p:cNvPr id="82" name="TextBox 81">
            <a:extLst>
              <a:ext uri="{FF2B5EF4-FFF2-40B4-BE49-F238E27FC236}">
                <a16:creationId xmlns:a16="http://schemas.microsoft.com/office/drawing/2014/main" id="{DF58606E-39B6-A24B-9C74-77928991BE28}"/>
              </a:ext>
            </a:extLst>
          </p:cNvPr>
          <p:cNvSpPr txBox="1"/>
          <p:nvPr/>
        </p:nvSpPr>
        <p:spPr>
          <a:xfrm>
            <a:off x="7239000" y="1981200"/>
            <a:ext cx="838200" cy="369332"/>
          </a:xfrm>
          <a:prstGeom prst="rect">
            <a:avLst/>
          </a:prstGeom>
          <a:noFill/>
        </p:spPr>
        <p:txBody>
          <a:bodyPr wrap="square" rtlCol="0">
            <a:spAutoFit/>
          </a:bodyPr>
          <a:lstStyle/>
          <a:p>
            <a:pPr algn="ctr"/>
            <a:r>
              <a:rPr lang="en-US" dirty="0"/>
              <a:t>MFN</a:t>
            </a:r>
          </a:p>
        </p:txBody>
      </p:sp>
      <p:sp>
        <p:nvSpPr>
          <p:cNvPr id="104" name="TextBox 103">
            <a:extLst>
              <a:ext uri="{FF2B5EF4-FFF2-40B4-BE49-F238E27FC236}">
                <a16:creationId xmlns:a16="http://schemas.microsoft.com/office/drawing/2014/main" id="{57FFBF72-2313-C149-8E38-45BAB0B2B769}"/>
              </a:ext>
            </a:extLst>
          </p:cNvPr>
          <p:cNvSpPr txBox="1"/>
          <p:nvPr/>
        </p:nvSpPr>
        <p:spPr>
          <a:xfrm>
            <a:off x="7239000" y="2286000"/>
            <a:ext cx="838200" cy="369332"/>
          </a:xfrm>
          <a:prstGeom prst="rect">
            <a:avLst/>
          </a:prstGeom>
          <a:noFill/>
        </p:spPr>
        <p:txBody>
          <a:bodyPr wrap="square" rtlCol="0">
            <a:spAutoFit/>
          </a:bodyPr>
          <a:lstStyle/>
          <a:p>
            <a:pPr algn="ctr"/>
            <a:r>
              <a:rPr lang="en-US" dirty="0">
                <a:solidFill>
                  <a:srgbClr val="FF0000"/>
                </a:solidFill>
              </a:rPr>
              <a:t>FTA</a:t>
            </a:r>
          </a:p>
        </p:txBody>
      </p:sp>
    </p:spTree>
    <p:extLst>
      <p:ext uri="{BB962C8B-B14F-4D97-AF65-F5344CB8AC3E}">
        <p14:creationId xmlns:p14="http://schemas.microsoft.com/office/powerpoint/2010/main" val="4036965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p:bldP spid="10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ectangle 52">
            <a:extLst>
              <a:ext uri="{FF2B5EF4-FFF2-40B4-BE49-F238E27FC236}">
                <a16:creationId xmlns:a16="http://schemas.microsoft.com/office/drawing/2014/main" id="{C3134F92-05D3-6E46-AA29-FCB9C9576E71}"/>
              </a:ext>
            </a:extLst>
          </p:cNvPr>
          <p:cNvSpPr/>
          <p:nvPr/>
        </p:nvSpPr>
        <p:spPr>
          <a:xfrm>
            <a:off x="0" y="668740"/>
            <a:ext cx="9144000" cy="55546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34</a:t>
            </a:fld>
            <a:endParaRPr lang="en-US"/>
          </a:p>
        </p:txBody>
      </p:sp>
      <p:sp>
        <p:nvSpPr>
          <p:cNvPr id="80" name="TextBox 79">
            <a:extLst>
              <a:ext uri="{FF2B5EF4-FFF2-40B4-BE49-F238E27FC236}">
                <a16:creationId xmlns:a16="http://schemas.microsoft.com/office/drawing/2014/main" id="{4BD5A58A-070F-F94E-9E52-A62FFEEEB2AF}"/>
              </a:ext>
            </a:extLst>
          </p:cNvPr>
          <p:cNvSpPr txBox="1"/>
          <p:nvPr/>
        </p:nvSpPr>
        <p:spPr>
          <a:xfrm>
            <a:off x="1314450" y="1143001"/>
            <a:ext cx="5492750" cy="507831"/>
          </a:xfrm>
          <a:prstGeom prst="rect">
            <a:avLst/>
          </a:prstGeom>
          <a:noFill/>
        </p:spPr>
        <p:txBody>
          <a:bodyPr wrap="square" rtlCol="0">
            <a:spAutoFit/>
          </a:bodyPr>
          <a:lstStyle/>
          <a:p>
            <a:pPr algn="ctr"/>
            <a:r>
              <a:rPr lang="en-US" sz="2700" dirty="0"/>
              <a:t>Welfare Effects on the World</a:t>
            </a:r>
          </a:p>
        </p:txBody>
      </p:sp>
      <p:sp>
        <p:nvSpPr>
          <p:cNvPr id="2" name="TextBox 1">
            <a:extLst>
              <a:ext uri="{FF2B5EF4-FFF2-40B4-BE49-F238E27FC236}">
                <a16:creationId xmlns:a16="http://schemas.microsoft.com/office/drawing/2014/main" id="{E9ABC80B-E44B-D74A-B30B-29270B930020}"/>
              </a:ext>
            </a:extLst>
          </p:cNvPr>
          <p:cNvSpPr txBox="1"/>
          <p:nvPr/>
        </p:nvSpPr>
        <p:spPr>
          <a:xfrm>
            <a:off x="2057400" y="6019800"/>
            <a:ext cx="4541264" cy="646331"/>
          </a:xfrm>
          <a:prstGeom prst="rect">
            <a:avLst/>
          </a:prstGeom>
          <a:noFill/>
        </p:spPr>
        <p:txBody>
          <a:bodyPr wrap="square" rtlCol="0">
            <a:spAutoFit/>
          </a:bodyPr>
          <a:lstStyle/>
          <a:p>
            <a:r>
              <a:rPr lang="en-US" dirty="0"/>
              <a:t>These add up, with much cancellation to yield the following:</a:t>
            </a:r>
          </a:p>
        </p:txBody>
      </p:sp>
      <p:sp>
        <p:nvSpPr>
          <p:cNvPr id="107" name="Rectangle 106">
            <a:extLst>
              <a:ext uri="{FF2B5EF4-FFF2-40B4-BE49-F238E27FC236}">
                <a16:creationId xmlns:a16="http://schemas.microsoft.com/office/drawing/2014/main" id="{7DC052CA-99F2-194A-B0AB-F7C59B8ED754}"/>
              </a:ext>
            </a:extLst>
          </p:cNvPr>
          <p:cNvSpPr/>
          <p:nvPr/>
        </p:nvSpPr>
        <p:spPr>
          <a:xfrm flipV="1">
            <a:off x="4000223" y="3029448"/>
            <a:ext cx="1606655" cy="167863"/>
          </a:xfrm>
          <a:prstGeom prst="rect">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 name="Right Triangle 107">
            <a:extLst>
              <a:ext uri="{FF2B5EF4-FFF2-40B4-BE49-F238E27FC236}">
                <a16:creationId xmlns:a16="http://schemas.microsoft.com/office/drawing/2014/main" id="{6C67FCEB-14E8-3149-BB79-0EDD1FC0D10C}"/>
              </a:ext>
            </a:extLst>
          </p:cNvPr>
          <p:cNvSpPr/>
          <p:nvPr/>
        </p:nvSpPr>
        <p:spPr>
          <a:xfrm>
            <a:off x="5602128" y="3025543"/>
            <a:ext cx="280652" cy="184820"/>
          </a:xfrm>
          <a:prstGeom prst="rtTriangle">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4DBC6C26-FE02-E348-B2C3-AEB3BAC15EF3}"/>
              </a:ext>
            </a:extLst>
          </p:cNvPr>
          <p:cNvSpPr/>
          <p:nvPr/>
        </p:nvSpPr>
        <p:spPr>
          <a:xfrm>
            <a:off x="1152448" y="3646814"/>
            <a:ext cx="597111" cy="167863"/>
          </a:xfrm>
          <a:prstGeom prst="rect">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 name="Right Triangle 90">
            <a:extLst>
              <a:ext uri="{FF2B5EF4-FFF2-40B4-BE49-F238E27FC236}">
                <a16:creationId xmlns:a16="http://schemas.microsoft.com/office/drawing/2014/main" id="{C18A473F-534D-0A4B-8254-50F4626F36DF}"/>
              </a:ext>
            </a:extLst>
          </p:cNvPr>
          <p:cNvSpPr/>
          <p:nvPr/>
        </p:nvSpPr>
        <p:spPr>
          <a:xfrm flipV="1">
            <a:off x="1747793" y="3642909"/>
            <a:ext cx="203316" cy="184820"/>
          </a:xfrm>
          <a:prstGeom prst="rtTriangle">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 name="Right Triangle 96">
            <a:extLst>
              <a:ext uri="{FF2B5EF4-FFF2-40B4-BE49-F238E27FC236}">
                <a16:creationId xmlns:a16="http://schemas.microsoft.com/office/drawing/2014/main" id="{0685EDA3-035C-1A48-8C76-6E06A70B45D8}"/>
              </a:ext>
            </a:extLst>
          </p:cNvPr>
          <p:cNvSpPr/>
          <p:nvPr/>
        </p:nvSpPr>
        <p:spPr>
          <a:xfrm flipV="1">
            <a:off x="2133600" y="3214961"/>
            <a:ext cx="271795" cy="290239"/>
          </a:xfrm>
          <a:prstGeom prst="rtTriangle">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 name="Straight Connector 6"/>
          <p:cNvCxnSpPr>
            <a:cxnSpLocks/>
          </p:cNvCxnSpPr>
          <p:nvPr/>
        </p:nvCxnSpPr>
        <p:spPr>
          <a:xfrm>
            <a:off x="1143000" y="4743450"/>
            <a:ext cx="22288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V="1">
            <a:off x="11430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3143250" y="4686300"/>
            <a:ext cx="514350" cy="369332"/>
          </a:xfrm>
          <a:prstGeom prst="rect">
            <a:avLst/>
          </a:prstGeom>
          <a:noFill/>
        </p:spPr>
        <p:txBody>
          <a:bodyPr wrap="square" rtlCol="0">
            <a:spAutoFit/>
          </a:bodyPr>
          <a:lstStyle/>
          <a:p>
            <a:r>
              <a:rPr lang="en-US" dirty="0"/>
              <a:t>Q</a:t>
            </a:r>
          </a:p>
        </p:txBody>
      </p:sp>
      <p:cxnSp>
        <p:nvCxnSpPr>
          <p:cNvPr id="63" name="Straight Connector 62"/>
          <p:cNvCxnSpPr>
            <a:cxnSpLocks/>
          </p:cNvCxnSpPr>
          <p:nvPr/>
        </p:nvCxnSpPr>
        <p:spPr>
          <a:xfrm flipV="1">
            <a:off x="1143000" y="2857500"/>
            <a:ext cx="1657350" cy="15430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8" name="Left Brace 37"/>
          <p:cNvSpPr/>
          <p:nvPr/>
        </p:nvSpPr>
        <p:spPr>
          <a:xfrm>
            <a:off x="971550" y="3771900"/>
            <a:ext cx="171450" cy="628650"/>
          </a:xfrm>
          <a:prstGeom prst="leftBrace">
            <a:avLst>
              <a:gd name="adj1" fmla="val 44444"/>
              <a:gd name="adj2"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61" name="Straight Connector 60"/>
          <p:cNvCxnSpPr>
            <a:cxnSpLocks/>
          </p:cNvCxnSpPr>
          <p:nvPr/>
        </p:nvCxnSpPr>
        <p:spPr>
          <a:xfrm>
            <a:off x="4000500" y="4743450"/>
            <a:ext cx="36004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flipV="1">
            <a:off x="40005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5" name="TextBox 64"/>
          <p:cNvSpPr txBox="1"/>
          <p:nvPr/>
        </p:nvSpPr>
        <p:spPr>
          <a:xfrm>
            <a:off x="7486650" y="4686300"/>
            <a:ext cx="514350" cy="369332"/>
          </a:xfrm>
          <a:prstGeom prst="rect">
            <a:avLst/>
          </a:prstGeom>
          <a:noFill/>
        </p:spPr>
        <p:txBody>
          <a:bodyPr wrap="square" rtlCol="0">
            <a:spAutoFit/>
          </a:bodyPr>
          <a:lstStyle/>
          <a:p>
            <a:r>
              <a:rPr lang="en-US" dirty="0"/>
              <a:t>Q</a:t>
            </a:r>
          </a:p>
        </p:txBody>
      </p:sp>
      <p:cxnSp>
        <p:nvCxnSpPr>
          <p:cNvPr id="73" name="Straight Connector 72"/>
          <p:cNvCxnSpPr>
            <a:cxnSpLocks/>
          </p:cNvCxnSpPr>
          <p:nvPr/>
        </p:nvCxnSpPr>
        <p:spPr>
          <a:xfrm flipV="1">
            <a:off x="4000500" y="2228850"/>
            <a:ext cx="3314700" cy="15430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0" name="Straight Connector 49">
            <a:extLst>
              <a:ext uri="{FF2B5EF4-FFF2-40B4-BE49-F238E27FC236}">
                <a16:creationId xmlns:a16="http://schemas.microsoft.com/office/drawing/2014/main" id="{46F7941E-700F-274B-AD62-B652D2307BB6}"/>
              </a:ext>
            </a:extLst>
          </p:cNvPr>
          <p:cNvCxnSpPr>
            <a:cxnSpLocks/>
          </p:cNvCxnSpPr>
          <p:nvPr/>
        </p:nvCxnSpPr>
        <p:spPr>
          <a:xfrm flipV="1">
            <a:off x="1143000" y="2228850"/>
            <a:ext cx="1657350" cy="15430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mc:Choice xmlns:a14="http://schemas.microsoft.com/office/drawing/2010/main" Requires="a14">
          <p:sp>
            <p:nvSpPr>
              <p:cNvPr id="52" name="TextBox 51">
                <a:extLst>
                  <a:ext uri="{FF2B5EF4-FFF2-40B4-BE49-F238E27FC236}">
                    <a16:creationId xmlns:a16="http://schemas.microsoft.com/office/drawing/2014/main" id="{92EE2414-DF8A-4344-983D-77235EC7E06D}"/>
                  </a:ext>
                </a:extLst>
              </p:cNvPr>
              <p:cNvSpPr txBox="1"/>
              <p:nvPr/>
            </p:nvSpPr>
            <p:spPr>
              <a:xfrm>
                <a:off x="2743200" y="2171700"/>
                <a:ext cx="685800" cy="375552"/>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𝑡</m:t>
                        </m:r>
                      </m:sup>
                    </m:sSup>
                    <m:r>
                      <a:rPr lang="en-US" i="1">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𝑡</m:t>
                        </m:r>
                      </m:sup>
                    </m:sSup>
                  </m:oMath>
                </a14:m>
                <a:r>
                  <a:rPr lang="en-US" dirty="0">
                    <a:effectLst/>
                  </a:rPr>
                  <a:t> </a:t>
                </a:r>
                <a:endParaRPr lang="en-US" baseline="30000" dirty="0"/>
              </a:p>
            </p:txBody>
          </p:sp>
        </mc:Choice>
        <mc:Fallback>
          <p:sp>
            <p:nvSpPr>
              <p:cNvPr id="52" name="TextBox 51">
                <a:extLst>
                  <a:ext uri="{FF2B5EF4-FFF2-40B4-BE49-F238E27FC236}">
                    <a16:creationId xmlns:a16="http://schemas.microsoft.com/office/drawing/2014/main" id="{92EE2414-DF8A-4344-983D-77235EC7E06D}"/>
                  </a:ext>
                </a:extLst>
              </p:cNvPr>
              <p:cNvSpPr txBox="1">
                <a:spLocks noRot="1" noChangeAspect="1" noMove="1" noResize="1" noEditPoints="1" noAdjustHandles="1" noChangeArrowheads="1" noChangeShapeType="1" noTextEdit="1"/>
              </p:cNvSpPr>
              <p:nvPr/>
            </p:nvSpPr>
            <p:spPr>
              <a:xfrm>
                <a:off x="2743200" y="2171700"/>
                <a:ext cx="685800" cy="375552"/>
              </a:xfrm>
              <a:prstGeom prst="rect">
                <a:avLst/>
              </a:prstGeom>
              <a:blipFill>
                <a:blip r:embed="rId2"/>
                <a:stretch>
                  <a:fillRect r="-33333"/>
                </a:stretch>
              </a:blipFill>
            </p:spPr>
            <p:txBody>
              <a:bodyPr/>
              <a:lstStyle/>
              <a:p>
                <a:r>
                  <a:rPr lang="en-US">
                    <a:noFill/>
                  </a:rPr>
                  <a:t> </a:t>
                </a:r>
              </a:p>
            </p:txBody>
          </p:sp>
        </mc:Fallback>
      </mc:AlternateContent>
      <p:cxnSp>
        <p:nvCxnSpPr>
          <p:cNvPr id="79" name="Straight Connector 78">
            <a:extLst>
              <a:ext uri="{FF2B5EF4-FFF2-40B4-BE49-F238E27FC236}">
                <a16:creationId xmlns:a16="http://schemas.microsoft.com/office/drawing/2014/main" id="{C3E76220-2624-494E-A28E-6D9EBAC26B59}"/>
              </a:ext>
            </a:extLst>
          </p:cNvPr>
          <p:cNvCxnSpPr>
            <a:cxnSpLocks/>
          </p:cNvCxnSpPr>
          <p:nvPr/>
        </p:nvCxnSpPr>
        <p:spPr>
          <a:xfrm flipV="1">
            <a:off x="4000500" y="3771900"/>
            <a:ext cx="685800" cy="628650"/>
          </a:xfrm>
          <a:prstGeom prst="line">
            <a:avLst/>
          </a:prstGeom>
          <a:ln>
            <a:solidFill>
              <a:srgbClr val="FF0000"/>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81" name="Straight Connector 80">
            <a:extLst>
              <a:ext uri="{FF2B5EF4-FFF2-40B4-BE49-F238E27FC236}">
                <a16:creationId xmlns:a16="http://schemas.microsoft.com/office/drawing/2014/main" id="{7D8A21A1-F836-524D-AEA3-7CC934A9EA65}"/>
              </a:ext>
            </a:extLst>
          </p:cNvPr>
          <p:cNvCxnSpPr>
            <a:cxnSpLocks/>
          </p:cNvCxnSpPr>
          <p:nvPr/>
        </p:nvCxnSpPr>
        <p:spPr>
          <a:xfrm flipV="1">
            <a:off x="4686300" y="2514600"/>
            <a:ext cx="2686050" cy="1257300"/>
          </a:xfrm>
          <a:prstGeom prst="line">
            <a:avLst/>
          </a:prstGeom>
          <a:ln>
            <a:solidFill>
              <a:srgbClr val="FF0000"/>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BE3CB4B5-A96E-B740-880B-479A9E3D5130}"/>
              </a:ext>
            </a:extLst>
          </p:cNvPr>
          <p:cNvCxnSpPr>
            <a:cxnSpLocks/>
          </p:cNvCxnSpPr>
          <p:nvPr/>
        </p:nvCxnSpPr>
        <p:spPr>
          <a:xfrm>
            <a:off x="4514850" y="2400300"/>
            <a:ext cx="2457450" cy="14287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6" name="Straight Connector 85">
            <a:extLst>
              <a:ext uri="{FF2B5EF4-FFF2-40B4-BE49-F238E27FC236}">
                <a16:creationId xmlns:a16="http://schemas.microsoft.com/office/drawing/2014/main" id="{AE1158BC-140C-7543-ABB0-6ED3C6348EBD}"/>
              </a:ext>
            </a:extLst>
          </p:cNvPr>
          <p:cNvCxnSpPr>
            <a:cxnSpLocks/>
          </p:cNvCxnSpPr>
          <p:nvPr/>
        </p:nvCxnSpPr>
        <p:spPr>
          <a:xfrm>
            <a:off x="1143000" y="3028950"/>
            <a:ext cx="4457700"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87" name="Straight Connector 86">
            <a:extLst>
              <a:ext uri="{FF2B5EF4-FFF2-40B4-BE49-F238E27FC236}">
                <a16:creationId xmlns:a16="http://schemas.microsoft.com/office/drawing/2014/main" id="{F7974421-E849-6A49-8342-95E79CF26D44}"/>
              </a:ext>
            </a:extLst>
          </p:cNvPr>
          <p:cNvCxnSpPr>
            <a:cxnSpLocks/>
          </p:cNvCxnSpPr>
          <p:nvPr/>
        </p:nvCxnSpPr>
        <p:spPr>
          <a:xfrm>
            <a:off x="1143000" y="3200400"/>
            <a:ext cx="4743450"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mc:Choice xmlns:a14="http://schemas.microsoft.com/office/drawing/2010/main" Requires="a14">
          <p:sp>
            <p:nvSpPr>
              <p:cNvPr id="90" name="Rectangle 89">
                <a:extLst>
                  <a:ext uri="{FF2B5EF4-FFF2-40B4-BE49-F238E27FC236}">
                    <a16:creationId xmlns:a16="http://schemas.microsoft.com/office/drawing/2014/main" id="{5B3EABC2-8B35-3448-9289-322A6B276D7D}"/>
                  </a:ext>
                </a:extLst>
              </p:cNvPr>
              <p:cNvSpPr/>
              <p:nvPr/>
            </p:nvSpPr>
            <p:spPr>
              <a:xfrm>
                <a:off x="6800850" y="3543300"/>
                <a:ext cx="570349" cy="37003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𝑀</m:t>
                          </m:r>
                        </m:e>
                        <m:sup>
                          <m:r>
                            <a:rPr lang="en-US" i="1">
                              <a:latin typeface="Cambria Math" panose="02040503050406030204" pitchFamily="18" charset="0"/>
                            </a:rPr>
                            <m:t>𝐴</m:t>
                          </m:r>
                        </m:sup>
                      </m:sSup>
                    </m:oMath>
                  </m:oMathPara>
                </a14:m>
                <a:endParaRPr lang="en-US" dirty="0"/>
              </a:p>
            </p:txBody>
          </p:sp>
        </mc:Choice>
        <mc:Fallback>
          <p:sp>
            <p:nvSpPr>
              <p:cNvPr id="90" name="Rectangle 89">
                <a:extLst>
                  <a:ext uri="{FF2B5EF4-FFF2-40B4-BE49-F238E27FC236}">
                    <a16:creationId xmlns:a16="http://schemas.microsoft.com/office/drawing/2014/main" id="{5B3EABC2-8B35-3448-9289-322A6B276D7D}"/>
                  </a:ext>
                </a:extLst>
              </p:cNvPr>
              <p:cNvSpPr>
                <a:spLocks noRot="1" noChangeAspect="1" noMove="1" noResize="1" noEditPoints="1" noAdjustHandles="1" noChangeArrowheads="1" noChangeShapeType="1" noTextEdit="1"/>
              </p:cNvSpPr>
              <p:nvPr/>
            </p:nvSpPr>
            <p:spPr>
              <a:xfrm>
                <a:off x="6800850" y="3543300"/>
                <a:ext cx="570349" cy="370038"/>
              </a:xfrm>
              <a:prstGeom prst="rect">
                <a:avLst/>
              </a:prstGeom>
              <a:blipFill>
                <a:blip r:embed="rId3"/>
                <a:stretch>
                  <a:fillRect/>
                </a:stretch>
              </a:blipFill>
            </p:spPr>
            <p:txBody>
              <a:bodyPr/>
              <a:lstStyle/>
              <a:p>
                <a:r>
                  <a:rPr lang="en-US">
                    <a:noFill/>
                  </a:rPr>
                  <a:t> </a:t>
                </a:r>
              </a:p>
            </p:txBody>
          </p:sp>
        </mc:Fallback>
      </mc:AlternateContent>
      <p:cxnSp>
        <p:nvCxnSpPr>
          <p:cNvPr id="92" name="Straight Connector 91">
            <a:extLst>
              <a:ext uri="{FF2B5EF4-FFF2-40B4-BE49-F238E27FC236}">
                <a16:creationId xmlns:a16="http://schemas.microsoft.com/office/drawing/2014/main" id="{98DB2428-7974-BE43-9111-37B6F41D302F}"/>
              </a:ext>
            </a:extLst>
          </p:cNvPr>
          <p:cNvCxnSpPr>
            <a:cxnSpLocks/>
          </p:cNvCxnSpPr>
          <p:nvPr/>
        </p:nvCxnSpPr>
        <p:spPr>
          <a:xfrm>
            <a:off x="1943100" y="3028950"/>
            <a:ext cx="0" cy="1714500"/>
          </a:xfrm>
          <a:prstGeom prst="line">
            <a:avLst/>
          </a:prstGeom>
          <a:ln>
            <a:solidFill>
              <a:schemeClr val="tx1"/>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96" name="Straight Connector 95">
            <a:extLst>
              <a:ext uri="{FF2B5EF4-FFF2-40B4-BE49-F238E27FC236}">
                <a16:creationId xmlns:a16="http://schemas.microsoft.com/office/drawing/2014/main" id="{088086D5-6F00-E146-87DE-E16B01D4CD8D}"/>
              </a:ext>
            </a:extLst>
          </p:cNvPr>
          <p:cNvCxnSpPr>
            <a:cxnSpLocks/>
          </p:cNvCxnSpPr>
          <p:nvPr/>
        </p:nvCxnSpPr>
        <p:spPr>
          <a:xfrm>
            <a:off x="1758275" y="3200400"/>
            <a:ext cx="0" cy="1543050"/>
          </a:xfrm>
          <a:prstGeom prst="line">
            <a:avLst/>
          </a:prstGeom>
          <a:ln>
            <a:solidFill>
              <a:srgbClr val="FF0000"/>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BB4D492F-DEDC-A341-8228-9351DF5119B3}"/>
              </a:ext>
            </a:extLst>
          </p:cNvPr>
          <p:cNvCxnSpPr>
            <a:cxnSpLocks/>
          </p:cNvCxnSpPr>
          <p:nvPr/>
        </p:nvCxnSpPr>
        <p:spPr>
          <a:xfrm>
            <a:off x="2431073" y="3209192"/>
            <a:ext cx="0" cy="1543050"/>
          </a:xfrm>
          <a:prstGeom prst="line">
            <a:avLst/>
          </a:prstGeom>
          <a:ln>
            <a:solidFill>
              <a:srgbClr val="FF0000"/>
            </a:solidFill>
            <a:prstDash val="lgDash"/>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mc:Choice xmlns:a14="http://schemas.microsoft.com/office/drawing/2010/main" Requires="a14">
          <p:sp>
            <p:nvSpPr>
              <p:cNvPr id="37" name="Rectangle 36">
                <a:extLst>
                  <a:ext uri="{FF2B5EF4-FFF2-40B4-BE49-F238E27FC236}">
                    <a16:creationId xmlns:a16="http://schemas.microsoft.com/office/drawing/2014/main" id="{916D4E0B-EFB3-AD4C-A379-E9E55A41493A}"/>
                  </a:ext>
                </a:extLst>
              </p:cNvPr>
              <p:cNvSpPr/>
              <p:nvPr/>
            </p:nvSpPr>
            <p:spPr>
              <a:xfrm>
                <a:off x="2286000" y="4743450"/>
                <a:ext cx="523926" cy="37266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rgbClr val="FF0000"/>
                              </a:solidFill>
                              <a:latin typeface="Cambria Math" panose="02040503050406030204" pitchFamily="18" charset="0"/>
                            </a:rPr>
                          </m:ctrlPr>
                        </m:sSubSupPr>
                        <m:e>
                          <m:r>
                            <a:rPr lang="en-US" i="1">
                              <a:solidFill>
                                <a:srgbClr val="FF0000"/>
                              </a:solidFill>
                              <a:latin typeface="Cambria Math" panose="02040503050406030204" pitchFamily="18" charset="0"/>
                            </a:rPr>
                            <m:t>𝑋</m:t>
                          </m:r>
                        </m:e>
                        <m:sub>
                          <m:r>
                            <a:rPr lang="en-US" b="0" i="0" smtClean="0">
                              <a:solidFill>
                                <a:srgbClr val="FF0000"/>
                              </a:solidFill>
                              <a:latin typeface="Cambria Math" panose="02040503050406030204" pitchFamily="18" charset="0"/>
                            </a:rPr>
                            <m:t>1</m:t>
                          </m:r>
                        </m:sub>
                        <m:sup>
                          <m:r>
                            <a:rPr lang="en-US" b="0" i="1" smtClean="0">
                              <a:solidFill>
                                <a:srgbClr val="FF0000"/>
                              </a:solidFill>
                              <a:latin typeface="Cambria Math" panose="02040503050406030204" pitchFamily="18" charset="0"/>
                            </a:rPr>
                            <m:t>𝐵</m:t>
                          </m:r>
                        </m:sup>
                      </m:sSubSup>
                    </m:oMath>
                  </m:oMathPara>
                </a14:m>
                <a:endParaRPr lang="en-US" i="1" dirty="0">
                  <a:solidFill>
                    <a:srgbClr val="FF0000"/>
                  </a:solidFill>
                  <a:latin typeface="Cambria Math" panose="02040503050406030204" pitchFamily="18" charset="0"/>
                </a:endParaRPr>
              </a:p>
            </p:txBody>
          </p:sp>
        </mc:Choice>
        <mc:Fallback>
          <p:sp>
            <p:nvSpPr>
              <p:cNvPr id="37" name="Rectangle 36">
                <a:extLst>
                  <a:ext uri="{FF2B5EF4-FFF2-40B4-BE49-F238E27FC236}">
                    <a16:creationId xmlns:a16="http://schemas.microsoft.com/office/drawing/2014/main" id="{916D4E0B-EFB3-AD4C-A379-E9E55A41493A}"/>
                  </a:ext>
                </a:extLst>
              </p:cNvPr>
              <p:cNvSpPr>
                <a:spLocks noRot="1" noChangeAspect="1" noMove="1" noResize="1" noEditPoints="1" noAdjustHandles="1" noChangeArrowheads="1" noChangeShapeType="1" noTextEdit="1"/>
              </p:cNvSpPr>
              <p:nvPr/>
            </p:nvSpPr>
            <p:spPr>
              <a:xfrm>
                <a:off x="2286000" y="4743450"/>
                <a:ext cx="523926" cy="372666"/>
              </a:xfrm>
              <a:prstGeom prst="rect">
                <a:avLst/>
              </a:prstGeom>
              <a:blipFill>
                <a:blip r:embed="rId4"/>
                <a:stretch>
                  <a:fillRect/>
                </a:stretch>
              </a:blipFill>
            </p:spPr>
            <p:txBody>
              <a:bodyPr/>
              <a:lstStyle/>
              <a:p>
                <a:r>
                  <a:rPr lang="en-US">
                    <a:noFill/>
                  </a:rPr>
                  <a:t> </a:t>
                </a:r>
              </a:p>
            </p:txBody>
          </p:sp>
        </mc:Fallback>
      </mc:AlternateContent>
      <p:cxnSp>
        <p:nvCxnSpPr>
          <p:cNvPr id="39" name="Straight Connector 38">
            <a:extLst>
              <a:ext uri="{FF2B5EF4-FFF2-40B4-BE49-F238E27FC236}">
                <a16:creationId xmlns:a16="http://schemas.microsoft.com/office/drawing/2014/main" id="{E10B6789-7891-9D4C-9E28-36FA3FEC6BD5}"/>
              </a:ext>
            </a:extLst>
          </p:cNvPr>
          <p:cNvCxnSpPr>
            <a:cxnSpLocks/>
          </p:cNvCxnSpPr>
          <p:nvPr/>
        </p:nvCxnSpPr>
        <p:spPr>
          <a:xfrm>
            <a:off x="5886450" y="3200400"/>
            <a:ext cx="0" cy="1543050"/>
          </a:xfrm>
          <a:prstGeom prst="line">
            <a:avLst/>
          </a:prstGeom>
          <a:ln>
            <a:solidFill>
              <a:srgbClr val="FF0000"/>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BBF83C96-4B8D-E34C-B296-1E2210EEF700}"/>
              </a:ext>
            </a:extLst>
          </p:cNvPr>
          <p:cNvCxnSpPr>
            <a:cxnSpLocks/>
          </p:cNvCxnSpPr>
          <p:nvPr/>
        </p:nvCxnSpPr>
        <p:spPr>
          <a:xfrm>
            <a:off x="5600700" y="3028950"/>
            <a:ext cx="0" cy="1714500"/>
          </a:xfrm>
          <a:prstGeom prst="line">
            <a:avLst/>
          </a:prstGeom>
          <a:ln>
            <a:solidFill>
              <a:schemeClr val="tx1"/>
            </a:solidFill>
            <a:prstDash val="lgDash"/>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mc:Choice xmlns:a14="http://schemas.microsoft.com/office/drawing/2010/main" Requires="a14">
          <p:sp>
            <p:nvSpPr>
              <p:cNvPr id="41" name="Rectangle 40">
                <a:extLst>
                  <a:ext uri="{FF2B5EF4-FFF2-40B4-BE49-F238E27FC236}">
                    <a16:creationId xmlns:a16="http://schemas.microsoft.com/office/drawing/2014/main" id="{503550C8-F65A-9340-A2E0-55C88B91F7FD}"/>
                  </a:ext>
                </a:extLst>
              </p:cNvPr>
              <p:cNvSpPr/>
              <p:nvPr/>
            </p:nvSpPr>
            <p:spPr>
              <a:xfrm>
                <a:off x="5372100" y="4743450"/>
                <a:ext cx="570349" cy="376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chemeClr val="tx1"/>
                              </a:solidFill>
                              <a:latin typeface="Cambria Math" panose="02040503050406030204" pitchFamily="18" charset="0"/>
                            </a:rPr>
                          </m:ctrlPr>
                        </m:sSubSupPr>
                        <m:e>
                          <m:r>
                            <a:rPr lang="en-US" b="0" i="1" smtClean="0">
                              <a:solidFill>
                                <a:schemeClr val="tx1"/>
                              </a:solidFill>
                              <a:latin typeface="Cambria Math" panose="02040503050406030204" pitchFamily="18" charset="0"/>
                            </a:rPr>
                            <m:t>𝑀</m:t>
                          </m:r>
                        </m:e>
                        <m:sub>
                          <m:r>
                            <a:rPr lang="en-US" i="0">
                              <a:solidFill>
                                <a:schemeClr val="tx1"/>
                              </a:solidFill>
                              <a:latin typeface="Cambria Math" panose="02040503050406030204" pitchFamily="18" charset="0"/>
                            </a:rPr>
                            <m:t>0</m:t>
                          </m:r>
                        </m:sub>
                        <m:sup>
                          <m:r>
                            <a:rPr lang="en-US" b="0" i="1" smtClean="0">
                              <a:solidFill>
                                <a:schemeClr val="tx1"/>
                              </a:solidFill>
                              <a:latin typeface="Cambria Math" panose="02040503050406030204" pitchFamily="18" charset="0"/>
                            </a:rPr>
                            <m:t>𝐴</m:t>
                          </m:r>
                        </m:sup>
                      </m:sSubSup>
                    </m:oMath>
                  </m:oMathPara>
                </a14:m>
                <a:endParaRPr lang="en-US" dirty="0">
                  <a:solidFill>
                    <a:schemeClr val="tx1"/>
                  </a:solidFill>
                </a:endParaRPr>
              </a:p>
            </p:txBody>
          </p:sp>
        </mc:Choice>
        <mc:Fallback>
          <p:sp>
            <p:nvSpPr>
              <p:cNvPr id="41" name="Rectangle 40">
                <a:extLst>
                  <a:ext uri="{FF2B5EF4-FFF2-40B4-BE49-F238E27FC236}">
                    <a16:creationId xmlns:a16="http://schemas.microsoft.com/office/drawing/2014/main" id="{503550C8-F65A-9340-A2E0-55C88B91F7FD}"/>
                  </a:ext>
                </a:extLst>
              </p:cNvPr>
              <p:cNvSpPr>
                <a:spLocks noRot="1" noChangeAspect="1" noMove="1" noResize="1" noEditPoints="1" noAdjustHandles="1" noChangeArrowheads="1" noChangeShapeType="1" noTextEdit="1"/>
              </p:cNvSpPr>
              <p:nvPr/>
            </p:nvSpPr>
            <p:spPr>
              <a:xfrm>
                <a:off x="5372100" y="4743450"/>
                <a:ext cx="570349" cy="376321"/>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2" name="Rectangle 41">
                <a:extLst>
                  <a:ext uri="{FF2B5EF4-FFF2-40B4-BE49-F238E27FC236}">
                    <a16:creationId xmlns:a16="http://schemas.microsoft.com/office/drawing/2014/main" id="{0D81F738-F50B-F94E-B18F-33A10F134FB3}"/>
                  </a:ext>
                </a:extLst>
              </p:cNvPr>
              <p:cNvSpPr/>
              <p:nvPr/>
            </p:nvSpPr>
            <p:spPr>
              <a:xfrm>
                <a:off x="5772150" y="4743450"/>
                <a:ext cx="568745" cy="3740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rgbClr val="FF0000"/>
                              </a:solidFill>
                              <a:latin typeface="Cambria Math" panose="02040503050406030204" pitchFamily="18" charset="0"/>
                            </a:rPr>
                          </m:ctrlPr>
                        </m:sSubSupPr>
                        <m:e>
                          <m:r>
                            <a:rPr lang="en-US" b="0" i="1" smtClean="0">
                              <a:solidFill>
                                <a:srgbClr val="FF0000"/>
                              </a:solidFill>
                              <a:latin typeface="Cambria Math" panose="02040503050406030204" pitchFamily="18" charset="0"/>
                            </a:rPr>
                            <m:t>𝑀</m:t>
                          </m:r>
                        </m:e>
                        <m:sub>
                          <m:r>
                            <a:rPr lang="en-US" b="0" i="0" smtClean="0">
                              <a:solidFill>
                                <a:srgbClr val="FF0000"/>
                              </a:solidFill>
                              <a:latin typeface="Cambria Math" panose="02040503050406030204" pitchFamily="18" charset="0"/>
                            </a:rPr>
                            <m:t>1</m:t>
                          </m:r>
                        </m:sub>
                        <m:sup>
                          <m:r>
                            <a:rPr lang="en-US" b="0" i="1" smtClean="0">
                              <a:solidFill>
                                <a:srgbClr val="FF0000"/>
                              </a:solidFill>
                              <a:latin typeface="Cambria Math" panose="02040503050406030204" pitchFamily="18" charset="0"/>
                            </a:rPr>
                            <m:t>𝐴</m:t>
                          </m:r>
                        </m:sup>
                      </m:sSubSup>
                    </m:oMath>
                  </m:oMathPara>
                </a14:m>
                <a:endParaRPr lang="en-US" i="1" dirty="0">
                  <a:solidFill>
                    <a:srgbClr val="FF0000"/>
                  </a:solidFill>
                  <a:latin typeface="Cambria Math" panose="02040503050406030204" pitchFamily="18" charset="0"/>
                </a:endParaRPr>
              </a:p>
            </p:txBody>
          </p:sp>
        </mc:Choice>
        <mc:Fallback>
          <p:sp>
            <p:nvSpPr>
              <p:cNvPr id="42" name="Rectangle 41">
                <a:extLst>
                  <a:ext uri="{FF2B5EF4-FFF2-40B4-BE49-F238E27FC236}">
                    <a16:creationId xmlns:a16="http://schemas.microsoft.com/office/drawing/2014/main" id="{0D81F738-F50B-F94E-B18F-33A10F134FB3}"/>
                  </a:ext>
                </a:extLst>
              </p:cNvPr>
              <p:cNvSpPr>
                <a:spLocks noRot="1" noChangeAspect="1" noMove="1" noResize="1" noEditPoints="1" noAdjustHandles="1" noChangeArrowheads="1" noChangeShapeType="1" noTextEdit="1"/>
              </p:cNvSpPr>
              <p:nvPr/>
            </p:nvSpPr>
            <p:spPr>
              <a:xfrm>
                <a:off x="5772150" y="4743450"/>
                <a:ext cx="568745" cy="374077"/>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5" name="Rectangle 54">
                <a:extLst>
                  <a:ext uri="{FF2B5EF4-FFF2-40B4-BE49-F238E27FC236}">
                    <a16:creationId xmlns:a16="http://schemas.microsoft.com/office/drawing/2014/main" id="{8C105764-3345-0C4C-84E3-73A18E531FAC}"/>
                  </a:ext>
                </a:extLst>
              </p:cNvPr>
              <p:cNvSpPr/>
              <p:nvPr/>
            </p:nvSpPr>
            <p:spPr>
              <a:xfrm>
                <a:off x="751656" y="3876738"/>
                <a:ext cx="33457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𝑡</m:t>
                      </m:r>
                    </m:oMath>
                  </m:oMathPara>
                </a14:m>
                <a:endParaRPr lang="en-US" dirty="0"/>
              </a:p>
            </p:txBody>
          </p:sp>
        </mc:Choice>
        <mc:Fallback>
          <p:sp>
            <p:nvSpPr>
              <p:cNvPr id="55" name="Rectangle 54">
                <a:extLst>
                  <a:ext uri="{FF2B5EF4-FFF2-40B4-BE49-F238E27FC236}">
                    <a16:creationId xmlns:a16="http://schemas.microsoft.com/office/drawing/2014/main" id="{8C105764-3345-0C4C-84E3-73A18E531FAC}"/>
                  </a:ext>
                </a:extLst>
              </p:cNvPr>
              <p:cNvSpPr>
                <a:spLocks noRot="1" noChangeAspect="1" noMove="1" noResize="1" noEditPoints="1" noAdjustHandles="1" noChangeArrowheads="1" noChangeShapeType="1" noTextEdit="1"/>
              </p:cNvSpPr>
              <p:nvPr/>
            </p:nvSpPr>
            <p:spPr>
              <a:xfrm>
                <a:off x="751656" y="3876738"/>
                <a:ext cx="334579" cy="369332"/>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6" name="TextBox 55">
                <a:extLst>
                  <a:ext uri="{FF2B5EF4-FFF2-40B4-BE49-F238E27FC236}">
                    <a16:creationId xmlns:a16="http://schemas.microsoft.com/office/drawing/2014/main" id="{AC142A10-5C70-5D4D-B793-645F560000FD}"/>
                  </a:ext>
                </a:extLst>
              </p:cNvPr>
              <p:cNvSpPr txBox="1"/>
              <p:nvPr/>
            </p:nvSpPr>
            <p:spPr>
              <a:xfrm>
                <a:off x="5939334" y="2114550"/>
                <a:ext cx="1266683" cy="375552"/>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𝑡</m:t>
                        </m:r>
                      </m:sup>
                    </m:sSup>
                    <m:r>
                      <a:rPr lang="en-US" b="0" i="1" smtClean="0">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𝑡</m:t>
                        </m:r>
                      </m:sup>
                    </m:sSup>
                  </m:oMath>
                </a14:m>
                <a:r>
                  <a:rPr lang="en-US" dirty="0">
                    <a:effectLst/>
                  </a:rPr>
                  <a:t> </a:t>
                </a:r>
                <a:endParaRPr lang="en-US" baseline="30000" dirty="0"/>
              </a:p>
            </p:txBody>
          </p:sp>
        </mc:Choice>
        <mc:Fallback>
          <p:sp>
            <p:nvSpPr>
              <p:cNvPr id="56" name="TextBox 55">
                <a:extLst>
                  <a:ext uri="{FF2B5EF4-FFF2-40B4-BE49-F238E27FC236}">
                    <a16:creationId xmlns:a16="http://schemas.microsoft.com/office/drawing/2014/main" id="{AC142A10-5C70-5D4D-B793-645F560000FD}"/>
                  </a:ext>
                </a:extLst>
              </p:cNvPr>
              <p:cNvSpPr txBox="1">
                <a:spLocks noRot="1" noChangeAspect="1" noMove="1" noResize="1" noEditPoints="1" noAdjustHandles="1" noChangeArrowheads="1" noChangeShapeType="1" noTextEdit="1"/>
              </p:cNvSpPr>
              <p:nvPr/>
            </p:nvSpPr>
            <p:spPr>
              <a:xfrm>
                <a:off x="5939334" y="2114550"/>
                <a:ext cx="1266683" cy="375552"/>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7" name="TextBox 56">
                <a:extLst>
                  <a:ext uri="{FF2B5EF4-FFF2-40B4-BE49-F238E27FC236}">
                    <a16:creationId xmlns:a16="http://schemas.microsoft.com/office/drawing/2014/main" id="{CDA6817A-89FE-BD42-A344-978C2DC34ED7}"/>
                  </a:ext>
                </a:extLst>
              </p:cNvPr>
              <p:cNvSpPr txBox="1"/>
              <p:nvPr/>
            </p:nvSpPr>
            <p:spPr>
              <a:xfrm>
                <a:off x="6457950" y="2857500"/>
                <a:ext cx="1566934" cy="380104"/>
              </a:xfrm>
              <a:prstGeom prst="rect">
                <a:avLst/>
              </a:prstGeom>
              <a:noFill/>
            </p:spPr>
            <p:txBody>
              <a:bodyPr wrap="square" rtlCol="0">
                <a:spAutoFit/>
              </a:bodyPr>
              <a:lstStyle/>
              <a:p>
                <a14:m>
                  <m:oMath xmlns:m="http://schemas.openxmlformats.org/officeDocument/2006/math">
                    <m:sSup>
                      <m:sSupPr>
                        <m:ctrlPr>
                          <a:rPr lang="en-US" i="1" smtClean="0">
                            <a:solidFill>
                              <a:srgbClr val="FF0000"/>
                            </a:solidFill>
                            <a:latin typeface="Cambria Math" panose="02040503050406030204" pitchFamily="18" charset="0"/>
                          </a:rPr>
                        </m:ctrlPr>
                      </m:sSupPr>
                      <m:e>
                        <m:r>
                          <a:rPr lang="en-US" i="1">
                            <a:solidFill>
                              <a:srgbClr val="FF0000"/>
                            </a:solidFill>
                            <a:latin typeface="Cambria Math" panose="02040503050406030204" pitchFamily="18" charset="0"/>
                          </a:rPr>
                          <m:t>𝑋</m:t>
                        </m:r>
                      </m:e>
                      <m:sup>
                        <m:r>
                          <a:rPr lang="en-US" i="1">
                            <a:solidFill>
                              <a:srgbClr val="FF0000"/>
                            </a:solidFill>
                            <a:latin typeface="Cambria Math" panose="02040503050406030204" pitchFamily="18" charset="0"/>
                          </a:rPr>
                          <m:t>𝐵</m:t>
                        </m:r>
                        <m:r>
                          <a:rPr lang="en-US" b="0" i="1" smtClean="0">
                            <a:solidFill>
                              <a:srgbClr val="FF0000"/>
                            </a:solidFill>
                            <a:latin typeface="Cambria Math" panose="02040503050406030204" pitchFamily="18" charset="0"/>
                          </a:rPr>
                          <m:t>𝑓</m:t>
                        </m:r>
                      </m:sup>
                    </m:sSup>
                    <m:r>
                      <a:rPr lang="en-US" b="0" i="1" smtClean="0">
                        <a:solidFill>
                          <a:srgbClr val="FF0000"/>
                        </a:solidFill>
                        <a:latin typeface="Cambria Math" panose="02040503050406030204" pitchFamily="18" charset="0"/>
                      </a:rPr>
                      <m:t>+</m:t>
                    </m:r>
                    <m:sSup>
                      <m:sSupPr>
                        <m:ctrlPr>
                          <a:rPr lang="en-US" i="1">
                            <a:solidFill>
                              <a:srgbClr val="FF0000"/>
                            </a:solidFill>
                            <a:latin typeface="Cambria Math" panose="02040503050406030204" pitchFamily="18" charset="0"/>
                          </a:rPr>
                        </m:ctrlPr>
                      </m:sSupPr>
                      <m:e>
                        <m:r>
                          <a:rPr lang="en-US" i="1">
                            <a:solidFill>
                              <a:srgbClr val="FF0000"/>
                            </a:solidFill>
                            <a:latin typeface="Cambria Math" panose="02040503050406030204" pitchFamily="18" charset="0"/>
                          </a:rPr>
                          <m:t>𝑋</m:t>
                        </m:r>
                      </m:e>
                      <m:sup>
                        <m:r>
                          <a:rPr lang="en-US" i="1">
                            <a:solidFill>
                              <a:srgbClr val="FF0000"/>
                            </a:solidFill>
                            <a:latin typeface="Cambria Math" panose="02040503050406030204" pitchFamily="18" charset="0"/>
                          </a:rPr>
                          <m:t>𝐶</m:t>
                        </m:r>
                        <m:r>
                          <a:rPr lang="en-US" b="0" i="1" smtClean="0">
                            <a:solidFill>
                              <a:srgbClr val="FF0000"/>
                            </a:solidFill>
                            <a:latin typeface="Cambria Math" panose="02040503050406030204" pitchFamily="18" charset="0"/>
                          </a:rPr>
                          <m:t>𝑡</m:t>
                        </m:r>
                      </m:sup>
                    </m:sSup>
                  </m:oMath>
                </a14:m>
                <a:r>
                  <a:rPr lang="en-US" dirty="0">
                    <a:solidFill>
                      <a:srgbClr val="FF0000"/>
                    </a:solidFill>
                    <a:effectLst/>
                  </a:rPr>
                  <a:t> </a:t>
                </a:r>
                <a:endParaRPr lang="en-US" baseline="30000" dirty="0">
                  <a:solidFill>
                    <a:srgbClr val="FF0000"/>
                  </a:solidFill>
                </a:endParaRPr>
              </a:p>
            </p:txBody>
          </p:sp>
        </mc:Choice>
        <mc:Fallback>
          <p:sp>
            <p:nvSpPr>
              <p:cNvPr id="57" name="TextBox 56">
                <a:extLst>
                  <a:ext uri="{FF2B5EF4-FFF2-40B4-BE49-F238E27FC236}">
                    <a16:creationId xmlns:a16="http://schemas.microsoft.com/office/drawing/2014/main" id="{CDA6817A-89FE-BD42-A344-978C2DC34ED7}"/>
                  </a:ext>
                </a:extLst>
              </p:cNvPr>
              <p:cNvSpPr txBox="1">
                <a:spLocks noRot="1" noChangeAspect="1" noMove="1" noResize="1" noEditPoints="1" noAdjustHandles="1" noChangeArrowheads="1" noChangeShapeType="1" noTextEdit="1"/>
              </p:cNvSpPr>
              <p:nvPr/>
            </p:nvSpPr>
            <p:spPr>
              <a:xfrm>
                <a:off x="6457950" y="2857500"/>
                <a:ext cx="1566934" cy="380104"/>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8" name="TextBox 57">
                <a:extLst>
                  <a:ext uri="{FF2B5EF4-FFF2-40B4-BE49-F238E27FC236}">
                    <a16:creationId xmlns:a16="http://schemas.microsoft.com/office/drawing/2014/main" id="{EA0B4CFB-0E3E-DD49-8482-530ED5ED9A90}"/>
                  </a:ext>
                </a:extLst>
              </p:cNvPr>
              <p:cNvSpPr txBox="1"/>
              <p:nvPr/>
            </p:nvSpPr>
            <p:spPr>
              <a:xfrm>
                <a:off x="2743200" y="2503170"/>
                <a:ext cx="685800" cy="380104"/>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𝑓</m:t>
                        </m:r>
                      </m:sup>
                    </m:sSup>
                    <m:r>
                      <a:rPr lang="en-US" i="1">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𝑓</m:t>
                        </m:r>
                      </m:sup>
                    </m:sSup>
                  </m:oMath>
                </a14:m>
                <a:r>
                  <a:rPr lang="en-US" dirty="0">
                    <a:effectLst/>
                  </a:rPr>
                  <a:t> </a:t>
                </a:r>
                <a:endParaRPr lang="en-US" baseline="30000" dirty="0"/>
              </a:p>
            </p:txBody>
          </p:sp>
        </mc:Choice>
        <mc:Fallback>
          <p:sp>
            <p:nvSpPr>
              <p:cNvPr id="58" name="TextBox 57">
                <a:extLst>
                  <a:ext uri="{FF2B5EF4-FFF2-40B4-BE49-F238E27FC236}">
                    <a16:creationId xmlns:a16="http://schemas.microsoft.com/office/drawing/2014/main" id="{EA0B4CFB-0E3E-DD49-8482-530ED5ED9A90}"/>
                  </a:ext>
                </a:extLst>
              </p:cNvPr>
              <p:cNvSpPr txBox="1">
                <a:spLocks noRot="1" noChangeAspect="1" noMove="1" noResize="1" noEditPoints="1" noAdjustHandles="1" noChangeArrowheads="1" noChangeShapeType="1" noTextEdit="1"/>
              </p:cNvSpPr>
              <p:nvPr/>
            </p:nvSpPr>
            <p:spPr>
              <a:xfrm>
                <a:off x="2743200" y="2503170"/>
                <a:ext cx="685800" cy="380104"/>
              </a:xfrm>
              <a:prstGeom prst="rect">
                <a:avLst/>
              </a:prstGeom>
              <a:blipFill>
                <a:blip r:embed="rId10"/>
                <a:stretch>
                  <a:fillRect r="-42593"/>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9" name="Rectangle 58">
                <a:extLst>
                  <a:ext uri="{FF2B5EF4-FFF2-40B4-BE49-F238E27FC236}">
                    <a16:creationId xmlns:a16="http://schemas.microsoft.com/office/drawing/2014/main" id="{6E4B5440-213D-9F4E-AED1-CEE8C62387E0}"/>
                  </a:ext>
                </a:extLst>
              </p:cNvPr>
              <p:cNvSpPr/>
              <p:nvPr/>
            </p:nvSpPr>
            <p:spPr>
              <a:xfrm>
                <a:off x="641119" y="2726490"/>
                <a:ext cx="500842" cy="376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𝑝</m:t>
                          </m:r>
                        </m:e>
                        <m:sub>
                          <m:r>
                            <a:rPr lang="en-US" i="0">
                              <a:latin typeface="Cambria Math" panose="02040503050406030204" pitchFamily="18" charset="0"/>
                            </a:rPr>
                            <m:t>0</m:t>
                          </m:r>
                        </m:sub>
                        <m:sup>
                          <m:r>
                            <a:rPr lang="en-US" i="1">
                              <a:latin typeface="Cambria Math" panose="02040503050406030204" pitchFamily="18" charset="0"/>
                            </a:rPr>
                            <m:t>𝐴</m:t>
                          </m:r>
                        </m:sup>
                      </m:sSubSup>
                    </m:oMath>
                  </m:oMathPara>
                </a14:m>
                <a:endParaRPr lang="en-US" dirty="0"/>
              </a:p>
            </p:txBody>
          </p:sp>
        </mc:Choice>
        <mc:Fallback>
          <p:sp>
            <p:nvSpPr>
              <p:cNvPr id="59" name="Rectangle 58">
                <a:extLst>
                  <a:ext uri="{FF2B5EF4-FFF2-40B4-BE49-F238E27FC236}">
                    <a16:creationId xmlns:a16="http://schemas.microsoft.com/office/drawing/2014/main" id="{6E4B5440-213D-9F4E-AED1-CEE8C62387E0}"/>
                  </a:ext>
                </a:extLst>
              </p:cNvPr>
              <p:cNvSpPr>
                <a:spLocks noRot="1" noChangeAspect="1" noMove="1" noResize="1" noEditPoints="1" noAdjustHandles="1" noChangeArrowheads="1" noChangeShapeType="1" noTextEdit="1"/>
              </p:cNvSpPr>
              <p:nvPr/>
            </p:nvSpPr>
            <p:spPr>
              <a:xfrm>
                <a:off x="641119" y="2726490"/>
                <a:ext cx="500842" cy="376321"/>
              </a:xfrm>
              <a:prstGeom prst="rect">
                <a:avLst/>
              </a:prstGeom>
              <a:blipFill>
                <a:blip r:embed="rId11"/>
                <a:stretch>
                  <a:fillRect b="-1000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0" name="Rectangle 59">
                <a:extLst>
                  <a:ext uri="{FF2B5EF4-FFF2-40B4-BE49-F238E27FC236}">
                    <a16:creationId xmlns:a16="http://schemas.microsoft.com/office/drawing/2014/main" id="{31C45EE6-8FE8-8246-A5D4-265CB2B5ED8D}"/>
                  </a:ext>
                </a:extLst>
              </p:cNvPr>
              <p:cNvSpPr/>
              <p:nvPr/>
            </p:nvSpPr>
            <p:spPr>
              <a:xfrm>
                <a:off x="656359" y="3096060"/>
                <a:ext cx="500843" cy="3740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latin typeface="Cambria Math" panose="02040503050406030204" pitchFamily="18" charset="0"/>
                            </a:rPr>
                          </m:ctrlPr>
                        </m:sSubSupPr>
                        <m:e>
                          <m:r>
                            <a:rPr lang="en-US" i="1">
                              <a:latin typeface="Cambria Math" panose="02040503050406030204" pitchFamily="18" charset="0"/>
                            </a:rPr>
                            <m:t>𝑝</m:t>
                          </m:r>
                        </m:e>
                        <m:sub>
                          <m:r>
                            <a:rPr lang="en-US" b="0" i="0" smtClean="0">
                              <a:latin typeface="Cambria Math" panose="02040503050406030204" pitchFamily="18" charset="0"/>
                            </a:rPr>
                            <m:t>1</m:t>
                          </m:r>
                        </m:sub>
                        <m:sup>
                          <m:r>
                            <a:rPr lang="en-US" i="1">
                              <a:latin typeface="Cambria Math" panose="02040503050406030204" pitchFamily="18" charset="0"/>
                            </a:rPr>
                            <m:t>𝐴</m:t>
                          </m:r>
                        </m:sup>
                      </m:sSubSup>
                    </m:oMath>
                  </m:oMathPara>
                </a14:m>
                <a:endParaRPr lang="en-US" dirty="0"/>
              </a:p>
            </p:txBody>
          </p:sp>
        </mc:Choice>
        <mc:Fallback>
          <p:sp>
            <p:nvSpPr>
              <p:cNvPr id="60" name="Rectangle 59">
                <a:extLst>
                  <a:ext uri="{FF2B5EF4-FFF2-40B4-BE49-F238E27FC236}">
                    <a16:creationId xmlns:a16="http://schemas.microsoft.com/office/drawing/2014/main" id="{31C45EE6-8FE8-8246-A5D4-265CB2B5ED8D}"/>
                  </a:ext>
                </a:extLst>
              </p:cNvPr>
              <p:cNvSpPr>
                <a:spLocks noRot="1" noChangeAspect="1" noMove="1" noResize="1" noEditPoints="1" noAdjustHandles="1" noChangeArrowheads="1" noChangeShapeType="1" noTextEdit="1"/>
              </p:cNvSpPr>
              <p:nvPr/>
            </p:nvSpPr>
            <p:spPr>
              <a:xfrm>
                <a:off x="656359" y="3096060"/>
                <a:ext cx="500843" cy="374077"/>
              </a:xfrm>
              <a:prstGeom prst="rect">
                <a:avLst/>
              </a:prstGeom>
              <a:blipFill>
                <a:blip r:embed="rId12"/>
                <a:stretch>
                  <a:fillRect b="-10000"/>
                </a:stretch>
              </a:blipFill>
            </p:spPr>
            <p:txBody>
              <a:bodyPr/>
              <a:lstStyle/>
              <a:p>
                <a:r>
                  <a:rPr lang="en-US">
                    <a:noFill/>
                  </a:rPr>
                  <a:t> </a:t>
                </a:r>
              </a:p>
            </p:txBody>
          </p:sp>
        </mc:Fallback>
      </mc:AlternateContent>
      <p:grpSp>
        <p:nvGrpSpPr>
          <p:cNvPr id="64" name="Group 63">
            <a:extLst>
              <a:ext uri="{FF2B5EF4-FFF2-40B4-BE49-F238E27FC236}">
                <a16:creationId xmlns:a16="http://schemas.microsoft.com/office/drawing/2014/main" id="{0626ADEE-35BF-FD4F-8A90-2DFE9C44ED89}"/>
              </a:ext>
            </a:extLst>
          </p:cNvPr>
          <p:cNvGrpSpPr/>
          <p:nvPr/>
        </p:nvGrpSpPr>
        <p:grpSpPr>
          <a:xfrm>
            <a:off x="1277522" y="4338382"/>
            <a:ext cx="665578" cy="405068"/>
            <a:chOff x="1277522" y="4338382"/>
            <a:chExt cx="665578" cy="405068"/>
          </a:xfrm>
        </p:grpSpPr>
        <p:sp>
          <p:nvSpPr>
            <p:cNvPr id="66" name="Left Brace 65">
              <a:extLst>
                <a:ext uri="{FF2B5EF4-FFF2-40B4-BE49-F238E27FC236}">
                  <a16:creationId xmlns:a16="http://schemas.microsoft.com/office/drawing/2014/main" id="{56D7AFD9-081E-8147-BA86-78206672D891}"/>
                </a:ext>
              </a:extLst>
            </p:cNvPr>
            <p:cNvSpPr/>
            <p:nvPr/>
          </p:nvSpPr>
          <p:spPr>
            <a:xfrm rot="5400000">
              <a:off x="1794986" y="4595336"/>
              <a:ext cx="110490" cy="185738"/>
            </a:xfrm>
            <a:prstGeom prst="leftBrace">
              <a:avLst>
                <a:gd name="adj1" fmla="val 44444"/>
                <a:gd name="adj2" fmla="val 50000"/>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8" name="Rectangle 67">
              <a:extLst>
                <a:ext uri="{FF2B5EF4-FFF2-40B4-BE49-F238E27FC236}">
                  <a16:creationId xmlns:a16="http://schemas.microsoft.com/office/drawing/2014/main" id="{99CAB986-26B1-4941-87EF-01CE1C4C4335}"/>
                </a:ext>
              </a:extLst>
            </p:cNvPr>
            <p:cNvSpPr/>
            <p:nvPr/>
          </p:nvSpPr>
          <p:spPr>
            <a:xfrm>
              <a:off x="1277522" y="4338382"/>
              <a:ext cx="473206" cy="369332"/>
            </a:xfrm>
            <a:prstGeom prst="rect">
              <a:avLst/>
            </a:prstGeom>
          </p:spPr>
          <p:txBody>
            <a:bodyPr wrap="none">
              <a:spAutoFit/>
            </a:bodyPr>
            <a:lstStyle/>
            <a:p>
              <a:r>
                <a:rPr lang="en-US" i="1" dirty="0">
                  <a:solidFill>
                    <a:srgbClr val="FF0000"/>
                  </a:solidFill>
                  <a:latin typeface="Cambria Math" panose="02040503050406030204" pitchFamily="18" charset="0"/>
                </a:rPr>
                <a:t>TD</a:t>
              </a:r>
            </a:p>
          </p:txBody>
        </p:sp>
        <p:cxnSp>
          <p:nvCxnSpPr>
            <p:cNvPr id="69" name="Straight Connector 68">
              <a:extLst>
                <a:ext uri="{FF2B5EF4-FFF2-40B4-BE49-F238E27FC236}">
                  <a16:creationId xmlns:a16="http://schemas.microsoft.com/office/drawing/2014/main" id="{FF8697E8-8712-CF48-9C28-4262571BCA7E}"/>
                </a:ext>
              </a:extLst>
            </p:cNvPr>
            <p:cNvCxnSpPr>
              <a:cxnSpLocks/>
            </p:cNvCxnSpPr>
            <p:nvPr/>
          </p:nvCxnSpPr>
          <p:spPr>
            <a:xfrm>
              <a:off x="1669366" y="4567311"/>
              <a:ext cx="178191" cy="65649"/>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grpSp>
      <p:grpSp>
        <p:nvGrpSpPr>
          <p:cNvPr id="70" name="Group 69">
            <a:extLst>
              <a:ext uri="{FF2B5EF4-FFF2-40B4-BE49-F238E27FC236}">
                <a16:creationId xmlns:a16="http://schemas.microsoft.com/office/drawing/2014/main" id="{49712F16-ADFA-9F41-A6F6-D71B684D18F0}"/>
              </a:ext>
            </a:extLst>
          </p:cNvPr>
          <p:cNvGrpSpPr/>
          <p:nvPr/>
        </p:nvGrpSpPr>
        <p:grpSpPr>
          <a:xfrm>
            <a:off x="5607910" y="4299739"/>
            <a:ext cx="708137" cy="437668"/>
            <a:chOff x="5607910" y="4299739"/>
            <a:chExt cx="708137" cy="437668"/>
          </a:xfrm>
        </p:grpSpPr>
        <p:sp>
          <p:nvSpPr>
            <p:cNvPr id="71" name="Left Brace 70">
              <a:extLst>
                <a:ext uri="{FF2B5EF4-FFF2-40B4-BE49-F238E27FC236}">
                  <a16:creationId xmlns:a16="http://schemas.microsoft.com/office/drawing/2014/main" id="{16BD0CEB-EB24-0745-919A-79CE6EC0047C}"/>
                </a:ext>
              </a:extLst>
            </p:cNvPr>
            <p:cNvSpPr/>
            <p:nvPr/>
          </p:nvSpPr>
          <p:spPr>
            <a:xfrm rot="5400000">
              <a:off x="5695316" y="4550246"/>
              <a:ext cx="99755" cy="274568"/>
            </a:xfrm>
            <a:prstGeom prst="leftBrace">
              <a:avLst>
                <a:gd name="adj1" fmla="val 44444"/>
                <a:gd name="adj2" fmla="val 50998"/>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2" name="Rectangle 71">
              <a:extLst>
                <a:ext uri="{FF2B5EF4-FFF2-40B4-BE49-F238E27FC236}">
                  <a16:creationId xmlns:a16="http://schemas.microsoft.com/office/drawing/2014/main" id="{E951D0CD-7F16-B94B-A8ED-6BE6990CB8AF}"/>
                </a:ext>
              </a:extLst>
            </p:cNvPr>
            <p:cNvSpPr/>
            <p:nvPr/>
          </p:nvSpPr>
          <p:spPr>
            <a:xfrm>
              <a:off x="5868424" y="4299739"/>
              <a:ext cx="447623" cy="369332"/>
            </a:xfrm>
            <a:prstGeom prst="rect">
              <a:avLst/>
            </a:prstGeom>
          </p:spPr>
          <p:txBody>
            <a:bodyPr wrap="none">
              <a:spAutoFit/>
            </a:bodyPr>
            <a:lstStyle/>
            <a:p>
              <a:r>
                <a:rPr lang="en-US" i="1" dirty="0">
                  <a:solidFill>
                    <a:srgbClr val="FF0000"/>
                  </a:solidFill>
                  <a:latin typeface="Cambria Math" panose="02040503050406030204" pitchFamily="18" charset="0"/>
                </a:rPr>
                <a:t>TC</a:t>
              </a:r>
            </a:p>
          </p:txBody>
        </p:sp>
        <p:cxnSp>
          <p:nvCxnSpPr>
            <p:cNvPr id="74" name="Straight Connector 73">
              <a:extLst>
                <a:ext uri="{FF2B5EF4-FFF2-40B4-BE49-F238E27FC236}">
                  <a16:creationId xmlns:a16="http://schemas.microsoft.com/office/drawing/2014/main" id="{951AB910-9F1B-6844-B50A-8882F4FDC5EC}"/>
                </a:ext>
              </a:extLst>
            </p:cNvPr>
            <p:cNvCxnSpPr>
              <a:cxnSpLocks/>
            </p:cNvCxnSpPr>
            <p:nvPr/>
          </p:nvCxnSpPr>
          <p:spPr>
            <a:xfrm flipH="1">
              <a:off x="5751341" y="4525108"/>
              <a:ext cx="232117" cy="105508"/>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grpSp>
      <p:grpSp>
        <p:nvGrpSpPr>
          <p:cNvPr id="9" name="Group 8">
            <a:extLst>
              <a:ext uri="{FF2B5EF4-FFF2-40B4-BE49-F238E27FC236}">
                <a16:creationId xmlns:a16="http://schemas.microsoft.com/office/drawing/2014/main" id="{EE7B848B-5BAD-A645-9A7B-43B8B26A4580}"/>
              </a:ext>
            </a:extLst>
          </p:cNvPr>
          <p:cNvGrpSpPr/>
          <p:nvPr/>
        </p:nvGrpSpPr>
        <p:grpSpPr>
          <a:xfrm>
            <a:off x="1953048" y="3971359"/>
            <a:ext cx="978104" cy="772993"/>
            <a:chOff x="1953048" y="3971359"/>
            <a:chExt cx="978104" cy="772993"/>
          </a:xfrm>
        </p:grpSpPr>
        <p:sp>
          <p:nvSpPr>
            <p:cNvPr id="76" name="Left Brace 75">
              <a:extLst>
                <a:ext uri="{FF2B5EF4-FFF2-40B4-BE49-F238E27FC236}">
                  <a16:creationId xmlns:a16="http://schemas.microsoft.com/office/drawing/2014/main" id="{1811564F-AB73-A24F-ABCE-459D5D05C304}"/>
                </a:ext>
              </a:extLst>
            </p:cNvPr>
            <p:cNvSpPr/>
            <p:nvPr/>
          </p:nvSpPr>
          <p:spPr>
            <a:xfrm rot="5400000">
              <a:off x="1990672" y="4596238"/>
              <a:ext cx="110490" cy="185738"/>
            </a:xfrm>
            <a:prstGeom prst="leftBrace">
              <a:avLst>
                <a:gd name="adj1" fmla="val 44444"/>
                <a:gd name="adj2" fmla="val 50000"/>
              </a:avLst>
            </a:prstGeom>
            <a:ln>
              <a:solidFill>
                <a:srgbClr val="00B0F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00B0F0"/>
                </a:solidFill>
              </a:endParaRPr>
            </a:p>
          </p:txBody>
        </p:sp>
        <p:sp>
          <p:nvSpPr>
            <p:cNvPr id="77" name="Rectangle 76">
              <a:extLst>
                <a:ext uri="{FF2B5EF4-FFF2-40B4-BE49-F238E27FC236}">
                  <a16:creationId xmlns:a16="http://schemas.microsoft.com/office/drawing/2014/main" id="{E14CAF27-37A9-5342-A717-AB171F03195C}"/>
                </a:ext>
              </a:extLst>
            </p:cNvPr>
            <p:cNvSpPr/>
            <p:nvPr/>
          </p:nvSpPr>
          <p:spPr>
            <a:xfrm>
              <a:off x="2457946" y="3971359"/>
              <a:ext cx="473206" cy="369332"/>
            </a:xfrm>
            <a:prstGeom prst="rect">
              <a:avLst/>
            </a:prstGeom>
            <a:ln>
              <a:noFill/>
            </a:ln>
          </p:spPr>
          <p:txBody>
            <a:bodyPr wrap="none">
              <a:spAutoFit/>
            </a:bodyPr>
            <a:lstStyle/>
            <a:p>
              <a:r>
                <a:rPr lang="en-US" i="1" dirty="0">
                  <a:solidFill>
                    <a:srgbClr val="00B0F0"/>
                  </a:solidFill>
                  <a:latin typeface="Cambria Math" panose="02040503050406030204" pitchFamily="18" charset="0"/>
                </a:rPr>
                <a:t>TD</a:t>
              </a:r>
            </a:p>
          </p:txBody>
        </p:sp>
        <p:cxnSp>
          <p:nvCxnSpPr>
            <p:cNvPr id="78" name="Straight Connector 77">
              <a:extLst>
                <a:ext uri="{FF2B5EF4-FFF2-40B4-BE49-F238E27FC236}">
                  <a16:creationId xmlns:a16="http://schemas.microsoft.com/office/drawing/2014/main" id="{7836A1ED-1AE6-7948-BF4F-9325C3FEDE51}"/>
                </a:ext>
              </a:extLst>
            </p:cNvPr>
            <p:cNvCxnSpPr>
              <a:cxnSpLocks/>
            </p:cNvCxnSpPr>
            <p:nvPr/>
          </p:nvCxnSpPr>
          <p:spPr>
            <a:xfrm flipH="1">
              <a:off x="2043243" y="4187844"/>
              <a:ext cx="526816" cy="446018"/>
            </a:xfrm>
            <a:prstGeom prst="line">
              <a:avLst/>
            </a:prstGeom>
            <a:ln>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88" name="Left Brace 87">
              <a:extLst>
                <a:ext uri="{FF2B5EF4-FFF2-40B4-BE49-F238E27FC236}">
                  <a16:creationId xmlns:a16="http://schemas.microsoft.com/office/drawing/2014/main" id="{6BA6575C-2EE8-7841-A657-04C83D6E77F6}"/>
                </a:ext>
              </a:extLst>
            </p:cNvPr>
            <p:cNvSpPr/>
            <p:nvPr/>
          </p:nvSpPr>
          <p:spPr>
            <a:xfrm rot="5400000">
              <a:off x="2227992" y="4551147"/>
              <a:ext cx="99755" cy="274568"/>
            </a:xfrm>
            <a:prstGeom prst="leftBrace">
              <a:avLst>
                <a:gd name="adj1" fmla="val 44444"/>
                <a:gd name="adj2" fmla="val 50998"/>
              </a:avLst>
            </a:prstGeom>
            <a:ln>
              <a:solidFill>
                <a:srgbClr val="00B0F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00B0F0"/>
                </a:solidFill>
              </a:endParaRPr>
            </a:p>
          </p:txBody>
        </p:sp>
        <p:sp>
          <p:nvSpPr>
            <p:cNvPr id="89" name="Rectangle 88">
              <a:extLst>
                <a:ext uri="{FF2B5EF4-FFF2-40B4-BE49-F238E27FC236}">
                  <a16:creationId xmlns:a16="http://schemas.microsoft.com/office/drawing/2014/main" id="{66601788-A6A6-6F41-A826-9811261C9C0A}"/>
                </a:ext>
              </a:extLst>
            </p:cNvPr>
            <p:cNvSpPr/>
            <p:nvPr/>
          </p:nvSpPr>
          <p:spPr>
            <a:xfrm>
              <a:off x="2455206" y="4176196"/>
              <a:ext cx="447623" cy="369332"/>
            </a:xfrm>
            <a:prstGeom prst="rect">
              <a:avLst/>
            </a:prstGeom>
            <a:ln>
              <a:noFill/>
            </a:ln>
          </p:spPr>
          <p:txBody>
            <a:bodyPr wrap="none">
              <a:spAutoFit/>
            </a:bodyPr>
            <a:lstStyle/>
            <a:p>
              <a:r>
                <a:rPr lang="en-US" i="1" dirty="0">
                  <a:solidFill>
                    <a:srgbClr val="00B0F0"/>
                  </a:solidFill>
                  <a:latin typeface="Cambria Math" panose="02040503050406030204" pitchFamily="18" charset="0"/>
                </a:rPr>
                <a:t>TC</a:t>
              </a:r>
            </a:p>
          </p:txBody>
        </p:sp>
        <p:cxnSp>
          <p:nvCxnSpPr>
            <p:cNvPr id="93" name="Straight Connector 92">
              <a:extLst>
                <a:ext uri="{FF2B5EF4-FFF2-40B4-BE49-F238E27FC236}">
                  <a16:creationId xmlns:a16="http://schemas.microsoft.com/office/drawing/2014/main" id="{C7C652C5-64D4-6342-9E7A-F0D92E02A5D1}"/>
                </a:ext>
              </a:extLst>
            </p:cNvPr>
            <p:cNvCxnSpPr>
              <a:cxnSpLocks/>
            </p:cNvCxnSpPr>
            <p:nvPr/>
          </p:nvCxnSpPr>
          <p:spPr>
            <a:xfrm flipH="1">
              <a:off x="2284018" y="4382627"/>
              <a:ext cx="280631" cy="248890"/>
            </a:xfrm>
            <a:prstGeom prst="line">
              <a:avLst/>
            </a:prstGeom>
            <a:ln>
              <a:solidFill>
                <a:srgbClr val="00B0F0"/>
              </a:solidFill>
            </a:ln>
            <a:effectLst/>
          </p:spPr>
          <p:style>
            <a:lnRef idx="2">
              <a:schemeClr val="accent1"/>
            </a:lnRef>
            <a:fillRef idx="0">
              <a:schemeClr val="accent1"/>
            </a:fillRef>
            <a:effectRef idx="1">
              <a:schemeClr val="accent1"/>
            </a:effectRef>
            <a:fontRef idx="minor">
              <a:schemeClr val="tx1"/>
            </a:fontRef>
          </p:style>
        </p:cxnSp>
      </p:grpSp>
      <p:cxnSp>
        <p:nvCxnSpPr>
          <p:cNvPr id="94" name="Straight Connector 93">
            <a:extLst>
              <a:ext uri="{FF2B5EF4-FFF2-40B4-BE49-F238E27FC236}">
                <a16:creationId xmlns:a16="http://schemas.microsoft.com/office/drawing/2014/main" id="{E130897F-AFAE-B742-BA06-11FE58A448B7}"/>
              </a:ext>
            </a:extLst>
          </p:cNvPr>
          <p:cNvCxnSpPr>
            <a:cxnSpLocks/>
          </p:cNvCxnSpPr>
          <p:nvPr/>
        </p:nvCxnSpPr>
        <p:spPr>
          <a:xfrm>
            <a:off x="2145210" y="2835181"/>
            <a:ext cx="0" cy="1863856"/>
          </a:xfrm>
          <a:prstGeom prst="line">
            <a:avLst/>
          </a:prstGeom>
          <a:ln>
            <a:solidFill>
              <a:srgbClr val="00B0F0"/>
            </a:solidFill>
            <a:prstDash val="dash"/>
          </a:ln>
          <a:effectLst/>
        </p:spPr>
        <p:style>
          <a:lnRef idx="2">
            <a:schemeClr val="accent1"/>
          </a:lnRef>
          <a:fillRef idx="0">
            <a:schemeClr val="accent1"/>
          </a:fillRef>
          <a:effectRef idx="1">
            <a:schemeClr val="accent1"/>
          </a:effectRef>
          <a:fontRef idx="minor">
            <a:schemeClr val="tx1"/>
          </a:fontRef>
        </p:style>
      </p:cxnSp>
      <p:sp>
        <p:nvSpPr>
          <p:cNvPr id="98" name="TextBox 97">
            <a:extLst>
              <a:ext uri="{FF2B5EF4-FFF2-40B4-BE49-F238E27FC236}">
                <a16:creationId xmlns:a16="http://schemas.microsoft.com/office/drawing/2014/main" id="{76320340-8075-E440-B8C7-BD12FCA80FEF}"/>
              </a:ext>
            </a:extLst>
          </p:cNvPr>
          <p:cNvSpPr txBox="1"/>
          <p:nvPr/>
        </p:nvSpPr>
        <p:spPr>
          <a:xfrm>
            <a:off x="1328850" y="1693801"/>
            <a:ext cx="1943100" cy="369332"/>
          </a:xfrm>
          <a:prstGeom prst="rect">
            <a:avLst/>
          </a:prstGeom>
          <a:noFill/>
        </p:spPr>
        <p:txBody>
          <a:bodyPr wrap="square" rtlCol="0">
            <a:spAutoFit/>
          </a:bodyPr>
          <a:lstStyle/>
          <a:p>
            <a:pPr algn="ctr"/>
            <a:r>
              <a:rPr lang="en-US" dirty="0"/>
              <a:t>Export Supplies</a:t>
            </a:r>
          </a:p>
        </p:txBody>
      </p:sp>
      <p:sp>
        <p:nvSpPr>
          <p:cNvPr id="99" name="TextBox 98">
            <a:extLst>
              <a:ext uri="{FF2B5EF4-FFF2-40B4-BE49-F238E27FC236}">
                <a16:creationId xmlns:a16="http://schemas.microsoft.com/office/drawing/2014/main" id="{5FB32E10-ADD3-FA46-B6AD-E72B17BAE0A2}"/>
              </a:ext>
            </a:extLst>
          </p:cNvPr>
          <p:cNvSpPr txBox="1"/>
          <p:nvPr/>
        </p:nvSpPr>
        <p:spPr>
          <a:xfrm>
            <a:off x="5143500" y="1685250"/>
            <a:ext cx="1657350" cy="369332"/>
          </a:xfrm>
          <a:prstGeom prst="rect">
            <a:avLst/>
          </a:prstGeom>
          <a:noFill/>
        </p:spPr>
        <p:txBody>
          <a:bodyPr wrap="square" rtlCol="0">
            <a:spAutoFit/>
          </a:bodyPr>
          <a:lstStyle/>
          <a:p>
            <a:pPr algn="ctr"/>
            <a:r>
              <a:rPr lang="en-US" dirty="0"/>
              <a:t>Import Market</a:t>
            </a:r>
          </a:p>
        </p:txBody>
      </p:sp>
      <mc:AlternateContent xmlns:mc="http://schemas.openxmlformats.org/markup-compatibility/2006">
        <mc:Choice xmlns:a14="http://schemas.microsoft.com/office/drawing/2010/main" Requires="a14">
          <p:sp>
            <p:nvSpPr>
              <p:cNvPr id="100" name="Rectangle 99">
                <a:extLst>
                  <a:ext uri="{FF2B5EF4-FFF2-40B4-BE49-F238E27FC236}">
                    <a16:creationId xmlns:a16="http://schemas.microsoft.com/office/drawing/2014/main" id="{2885D566-4EE7-BA45-B916-8D8892AC3B32}"/>
                  </a:ext>
                </a:extLst>
              </p:cNvPr>
              <p:cNvSpPr/>
              <p:nvPr/>
            </p:nvSpPr>
            <p:spPr>
              <a:xfrm>
                <a:off x="1620450" y="4736251"/>
                <a:ext cx="754437" cy="66088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chemeClr val="tx1"/>
                              </a:solidFill>
                              <a:latin typeface="Cambria Math" panose="02040503050406030204" pitchFamily="18" charset="0"/>
                            </a:rPr>
                          </m:ctrlPr>
                        </m:sSubSupPr>
                        <m:e>
                          <m:r>
                            <a:rPr lang="en-US" i="1">
                              <a:solidFill>
                                <a:schemeClr val="tx1"/>
                              </a:solidFill>
                              <a:latin typeface="Cambria Math" panose="02040503050406030204" pitchFamily="18" charset="0"/>
                            </a:rPr>
                            <m:t>𝑋</m:t>
                          </m:r>
                        </m:e>
                        <m:sub>
                          <m:r>
                            <a:rPr lang="en-US" i="0">
                              <a:solidFill>
                                <a:schemeClr val="tx1"/>
                              </a:solidFill>
                              <a:latin typeface="Cambria Math" panose="02040503050406030204" pitchFamily="18" charset="0"/>
                            </a:rPr>
                            <m:t>0</m:t>
                          </m:r>
                        </m:sub>
                        <m:sup>
                          <m:r>
                            <a:rPr lang="en-US" i="1">
                              <a:solidFill>
                                <a:schemeClr val="tx1"/>
                              </a:solidFill>
                              <a:latin typeface="Cambria Math" panose="02040503050406030204" pitchFamily="18" charset="0"/>
                            </a:rPr>
                            <m:t>𝐵</m:t>
                          </m:r>
                        </m:sup>
                      </m:sSubSup>
                    </m:oMath>
                  </m:oMathPara>
                </a14:m>
                <a:endParaRPr lang="en-US" i="1" dirty="0">
                  <a:solidFill>
                    <a:schemeClr val="tx1"/>
                  </a:solidFill>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i="0">
                          <a:solidFill>
                            <a:schemeClr val="tx1"/>
                          </a:solidFill>
                          <a:latin typeface="Cambria Math" panose="02040503050406030204" pitchFamily="18" charset="0"/>
                        </a:rPr>
                        <m:t>=</m:t>
                      </m:r>
                      <m:sSubSup>
                        <m:sSubSupPr>
                          <m:ctrlPr>
                            <a:rPr lang="en-US" i="1">
                              <a:solidFill>
                                <a:schemeClr val="tx1"/>
                              </a:solidFill>
                              <a:latin typeface="Cambria Math" panose="02040503050406030204" pitchFamily="18" charset="0"/>
                            </a:rPr>
                          </m:ctrlPr>
                        </m:sSubSupPr>
                        <m:e>
                          <m:r>
                            <a:rPr lang="en-US" i="1">
                              <a:solidFill>
                                <a:schemeClr val="tx1"/>
                              </a:solidFill>
                              <a:latin typeface="Cambria Math" panose="02040503050406030204" pitchFamily="18" charset="0"/>
                            </a:rPr>
                            <m:t>𝑋</m:t>
                          </m:r>
                        </m:e>
                        <m:sub>
                          <m:r>
                            <a:rPr lang="en-US" i="0">
                              <a:solidFill>
                                <a:schemeClr val="tx1"/>
                              </a:solidFill>
                              <a:latin typeface="Cambria Math" panose="02040503050406030204" pitchFamily="18" charset="0"/>
                            </a:rPr>
                            <m:t>0</m:t>
                          </m:r>
                        </m:sub>
                        <m:sup>
                          <m:r>
                            <a:rPr lang="en-US" i="1">
                              <a:solidFill>
                                <a:schemeClr val="tx1"/>
                              </a:solidFill>
                              <a:latin typeface="Cambria Math" panose="02040503050406030204" pitchFamily="18" charset="0"/>
                            </a:rPr>
                            <m:t>𝐶</m:t>
                          </m:r>
                        </m:sup>
                      </m:sSubSup>
                    </m:oMath>
                  </m:oMathPara>
                </a14:m>
                <a:endParaRPr lang="en-US" dirty="0">
                  <a:solidFill>
                    <a:schemeClr val="tx1"/>
                  </a:solidFill>
                </a:endParaRPr>
              </a:p>
            </p:txBody>
          </p:sp>
        </mc:Choice>
        <mc:Fallback>
          <p:sp>
            <p:nvSpPr>
              <p:cNvPr id="100" name="Rectangle 99">
                <a:extLst>
                  <a:ext uri="{FF2B5EF4-FFF2-40B4-BE49-F238E27FC236}">
                    <a16:creationId xmlns:a16="http://schemas.microsoft.com/office/drawing/2014/main" id="{2885D566-4EE7-BA45-B916-8D8892AC3B32}"/>
                  </a:ext>
                </a:extLst>
              </p:cNvPr>
              <p:cNvSpPr>
                <a:spLocks noRot="1" noChangeAspect="1" noMove="1" noResize="1" noEditPoints="1" noAdjustHandles="1" noChangeArrowheads="1" noChangeShapeType="1" noTextEdit="1"/>
              </p:cNvSpPr>
              <p:nvPr/>
            </p:nvSpPr>
            <p:spPr>
              <a:xfrm>
                <a:off x="1620450" y="4736251"/>
                <a:ext cx="754437" cy="660887"/>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01" name="Rectangle 100">
                <a:extLst>
                  <a:ext uri="{FF2B5EF4-FFF2-40B4-BE49-F238E27FC236}">
                    <a16:creationId xmlns:a16="http://schemas.microsoft.com/office/drawing/2014/main" id="{CC80E1BC-27CB-884B-9B5F-344756810BAD}"/>
                  </a:ext>
                </a:extLst>
              </p:cNvPr>
              <p:cNvSpPr/>
              <p:nvPr/>
            </p:nvSpPr>
            <p:spPr>
              <a:xfrm>
                <a:off x="1406250" y="4743450"/>
                <a:ext cx="515590" cy="37600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rgbClr val="FF0000"/>
                              </a:solidFill>
                              <a:latin typeface="Cambria Math" panose="02040503050406030204" pitchFamily="18" charset="0"/>
                            </a:rPr>
                          </m:ctrlPr>
                        </m:sSubSupPr>
                        <m:e>
                          <m:r>
                            <a:rPr lang="en-US" i="1">
                              <a:solidFill>
                                <a:srgbClr val="FF0000"/>
                              </a:solidFill>
                              <a:latin typeface="Cambria Math" panose="02040503050406030204" pitchFamily="18" charset="0"/>
                            </a:rPr>
                            <m:t>𝑋</m:t>
                          </m:r>
                        </m:e>
                        <m:sub>
                          <m:r>
                            <a:rPr lang="en-US" b="0" i="0" smtClean="0">
                              <a:solidFill>
                                <a:srgbClr val="FF0000"/>
                              </a:solidFill>
                              <a:latin typeface="Cambria Math" panose="02040503050406030204" pitchFamily="18" charset="0"/>
                            </a:rPr>
                            <m:t>1</m:t>
                          </m:r>
                        </m:sub>
                        <m:sup>
                          <m:r>
                            <a:rPr lang="en-US" b="0" i="1" smtClean="0">
                              <a:solidFill>
                                <a:srgbClr val="FF0000"/>
                              </a:solidFill>
                              <a:latin typeface="Cambria Math" panose="02040503050406030204" pitchFamily="18" charset="0"/>
                            </a:rPr>
                            <m:t>𝐶</m:t>
                          </m:r>
                        </m:sup>
                      </m:sSubSup>
                    </m:oMath>
                  </m:oMathPara>
                </a14:m>
                <a:endParaRPr lang="en-US" i="1" dirty="0">
                  <a:solidFill>
                    <a:srgbClr val="FF0000"/>
                  </a:solidFill>
                  <a:latin typeface="Cambria Math" panose="02040503050406030204" pitchFamily="18" charset="0"/>
                </a:endParaRPr>
              </a:p>
            </p:txBody>
          </p:sp>
        </mc:Choice>
        <mc:Fallback>
          <p:sp>
            <p:nvSpPr>
              <p:cNvPr id="101" name="Rectangle 100">
                <a:extLst>
                  <a:ext uri="{FF2B5EF4-FFF2-40B4-BE49-F238E27FC236}">
                    <a16:creationId xmlns:a16="http://schemas.microsoft.com/office/drawing/2014/main" id="{CC80E1BC-27CB-884B-9B5F-344756810BAD}"/>
                  </a:ext>
                </a:extLst>
              </p:cNvPr>
              <p:cNvSpPr>
                <a:spLocks noRot="1" noChangeAspect="1" noMove="1" noResize="1" noEditPoints="1" noAdjustHandles="1" noChangeArrowheads="1" noChangeShapeType="1" noTextEdit="1"/>
              </p:cNvSpPr>
              <p:nvPr/>
            </p:nvSpPr>
            <p:spPr>
              <a:xfrm>
                <a:off x="1406250" y="4743450"/>
                <a:ext cx="515590" cy="376000"/>
              </a:xfrm>
              <a:prstGeom prst="rect">
                <a:avLst/>
              </a:prstGeom>
              <a:blipFill>
                <a:blip r:embed="rId14"/>
                <a:stretch>
                  <a:fillRect/>
                </a:stretch>
              </a:blipFill>
            </p:spPr>
            <p:txBody>
              <a:bodyPr/>
              <a:lstStyle/>
              <a:p>
                <a:r>
                  <a:rPr lang="en-US">
                    <a:noFill/>
                  </a:rPr>
                  <a:t> </a:t>
                </a:r>
              </a:p>
            </p:txBody>
          </p:sp>
        </mc:Fallback>
      </mc:AlternateContent>
      <p:sp>
        <p:nvSpPr>
          <p:cNvPr id="67" name="Rectangle 66">
            <a:extLst>
              <a:ext uri="{FF2B5EF4-FFF2-40B4-BE49-F238E27FC236}">
                <a16:creationId xmlns:a16="http://schemas.microsoft.com/office/drawing/2014/main" id="{E746817C-A618-774E-B001-BDA61F9F6E21}"/>
              </a:ext>
            </a:extLst>
          </p:cNvPr>
          <p:cNvSpPr/>
          <p:nvPr/>
        </p:nvSpPr>
        <p:spPr>
          <a:xfrm>
            <a:off x="1145220" y="3032834"/>
            <a:ext cx="771663" cy="167566"/>
          </a:xfrm>
          <a:prstGeom prst="rect">
            <a:avLst/>
          </a:prstGeom>
          <a:noFill/>
          <a:ln w="508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F9151F10-D19A-4E4A-B627-39E9D791F35C}"/>
              </a:ext>
            </a:extLst>
          </p:cNvPr>
          <p:cNvSpPr/>
          <p:nvPr/>
        </p:nvSpPr>
        <p:spPr>
          <a:xfrm>
            <a:off x="1979802" y="3033944"/>
            <a:ext cx="157496" cy="166456"/>
          </a:xfrm>
          <a:prstGeom prst="rect">
            <a:avLst/>
          </a:prstGeom>
          <a:noFill/>
          <a:ln w="508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83" name="TextBox 82">
                <a:extLst>
                  <a:ext uri="{FF2B5EF4-FFF2-40B4-BE49-F238E27FC236}">
                    <a16:creationId xmlns:a16="http://schemas.microsoft.com/office/drawing/2014/main" id="{BA656553-ED9C-B542-8CDE-7ED012E4FABE}"/>
                  </a:ext>
                </a:extLst>
              </p:cNvPr>
              <p:cNvSpPr txBox="1"/>
              <p:nvPr/>
            </p:nvSpPr>
            <p:spPr>
              <a:xfrm>
                <a:off x="895548" y="1963721"/>
                <a:ext cx="514350" cy="375552"/>
              </a:xfrm>
              <a:prstGeom prst="rect">
                <a:avLst/>
              </a:prstGeom>
              <a:noFill/>
            </p:spPr>
            <p:txBody>
              <a:bodyPr wrap="square" rtlCol="0">
                <a:spAutoFit/>
              </a:bodyPr>
              <a:lstStyle/>
              <a:p>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𝑝</m:t>
                        </m:r>
                      </m:e>
                      <m:sup>
                        <m:r>
                          <a:rPr lang="en-US" i="1">
                            <a:latin typeface="Cambria Math" panose="02040503050406030204" pitchFamily="18" charset="0"/>
                          </a:rPr>
                          <m:t>𝐴</m:t>
                        </m:r>
                      </m:sup>
                    </m:sSup>
                  </m:oMath>
                </a14:m>
                <a:r>
                  <a:rPr lang="en-US" dirty="0">
                    <a:effectLst/>
                  </a:rPr>
                  <a:t> </a:t>
                </a:r>
                <a:endParaRPr lang="en-US" dirty="0"/>
              </a:p>
            </p:txBody>
          </p:sp>
        </mc:Choice>
        <mc:Fallback>
          <p:sp>
            <p:nvSpPr>
              <p:cNvPr id="83" name="TextBox 82">
                <a:extLst>
                  <a:ext uri="{FF2B5EF4-FFF2-40B4-BE49-F238E27FC236}">
                    <a16:creationId xmlns:a16="http://schemas.microsoft.com/office/drawing/2014/main" id="{BA656553-ED9C-B542-8CDE-7ED012E4FABE}"/>
                  </a:ext>
                </a:extLst>
              </p:cNvPr>
              <p:cNvSpPr txBox="1">
                <a:spLocks noRot="1" noChangeAspect="1" noMove="1" noResize="1" noEditPoints="1" noAdjustHandles="1" noChangeArrowheads="1" noChangeShapeType="1" noTextEdit="1"/>
              </p:cNvSpPr>
              <p:nvPr/>
            </p:nvSpPr>
            <p:spPr>
              <a:xfrm>
                <a:off x="895548" y="1963721"/>
                <a:ext cx="514350" cy="375552"/>
              </a:xfrm>
              <a:prstGeom prst="rect">
                <a:avLst/>
              </a:prstGeom>
              <a:blipFill>
                <a:blip r:embed="rId15"/>
                <a:stretch>
                  <a:fillRect b="-1000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02" name="TextBox 101">
                <a:extLst>
                  <a:ext uri="{FF2B5EF4-FFF2-40B4-BE49-F238E27FC236}">
                    <a16:creationId xmlns:a16="http://schemas.microsoft.com/office/drawing/2014/main" id="{65E9AD10-081F-134B-913A-A38340784251}"/>
                  </a:ext>
                </a:extLst>
              </p:cNvPr>
              <p:cNvSpPr txBox="1"/>
              <p:nvPr/>
            </p:nvSpPr>
            <p:spPr>
              <a:xfrm>
                <a:off x="3744013" y="1965292"/>
                <a:ext cx="514350" cy="375552"/>
              </a:xfrm>
              <a:prstGeom prst="rect">
                <a:avLst/>
              </a:prstGeom>
              <a:noFill/>
            </p:spPr>
            <p:txBody>
              <a:bodyPr wrap="square" rtlCol="0">
                <a:spAutoFit/>
              </a:bodyPr>
              <a:lstStyle/>
              <a:p>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𝑝</m:t>
                        </m:r>
                      </m:e>
                      <m:sup>
                        <m:r>
                          <a:rPr lang="en-US" i="1">
                            <a:latin typeface="Cambria Math" panose="02040503050406030204" pitchFamily="18" charset="0"/>
                          </a:rPr>
                          <m:t>𝐴</m:t>
                        </m:r>
                      </m:sup>
                    </m:sSup>
                  </m:oMath>
                </a14:m>
                <a:r>
                  <a:rPr lang="en-US" dirty="0">
                    <a:effectLst/>
                  </a:rPr>
                  <a:t> </a:t>
                </a:r>
                <a:endParaRPr lang="en-US" dirty="0"/>
              </a:p>
            </p:txBody>
          </p:sp>
        </mc:Choice>
        <mc:Fallback>
          <p:sp>
            <p:nvSpPr>
              <p:cNvPr id="102" name="TextBox 101">
                <a:extLst>
                  <a:ext uri="{FF2B5EF4-FFF2-40B4-BE49-F238E27FC236}">
                    <a16:creationId xmlns:a16="http://schemas.microsoft.com/office/drawing/2014/main" id="{65E9AD10-081F-134B-913A-A38340784251}"/>
                  </a:ext>
                </a:extLst>
              </p:cNvPr>
              <p:cNvSpPr txBox="1">
                <a:spLocks noRot="1" noChangeAspect="1" noMove="1" noResize="1" noEditPoints="1" noAdjustHandles="1" noChangeArrowheads="1" noChangeShapeType="1" noTextEdit="1"/>
              </p:cNvSpPr>
              <p:nvPr/>
            </p:nvSpPr>
            <p:spPr>
              <a:xfrm>
                <a:off x="3744013" y="1965292"/>
                <a:ext cx="514350" cy="375552"/>
              </a:xfrm>
              <a:prstGeom prst="rect">
                <a:avLst/>
              </a:prstGeom>
              <a:blipFill>
                <a:blip r:embed="rId16"/>
                <a:stretch>
                  <a:fillRect b="-1000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03" name="TextBox 102">
                <a:extLst>
                  <a:ext uri="{FF2B5EF4-FFF2-40B4-BE49-F238E27FC236}">
                    <a16:creationId xmlns:a16="http://schemas.microsoft.com/office/drawing/2014/main" id="{C46A413F-4346-DB49-89B4-E0A30DA5D728}"/>
                  </a:ext>
                </a:extLst>
              </p:cNvPr>
              <p:cNvSpPr txBox="1"/>
              <p:nvPr/>
            </p:nvSpPr>
            <p:spPr>
              <a:xfrm>
                <a:off x="537328" y="4293678"/>
                <a:ext cx="735727" cy="646524"/>
              </a:xfrm>
              <a:prstGeom prst="rect">
                <a:avLst/>
              </a:prstGeom>
              <a:noFill/>
            </p:spPr>
            <p:txBody>
              <a:bodyPr wrap="square" rtlCol="0">
                <a:spAutoFit/>
              </a:bodyPr>
              <a:lstStyle/>
              <a:p>
                <a:pPr/>
                <a14:m>
                  <m:oMathPara xmlns:m="http://schemas.openxmlformats.org/officeDocument/2006/math">
                    <m:oMathParaPr>
                      <m:jc m:val="center"/>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𝑎</m:t>
                          </m:r>
                        </m:e>
                        <m:sup>
                          <m:r>
                            <a:rPr lang="en-US" i="1">
                              <a:latin typeface="Cambria Math" panose="02040503050406030204" pitchFamily="18" charset="0"/>
                            </a:rPr>
                            <m:t>𝐵</m:t>
                          </m:r>
                        </m:sup>
                      </m:sSup>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𝑎</m:t>
                          </m:r>
                        </m:e>
                        <m:sup>
                          <m:r>
                            <a:rPr lang="en-US" i="1">
                              <a:latin typeface="Cambria Math" panose="02040503050406030204" pitchFamily="18" charset="0"/>
                            </a:rPr>
                            <m:t>𝐶</m:t>
                          </m:r>
                        </m:sup>
                      </m:sSup>
                    </m:oMath>
                  </m:oMathPara>
                </a14:m>
                <a:endParaRPr lang="en-US" baseline="-25000" dirty="0"/>
              </a:p>
            </p:txBody>
          </p:sp>
        </mc:Choice>
        <mc:Fallback>
          <p:sp>
            <p:nvSpPr>
              <p:cNvPr id="103" name="TextBox 102">
                <a:extLst>
                  <a:ext uri="{FF2B5EF4-FFF2-40B4-BE49-F238E27FC236}">
                    <a16:creationId xmlns:a16="http://schemas.microsoft.com/office/drawing/2014/main" id="{C46A413F-4346-DB49-89B4-E0A30DA5D728}"/>
                  </a:ext>
                </a:extLst>
              </p:cNvPr>
              <p:cNvSpPr txBox="1">
                <a:spLocks noRot="1" noChangeAspect="1" noMove="1" noResize="1" noEditPoints="1" noAdjustHandles="1" noChangeArrowheads="1" noChangeShapeType="1" noTextEdit="1"/>
              </p:cNvSpPr>
              <p:nvPr/>
            </p:nvSpPr>
            <p:spPr>
              <a:xfrm>
                <a:off x="537328" y="4293678"/>
                <a:ext cx="735727" cy="646524"/>
              </a:xfrm>
              <a:prstGeom prst="rect">
                <a:avLst/>
              </a:prstGeom>
              <a:blipFill>
                <a:blip r:embed="rId17"/>
                <a:stretch>
                  <a:fillRect/>
                </a:stretch>
              </a:blipFill>
            </p:spPr>
            <p:txBody>
              <a:bodyPr/>
              <a:lstStyle/>
              <a:p>
                <a:r>
                  <a:rPr lang="en-US">
                    <a:noFill/>
                  </a:rPr>
                  <a:t> </a:t>
                </a:r>
              </a:p>
            </p:txBody>
          </p:sp>
        </mc:Fallback>
      </mc:AlternateContent>
      <p:sp>
        <p:nvSpPr>
          <p:cNvPr id="82" name="Right Triangle 81">
            <a:extLst>
              <a:ext uri="{FF2B5EF4-FFF2-40B4-BE49-F238E27FC236}">
                <a16:creationId xmlns:a16="http://schemas.microsoft.com/office/drawing/2014/main" id="{49BCC95D-60C3-8446-838A-9B5084E41878}"/>
              </a:ext>
            </a:extLst>
          </p:cNvPr>
          <p:cNvSpPr/>
          <p:nvPr/>
        </p:nvSpPr>
        <p:spPr>
          <a:xfrm flipH="1">
            <a:off x="1958974" y="3489326"/>
            <a:ext cx="172989" cy="152400"/>
          </a:xfrm>
          <a:prstGeom prst="rtTriangle">
            <a:avLst/>
          </a:prstGeom>
          <a:noFill/>
          <a:ln w="571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ECC34200-9EBD-F143-BB27-28D357AB652E}"/>
              </a:ext>
            </a:extLst>
          </p:cNvPr>
          <p:cNvSpPr>
            <a:spLocks noGrp="1"/>
          </p:cNvSpPr>
          <p:nvPr>
            <p:ph type="ftr" sz="quarter" idx="11"/>
          </p:nvPr>
        </p:nvSpPr>
        <p:spPr/>
        <p:txBody>
          <a:bodyPr/>
          <a:lstStyle/>
          <a:p>
            <a:pPr>
              <a:defRPr/>
            </a:pPr>
            <a:r>
              <a:rPr lang="en-US"/>
              <a:t>Class 19:  Preferential Trading Arrangements</a:t>
            </a:r>
          </a:p>
        </p:txBody>
      </p:sp>
      <p:sp>
        <p:nvSpPr>
          <p:cNvPr id="95" name="TextBox 94">
            <a:extLst>
              <a:ext uri="{FF2B5EF4-FFF2-40B4-BE49-F238E27FC236}">
                <a16:creationId xmlns:a16="http://schemas.microsoft.com/office/drawing/2014/main" id="{84DE0DFA-C219-C74F-9399-A3880E97D3C1}"/>
              </a:ext>
            </a:extLst>
          </p:cNvPr>
          <p:cNvSpPr txBox="1"/>
          <p:nvPr/>
        </p:nvSpPr>
        <p:spPr>
          <a:xfrm>
            <a:off x="7239000" y="2286000"/>
            <a:ext cx="838200" cy="369332"/>
          </a:xfrm>
          <a:prstGeom prst="rect">
            <a:avLst/>
          </a:prstGeom>
          <a:noFill/>
        </p:spPr>
        <p:txBody>
          <a:bodyPr wrap="square" rtlCol="0">
            <a:spAutoFit/>
          </a:bodyPr>
          <a:lstStyle/>
          <a:p>
            <a:pPr algn="ctr"/>
            <a:r>
              <a:rPr lang="en-US" dirty="0">
                <a:solidFill>
                  <a:srgbClr val="FF0000"/>
                </a:solidFill>
              </a:rPr>
              <a:t>FTA</a:t>
            </a:r>
          </a:p>
        </p:txBody>
      </p:sp>
      <p:sp>
        <p:nvSpPr>
          <p:cNvPr id="104" name="TextBox 103">
            <a:extLst>
              <a:ext uri="{FF2B5EF4-FFF2-40B4-BE49-F238E27FC236}">
                <a16:creationId xmlns:a16="http://schemas.microsoft.com/office/drawing/2014/main" id="{C2CB7D28-D8E9-524F-AED9-005595EC0673}"/>
              </a:ext>
            </a:extLst>
          </p:cNvPr>
          <p:cNvSpPr txBox="1"/>
          <p:nvPr/>
        </p:nvSpPr>
        <p:spPr>
          <a:xfrm>
            <a:off x="7239000" y="1981200"/>
            <a:ext cx="838200" cy="369332"/>
          </a:xfrm>
          <a:prstGeom prst="rect">
            <a:avLst/>
          </a:prstGeom>
          <a:noFill/>
        </p:spPr>
        <p:txBody>
          <a:bodyPr wrap="square" rtlCol="0">
            <a:spAutoFit/>
          </a:bodyPr>
          <a:lstStyle/>
          <a:p>
            <a:pPr algn="ctr"/>
            <a:r>
              <a:rPr lang="en-US" dirty="0"/>
              <a:t>MFN</a:t>
            </a:r>
          </a:p>
        </p:txBody>
      </p:sp>
    </p:spTree>
    <p:extLst>
      <p:ext uri="{BB962C8B-B14F-4D97-AF65-F5344CB8AC3E}">
        <p14:creationId xmlns:p14="http://schemas.microsoft.com/office/powerpoint/2010/main" val="1646032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0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ectangle 52">
            <a:extLst>
              <a:ext uri="{FF2B5EF4-FFF2-40B4-BE49-F238E27FC236}">
                <a16:creationId xmlns:a16="http://schemas.microsoft.com/office/drawing/2014/main" id="{C3134F92-05D3-6E46-AA29-FCB9C9576E71}"/>
              </a:ext>
            </a:extLst>
          </p:cNvPr>
          <p:cNvSpPr/>
          <p:nvPr/>
        </p:nvSpPr>
        <p:spPr>
          <a:xfrm>
            <a:off x="0" y="668740"/>
            <a:ext cx="9144000" cy="55546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35</a:t>
            </a:fld>
            <a:endParaRPr lang="en-US"/>
          </a:p>
        </p:txBody>
      </p:sp>
      <p:sp>
        <p:nvSpPr>
          <p:cNvPr id="80" name="TextBox 79">
            <a:extLst>
              <a:ext uri="{FF2B5EF4-FFF2-40B4-BE49-F238E27FC236}">
                <a16:creationId xmlns:a16="http://schemas.microsoft.com/office/drawing/2014/main" id="{4BD5A58A-070F-F94E-9E52-A62FFEEEB2AF}"/>
              </a:ext>
            </a:extLst>
          </p:cNvPr>
          <p:cNvSpPr txBox="1"/>
          <p:nvPr/>
        </p:nvSpPr>
        <p:spPr>
          <a:xfrm>
            <a:off x="1314450" y="1143001"/>
            <a:ext cx="5492750" cy="507831"/>
          </a:xfrm>
          <a:prstGeom prst="rect">
            <a:avLst/>
          </a:prstGeom>
          <a:noFill/>
        </p:spPr>
        <p:txBody>
          <a:bodyPr wrap="square" rtlCol="0">
            <a:spAutoFit/>
          </a:bodyPr>
          <a:lstStyle/>
          <a:p>
            <a:pPr algn="ctr"/>
            <a:r>
              <a:rPr lang="en-US" sz="2700" dirty="0"/>
              <a:t>Welfare Effects on the World</a:t>
            </a:r>
          </a:p>
        </p:txBody>
      </p:sp>
      <p:sp>
        <p:nvSpPr>
          <p:cNvPr id="2" name="TextBox 1">
            <a:extLst>
              <a:ext uri="{FF2B5EF4-FFF2-40B4-BE49-F238E27FC236}">
                <a16:creationId xmlns:a16="http://schemas.microsoft.com/office/drawing/2014/main" id="{E9ABC80B-E44B-D74A-B30B-29270B930020}"/>
              </a:ext>
            </a:extLst>
          </p:cNvPr>
          <p:cNvSpPr txBox="1"/>
          <p:nvPr/>
        </p:nvSpPr>
        <p:spPr>
          <a:xfrm>
            <a:off x="2057400" y="6019800"/>
            <a:ext cx="4541264" cy="646331"/>
          </a:xfrm>
          <a:prstGeom prst="rect">
            <a:avLst/>
          </a:prstGeom>
          <a:noFill/>
        </p:spPr>
        <p:txBody>
          <a:bodyPr wrap="square" rtlCol="0">
            <a:spAutoFit/>
          </a:bodyPr>
          <a:lstStyle/>
          <a:p>
            <a:r>
              <a:rPr lang="en-US" dirty="0"/>
              <a:t>These add up, with much cancellation to yield the following:</a:t>
            </a:r>
          </a:p>
        </p:txBody>
      </p:sp>
      <p:grpSp>
        <p:nvGrpSpPr>
          <p:cNvPr id="3" name="Group 2">
            <a:extLst>
              <a:ext uri="{FF2B5EF4-FFF2-40B4-BE49-F238E27FC236}">
                <a16:creationId xmlns:a16="http://schemas.microsoft.com/office/drawing/2014/main" id="{EBF0DDCC-CB90-6840-BB3A-FBDEAD725F41}"/>
              </a:ext>
            </a:extLst>
          </p:cNvPr>
          <p:cNvGrpSpPr/>
          <p:nvPr/>
        </p:nvGrpSpPr>
        <p:grpSpPr>
          <a:xfrm>
            <a:off x="537328" y="1685250"/>
            <a:ext cx="7487556" cy="3711888"/>
            <a:chOff x="537328" y="1685250"/>
            <a:chExt cx="7487556" cy="3711888"/>
          </a:xfrm>
        </p:grpSpPr>
        <p:sp>
          <p:nvSpPr>
            <p:cNvPr id="95" name="Rectangle 94">
              <a:extLst>
                <a:ext uri="{FF2B5EF4-FFF2-40B4-BE49-F238E27FC236}">
                  <a16:creationId xmlns:a16="http://schemas.microsoft.com/office/drawing/2014/main" id="{E4272F59-4DA2-5044-9546-68DEC45CDA48}"/>
                </a:ext>
              </a:extLst>
            </p:cNvPr>
            <p:cNvSpPr/>
            <p:nvPr/>
          </p:nvSpPr>
          <p:spPr>
            <a:xfrm>
              <a:off x="1152448" y="3021171"/>
              <a:ext cx="777952" cy="167863"/>
            </a:xfrm>
            <a:prstGeom prst="rect">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DF208F85-11A6-0441-BA26-01AC0D837FB7}"/>
                </a:ext>
              </a:extLst>
            </p:cNvPr>
            <p:cNvSpPr/>
            <p:nvPr/>
          </p:nvSpPr>
          <p:spPr>
            <a:xfrm>
              <a:off x="1961321" y="3039776"/>
              <a:ext cx="196663" cy="167863"/>
            </a:xfrm>
            <a:prstGeom prst="rect">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 name="Right Triangle 104">
              <a:extLst>
                <a:ext uri="{FF2B5EF4-FFF2-40B4-BE49-F238E27FC236}">
                  <a16:creationId xmlns:a16="http://schemas.microsoft.com/office/drawing/2014/main" id="{82277853-E5F6-DB4A-89A9-47975554B99B}"/>
                </a:ext>
              </a:extLst>
            </p:cNvPr>
            <p:cNvSpPr/>
            <p:nvPr/>
          </p:nvSpPr>
          <p:spPr>
            <a:xfrm rot="10800000" flipV="1">
              <a:off x="1948784" y="3468422"/>
              <a:ext cx="203316" cy="184820"/>
            </a:xfrm>
            <a:prstGeom prst="rtTriangle">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 name="Rectangle 106">
              <a:extLst>
                <a:ext uri="{FF2B5EF4-FFF2-40B4-BE49-F238E27FC236}">
                  <a16:creationId xmlns:a16="http://schemas.microsoft.com/office/drawing/2014/main" id="{7DC052CA-99F2-194A-B0AB-F7C59B8ED754}"/>
                </a:ext>
              </a:extLst>
            </p:cNvPr>
            <p:cNvSpPr/>
            <p:nvPr/>
          </p:nvSpPr>
          <p:spPr>
            <a:xfrm flipV="1">
              <a:off x="4000223" y="3029448"/>
              <a:ext cx="1606655" cy="167863"/>
            </a:xfrm>
            <a:prstGeom prst="rect">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 name="Right Triangle 107">
              <a:extLst>
                <a:ext uri="{FF2B5EF4-FFF2-40B4-BE49-F238E27FC236}">
                  <a16:creationId xmlns:a16="http://schemas.microsoft.com/office/drawing/2014/main" id="{6C67FCEB-14E8-3149-BB79-0EDD1FC0D10C}"/>
                </a:ext>
              </a:extLst>
            </p:cNvPr>
            <p:cNvSpPr/>
            <p:nvPr/>
          </p:nvSpPr>
          <p:spPr>
            <a:xfrm>
              <a:off x="5602128" y="3025543"/>
              <a:ext cx="280652" cy="184820"/>
            </a:xfrm>
            <a:prstGeom prst="rtTriangle">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4DBC6C26-FE02-E348-B2C3-AEB3BAC15EF3}"/>
                </a:ext>
              </a:extLst>
            </p:cNvPr>
            <p:cNvSpPr/>
            <p:nvPr/>
          </p:nvSpPr>
          <p:spPr>
            <a:xfrm>
              <a:off x="1152448" y="3646814"/>
              <a:ext cx="597111" cy="167863"/>
            </a:xfrm>
            <a:prstGeom prst="rect">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 name="Right Triangle 90">
              <a:extLst>
                <a:ext uri="{FF2B5EF4-FFF2-40B4-BE49-F238E27FC236}">
                  <a16:creationId xmlns:a16="http://schemas.microsoft.com/office/drawing/2014/main" id="{C18A473F-534D-0A4B-8254-50F4626F36DF}"/>
                </a:ext>
              </a:extLst>
            </p:cNvPr>
            <p:cNvSpPr/>
            <p:nvPr/>
          </p:nvSpPr>
          <p:spPr>
            <a:xfrm flipV="1">
              <a:off x="1747793" y="3642909"/>
              <a:ext cx="203316" cy="184820"/>
            </a:xfrm>
            <a:prstGeom prst="rtTriangle">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 name="Right Triangle 96">
              <a:extLst>
                <a:ext uri="{FF2B5EF4-FFF2-40B4-BE49-F238E27FC236}">
                  <a16:creationId xmlns:a16="http://schemas.microsoft.com/office/drawing/2014/main" id="{0685EDA3-035C-1A48-8C76-6E06A70B45D8}"/>
                </a:ext>
              </a:extLst>
            </p:cNvPr>
            <p:cNvSpPr/>
            <p:nvPr/>
          </p:nvSpPr>
          <p:spPr>
            <a:xfrm flipV="1">
              <a:off x="2133600" y="3214961"/>
              <a:ext cx="271795" cy="290239"/>
            </a:xfrm>
            <a:prstGeom prst="rtTriangle">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 name="Straight Connector 6"/>
            <p:cNvCxnSpPr>
              <a:cxnSpLocks/>
            </p:cNvCxnSpPr>
            <p:nvPr/>
          </p:nvCxnSpPr>
          <p:spPr>
            <a:xfrm>
              <a:off x="1143000" y="4743450"/>
              <a:ext cx="22288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V="1">
              <a:off x="11430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3143250" y="4686300"/>
              <a:ext cx="514350" cy="369332"/>
            </a:xfrm>
            <a:prstGeom prst="rect">
              <a:avLst/>
            </a:prstGeom>
            <a:noFill/>
          </p:spPr>
          <p:txBody>
            <a:bodyPr wrap="square" rtlCol="0">
              <a:spAutoFit/>
            </a:bodyPr>
            <a:lstStyle/>
            <a:p>
              <a:r>
                <a:rPr lang="en-US" dirty="0"/>
                <a:t>Q</a:t>
              </a:r>
            </a:p>
          </p:txBody>
        </p:sp>
        <p:cxnSp>
          <p:nvCxnSpPr>
            <p:cNvPr id="63" name="Straight Connector 62"/>
            <p:cNvCxnSpPr>
              <a:cxnSpLocks/>
            </p:cNvCxnSpPr>
            <p:nvPr/>
          </p:nvCxnSpPr>
          <p:spPr>
            <a:xfrm flipV="1">
              <a:off x="1143000" y="2857500"/>
              <a:ext cx="1657350" cy="15430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8" name="Left Brace 37"/>
            <p:cNvSpPr/>
            <p:nvPr/>
          </p:nvSpPr>
          <p:spPr>
            <a:xfrm>
              <a:off x="971550" y="3771900"/>
              <a:ext cx="171450" cy="628650"/>
            </a:xfrm>
            <a:prstGeom prst="leftBrace">
              <a:avLst>
                <a:gd name="adj1" fmla="val 44444"/>
                <a:gd name="adj2"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61" name="Straight Connector 60"/>
            <p:cNvCxnSpPr>
              <a:cxnSpLocks/>
            </p:cNvCxnSpPr>
            <p:nvPr/>
          </p:nvCxnSpPr>
          <p:spPr>
            <a:xfrm>
              <a:off x="4000500" y="4743450"/>
              <a:ext cx="36004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flipV="1">
              <a:off x="40005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5" name="TextBox 64"/>
            <p:cNvSpPr txBox="1"/>
            <p:nvPr/>
          </p:nvSpPr>
          <p:spPr>
            <a:xfrm>
              <a:off x="7486650" y="4686300"/>
              <a:ext cx="514350" cy="369332"/>
            </a:xfrm>
            <a:prstGeom prst="rect">
              <a:avLst/>
            </a:prstGeom>
            <a:noFill/>
          </p:spPr>
          <p:txBody>
            <a:bodyPr wrap="square" rtlCol="0">
              <a:spAutoFit/>
            </a:bodyPr>
            <a:lstStyle/>
            <a:p>
              <a:r>
                <a:rPr lang="en-US" dirty="0"/>
                <a:t>Q</a:t>
              </a:r>
            </a:p>
          </p:txBody>
        </p:sp>
        <p:cxnSp>
          <p:nvCxnSpPr>
            <p:cNvPr id="73" name="Straight Connector 72"/>
            <p:cNvCxnSpPr>
              <a:cxnSpLocks/>
            </p:cNvCxnSpPr>
            <p:nvPr/>
          </p:nvCxnSpPr>
          <p:spPr>
            <a:xfrm flipV="1">
              <a:off x="4000500" y="2228850"/>
              <a:ext cx="3314700" cy="15430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0" name="Straight Connector 49">
              <a:extLst>
                <a:ext uri="{FF2B5EF4-FFF2-40B4-BE49-F238E27FC236}">
                  <a16:creationId xmlns:a16="http://schemas.microsoft.com/office/drawing/2014/main" id="{46F7941E-700F-274B-AD62-B652D2307BB6}"/>
                </a:ext>
              </a:extLst>
            </p:cNvPr>
            <p:cNvCxnSpPr>
              <a:cxnSpLocks/>
            </p:cNvCxnSpPr>
            <p:nvPr/>
          </p:nvCxnSpPr>
          <p:spPr>
            <a:xfrm flipV="1">
              <a:off x="1143000" y="2228850"/>
              <a:ext cx="1657350" cy="15430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92EE2414-DF8A-4344-983D-77235EC7E06D}"/>
                    </a:ext>
                  </a:extLst>
                </p:cNvPr>
                <p:cNvSpPr txBox="1"/>
                <p:nvPr/>
              </p:nvSpPr>
              <p:spPr>
                <a:xfrm>
                  <a:off x="2743200" y="2171700"/>
                  <a:ext cx="685800" cy="375552"/>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𝑡</m:t>
                          </m:r>
                        </m:sup>
                      </m:sSup>
                      <m:r>
                        <a:rPr lang="en-US" i="1">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𝑡</m:t>
                          </m:r>
                        </m:sup>
                      </m:sSup>
                    </m:oMath>
                  </a14:m>
                  <a:r>
                    <a:rPr lang="en-US" dirty="0">
                      <a:effectLst/>
                    </a:rPr>
                    <a:t> </a:t>
                  </a:r>
                  <a:endParaRPr lang="en-US" baseline="30000" dirty="0"/>
                </a:p>
              </p:txBody>
            </p:sp>
          </mc:Choice>
          <mc:Fallback xmlns="">
            <p:sp>
              <p:nvSpPr>
                <p:cNvPr id="52" name="TextBox 51">
                  <a:extLst>
                    <a:ext uri="{FF2B5EF4-FFF2-40B4-BE49-F238E27FC236}">
                      <a16:creationId xmlns:a16="http://schemas.microsoft.com/office/drawing/2014/main" id="{92EE2414-DF8A-4344-983D-77235EC7E06D}"/>
                    </a:ext>
                  </a:extLst>
                </p:cNvPr>
                <p:cNvSpPr txBox="1">
                  <a:spLocks noRot="1" noChangeAspect="1" noMove="1" noResize="1" noEditPoints="1" noAdjustHandles="1" noChangeArrowheads="1" noChangeShapeType="1" noTextEdit="1"/>
                </p:cNvSpPr>
                <p:nvPr/>
              </p:nvSpPr>
              <p:spPr>
                <a:xfrm>
                  <a:off x="2743200" y="2171700"/>
                  <a:ext cx="685800" cy="375552"/>
                </a:xfrm>
                <a:prstGeom prst="rect">
                  <a:avLst/>
                </a:prstGeom>
                <a:blipFill>
                  <a:blip r:embed="rId2"/>
                  <a:stretch>
                    <a:fillRect r="-33333"/>
                  </a:stretch>
                </a:blipFill>
              </p:spPr>
              <p:txBody>
                <a:bodyPr/>
                <a:lstStyle/>
                <a:p>
                  <a:r>
                    <a:rPr lang="en-US">
                      <a:noFill/>
                    </a:rPr>
                    <a:t> </a:t>
                  </a:r>
                </a:p>
              </p:txBody>
            </p:sp>
          </mc:Fallback>
        </mc:AlternateContent>
        <p:cxnSp>
          <p:nvCxnSpPr>
            <p:cNvPr id="79" name="Straight Connector 78">
              <a:extLst>
                <a:ext uri="{FF2B5EF4-FFF2-40B4-BE49-F238E27FC236}">
                  <a16:creationId xmlns:a16="http://schemas.microsoft.com/office/drawing/2014/main" id="{C3E76220-2624-494E-A28E-6D9EBAC26B59}"/>
                </a:ext>
              </a:extLst>
            </p:cNvPr>
            <p:cNvCxnSpPr>
              <a:cxnSpLocks/>
            </p:cNvCxnSpPr>
            <p:nvPr/>
          </p:nvCxnSpPr>
          <p:spPr>
            <a:xfrm flipV="1">
              <a:off x="4000500" y="3771900"/>
              <a:ext cx="685800" cy="628650"/>
            </a:xfrm>
            <a:prstGeom prst="line">
              <a:avLst/>
            </a:prstGeom>
            <a:ln>
              <a:solidFill>
                <a:srgbClr val="FF0000"/>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81" name="Straight Connector 80">
              <a:extLst>
                <a:ext uri="{FF2B5EF4-FFF2-40B4-BE49-F238E27FC236}">
                  <a16:creationId xmlns:a16="http://schemas.microsoft.com/office/drawing/2014/main" id="{7D8A21A1-F836-524D-AEA3-7CC934A9EA65}"/>
                </a:ext>
              </a:extLst>
            </p:cNvPr>
            <p:cNvCxnSpPr>
              <a:cxnSpLocks/>
            </p:cNvCxnSpPr>
            <p:nvPr/>
          </p:nvCxnSpPr>
          <p:spPr>
            <a:xfrm flipV="1">
              <a:off x="4686300" y="2514600"/>
              <a:ext cx="2686050" cy="1257300"/>
            </a:xfrm>
            <a:prstGeom prst="line">
              <a:avLst/>
            </a:prstGeom>
            <a:ln>
              <a:solidFill>
                <a:srgbClr val="FF0000"/>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BE3CB4B5-A96E-B740-880B-479A9E3D5130}"/>
                </a:ext>
              </a:extLst>
            </p:cNvPr>
            <p:cNvCxnSpPr>
              <a:cxnSpLocks/>
            </p:cNvCxnSpPr>
            <p:nvPr/>
          </p:nvCxnSpPr>
          <p:spPr>
            <a:xfrm>
              <a:off x="4514850" y="2400300"/>
              <a:ext cx="2457450" cy="14287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6" name="Straight Connector 85">
              <a:extLst>
                <a:ext uri="{FF2B5EF4-FFF2-40B4-BE49-F238E27FC236}">
                  <a16:creationId xmlns:a16="http://schemas.microsoft.com/office/drawing/2014/main" id="{AE1158BC-140C-7543-ABB0-6ED3C6348EBD}"/>
                </a:ext>
              </a:extLst>
            </p:cNvPr>
            <p:cNvCxnSpPr>
              <a:cxnSpLocks/>
            </p:cNvCxnSpPr>
            <p:nvPr/>
          </p:nvCxnSpPr>
          <p:spPr>
            <a:xfrm>
              <a:off x="1143000" y="3028950"/>
              <a:ext cx="4457700"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87" name="Straight Connector 86">
              <a:extLst>
                <a:ext uri="{FF2B5EF4-FFF2-40B4-BE49-F238E27FC236}">
                  <a16:creationId xmlns:a16="http://schemas.microsoft.com/office/drawing/2014/main" id="{F7974421-E849-6A49-8342-95E79CF26D44}"/>
                </a:ext>
              </a:extLst>
            </p:cNvPr>
            <p:cNvCxnSpPr>
              <a:cxnSpLocks/>
            </p:cNvCxnSpPr>
            <p:nvPr/>
          </p:nvCxnSpPr>
          <p:spPr>
            <a:xfrm>
              <a:off x="1143000" y="3200400"/>
              <a:ext cx="4743450"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90" name="Rectangle 89">
                  <a:extLst>
                    <a:ext uri="{FF2B5EF4-FFF2-40B4-BE49-F238E27FC236}">
                      <a16:creationId xmlns:a16="http://schemas.microsoft.com/office/drawing/2014/main" id="{5B3EABC2-8B35-3448-9289-322A6B276D7D}"/>
                    </a:ext>
                  </a:extLst>
                </p:cNvPr>
                <p:cNvSpPr/>
                <p:nvPr/>
              </p:nvSpPr>
              <p:spPr>
                <a:xfrm>
                  <a:off x="6800850" y="3543300"/>
                  <a:ext cx="570349" cy="37003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𝑀</m:t>
                            </m:r>
                          </m:e>
                          <m:sup>
                            <m:r>
                              <a:rPr lang="en-US" i="1">
                                <a:latin typeface="Cambria Math" panose="02040503050406030204" pitchFamily="18" charset="0"/>
                              </a:rPr>
                              <m:t>𝐴</m:t>
                            </m:r>
                          </m:sup>
                        </m:sSup>
                      </m:oMath>
                    </m:oMathPara>
                  </a14:m>
                  <a:endParaRPr lang="en-US" dirty="0"/>
                </a:p>
              </p:txBody>
            </p:sp>
          </mc:Choice>
          <mc:Fallback xmlns="">
            <p:sp>
              <p:nvSpPr>
                <p:cNvPr id="90" name="Rectangle 89">
                  <a:extLst>
                    <a:ext uri="{FF2B5EF4-FFF2-40B4-BE49-F238E27FC236}">
                      <a16:creationId xmlns:a16="http://schemas.microsoft.com/office/drawing/2014/main" id="{5B3EABC2-8B35-3448-9289-322A6B276D7D}"/>
                    </a:ext>
                  </a:extLst>
                </p:cNvPr>
                <p:cNvSpPr>
                  <a:spLocks noRot="1" noChangeAspect="1" noMove="1" noResize="1" noEditPoints="1" noAdjustHandles="1" noChangeArrowheads="1" noChangeShapeType="1" noTextEdit="1"/>
                </p:cNvSpPr>
                <p:nvPr/>
              </p:nvSpPr>
              <p:spPr>
                <a:xfrm>
                  <a:off x="6800850" y="3543300"/>
                  <a:ext cx="570349" cy="370038"/>
                </a:xfrm>
                <a:prstGeom prst="rect">
                  <a:avLst/>
                </a:prstGeom>
                <a:blipFill>
                  <a:blip r:embed="rId3"/>
                  <a:stretch>
                    <a:fillRect/>
                  </a:stretch>
                </a:blipFill>
              </p:spPr>
              <p:txBody>
                <a:bodyPr/>
                <a:lstStyle/>
                <a:p>
                  <a:r>
                    <a:rPr lang="en-US">
                      <a:noFill/>
                    </a:rPr>
                    <a:t> </a:t>
                  </a:r>
                </a:p>
              </p:txBody>
            </p:sp>
          </mc:Fallback>
        </mc:AlternateContent>
        <p:cxnSp>
          <p:nvCxnSpPr>
            <p:cNvPr id="92" name="Straight Connector 91">
              <a:extLst>
                <a:ext uri="{FF2B5EF4-FFF2-40B4-BE49-F238E27FC236}">
                  <a16:creationId xmlns:a16="http://schemas.microsoft.com/office/drawing/2014/main" id="{98DB2428-7974-BE43-9111-37B6F41D302F}"/>
                </a:ext>
              </a:extLst>
            </p:cNvPr>
            <p:cNvCxnSpPr>
              <a:cxnSpLocks/>
            </p:cNvCxnSpPr>
            <p:nvPr/>
          </p:nvCxnSpPr>
          <p:spPr>
            <a:xfrm>
              <a:off x="1943100" y="3028950"/>
              <a:ext cx="0" cy="1714500"/>
            </a:xfrm>
            <a:prstGeom prst="line">
              <a:avLst/>
            </a:prstGeom>
            <a:ln>
              <a:solidFill>
                <a:schemeClr val="tx1"/>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96" name="Straight Connector 95">
              <a:extLst>
                <a:ext uri="{FF2B5EF4-FFF2-40B4-BE49-F238E27FC236}">
                  <a16:creationId xmlns:a16="http://schemas.microsoft.com/office/drawing/2014/main" id="{088086D5-6F00-E146-87DE-E16B01D4CD8D}"/>
                </a:ext>
              </a:extLst>
            </p:cNvPr>
            <p:cNvCxnSpPr>
              <a:cxnSpLocks/>
            </p:cNvCxnSpPr>
            <p:nvPr/>
          </p:nvCxnSpPr>
          <p:spPr>
            <a:xfrm>
              <a:off x="1758275" y="3200400"/>
              <a:ext cx="0" cy="1543050"/>
            </a:xfrm>
            <a:prstGeom prst="line">
              <a:avLst/>
            </a:prstGeom>
            <a:ln>
              <a:solidFill>
                <a:srgbClr val="FF0000"/>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BB4D492F-DEDC-A341-8228-9351DF5119B3}"/>
                </a:ext>
              </a:extLst>
            </p:cNvPr>
            <p:cNvCxnSpPr>
              <a:cxnSpLocks/>
            </p:cNvCxnSpPr>
            <p:nvPr/>
          </p:nvCxnSpPr>
          <p:spPr>
            <a:xfrm>
              <a:off x="2431073" y="3209192"/>
              <a:ext cx="0" cy="1543050"/>
            </a:xfrm>
            <a:prstGeom prst="line">
              <a:avLst/>
            </a:prstGeom>
            <a:ln>
              <a:solidFill>
                <a:srgbClr val="FF0000"/>
              </a:solidFill>
              <a:prstDash val="lgDash"/>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37" name="Rectangle 36">
                  <a:extLst>
                    <a:ext uri="{FF2B5EF4-FFF2-40B4-BE49-F238E27FC236}">
                      <a16:creationId xmlns:a16="http://schemas.microsoft.com/office/drawing/2014/main" id="{916D4E0B-EFB3-AD4C-A379-E9E55A41493A}"/>
                    </a:ext>
                  </a:extLst>
                </p:cNvPr>
                <p:cNvSpPr/>
                <p:nvPr/>
              </p:nvSpPr>
              <p:spPr>
                <a:xfrm>
                  <a:off x="2286000" y="4743450"/>
                  <a:ext cx="523926" cy="37266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rgbClr val="FF0000"/>
                                </a:solidFill>
                                <a:latin typeface="Cambria Math" panose="02040503050406030204" pitchFamily="18" charset="0"/>
                              </a:rPr>
                            </m:ctrlPr>
                          </m:sSubSupPr>
                          <m:e>
                            <m:r>
                              <a:rPr lang="en-US" i="1">
                                <a:solidFill>
                                  <a:srgbClr val="FF0000"/>
                                </a:solidFill>
                                <a:latin typeface="Cambria Math" panose="02040503050406030204" pitchFamily="18" charset="0"/>
                              </a:rPr>
                              <m:t>𝑋</m:t>
                            </m:r>
                          </m:e>
                          <m:sub>
                            <m:r>
                              <a:rPr lang="en-US" b="0" i="0" smtClean="0">
                                <a:solidFill>
                                  <a:srgbClr val="FF0000"/>
                                </a:solidFill>
                                <a:latin typeface="Cambria Math" panose="02040503050406030204" pitchFamily="18" charset="0"/>
                              </a:rPr>
                              <m:t>1</m:t>
                            </m:r>
                          </m:sub>
                          <m:sup>
                            <m:r>
                              <a:rPr lang="en-US" b="0" i="1" smtClean="0">
                                <a:solidFill>
                                  <a:srgbClr val="FF0000"/>
                                </a:solidFill>
                                <a:latin typeface="Cambria Math" panose="02040503050406030204" pitchFamily="18" charset="0"/>
                              </a:rPr>
                              <m:t>𝐵</m:t>
                            </m:r>
                          </m:sup>
                        </m:sSubSup>
                      </m:oMath>
                    </m:oMathPara>
                  </a14:m>
                  <a:endParaRPr lang="en-US" i="1" dirty="0">
                    <a:solidFill>
                      <a:srgbClr val="FF0000"/>
                    </a:solidFill>
                    <a:latin typeface="Cambria Math" panose="02040503050406030204" pitchFamily="18" charset="0"/>
                  </a:endParaRPr>
                </a:p>
              </p:txBody>
            </p:sp>
          </mc:Choice>
          <mc:Fallback xmlns="">
            <p:sp>
              <p:nvSpPr>
                <p:cNvPr id="37" name="Rectangle 36">
                  <a:extLst>
                    <a:ext uri="{FF2B5EF4-FFF2-40B4-BE49-F238E27FC236}">
                      <a16:creationId xmlns:a16="http://schemas.microsoft.com/office/drawing/2014/main" id="{916D4E0B-EFB3-AD4C-A379-E9E55A41493A}"/>
                    </a:ext>
                  </a:extLst>
                </p:cNvPr>
                <p:cNvSpPr>
                  <a:spLocks noRot="1" noChangeAspect="1" noMove="1" noResize="1" noEditPoints="1" noAdjustHandles="1" noChangeArrowheads="1" noChangeShapeType="1" noTextEdit="1"/>
                </p:cNvSpPr>
                <p:nvPr/>
              </p:nvSpPr>
              <p:spPr>
                <a:xfrm>
                  <a:off x="2286000" y="4743450"/>
                  <a:ext cx="523926" cy="372666"/>
                </a:xfrm>
                <a:prstGeom prst="rect">
                  <a:avLst/>
                </a:prstGeom>
                <a:blipFill>
                  <a:blip r:embed="rId4"/>
                  <a:stretch>
                    <a:fillRect/>
                  </a:stretch>
                </a:blipFill>
              </p:spPr>
              <p:txBody>
                <a:bodyPr/>
                <a:lstStyle/>
                <a:p>
                  <a:r>
                    <a:rPr lang="en-US">
                      <a:noFill/>
                    </a:rPr>
                    <a:t> </a:t>
                  </a:r>
                </a:p>
              </p:txBody>
            </p:sp>
          </mc:Fallback>
        </mc:AlternateContent>
        <p:cxnSp>
          <p:nvCxnSpPr>
            <p:cNvPr id="39" name="Straight Connector 38">
              <a:extLst>
                <a:ext uri="{FF2B5EF4-FFF2-40B4-BE49-F238E27FC236}">
                  <a16:creationId xmlns:a16="http://schemas.microsoft.com/office/drawing/2014/main" id="{E10B6789-7891-9D4C-9E28-36FA3FEC6BD5}"/>
                </a:ext>
              </a:extLst>
            </p:cNvPr>
            <p:cNvCxnSpPr>
              <a:cxnSpLocks/>
            </p:cNvCxnSpPr>
            <p:nvPr/>
          </p:nvCxnSpPr>
          <p:spPr>
            <a:xfrm>
              <a:off x="5886450" y="3200400"/>
              <a:ext cx="0" cy="1543050"/>
            </a:xfrm>
            <a:prstGeom prst="line">
              <a:avLst/>
            </a:prstGeom>
            <a:ln>
              <a:solidFill>
                <a:srgbClr val="FF0000"/>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BBF83C96-4B8D-E34C-B296-1E2210EEF700}"/>
                </a:ext>
              </a:extLst>
            </p:cNvPr>
            <p:cNvCxnSpPr>
              <a:cxnSpLocks/>
            </p:cNvCxnSpPr>
            <p:nvPr/>
          </p:nvCxnSpPr>
          <p:spPr>
            <a:xfrm>
              <a:off x="5600700" y="3028950"/>
              <a:ext cx="0" cy="1714500"/>
            </a:xfrm>
            <a:prstGeom prst="line">
              <a:avLst/>
            </a:prstGeom>
            <a:ln>
              <a:solidFill>
                <a:schemeClr val="tx1"/>
              </a:solidFill>
              <a:prstDash val="lgDash"/>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41" name="Rectangle 40">
                  <a:extLst>
                    <a:ext uri="{FF2B5EF4-FFF2-40B4-BE49-F238E27FC236}">
                      <a16:creationId xmlns:a16="http://schemas.microsoft.com/office/drawing/2014/main" id="{503550C8-F65A-9340-A2E0-55C88B91F7FD}"/>
                    </a:ext>
                  </a:extLst>
                </p:cNvPr>
                <p:cNvSpPr/>
                <p:nvPr/>
              </p:nvSpPr>
              <p:spPr>
                <a:xfrm>
                  <a:off x="5372100" y="4743450"/>
                  <a:ext cx="570349" cy="376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chemeClr val="tx1"/>
                                </a:solidFill>
                                <a:latin typeface="Cambria Math" panose="02040503050406030204" pitchFamily="18" charset="0"/>
                              </a:rPr>
                            </m:ctrlPr>
                          </m:sSubSupPr>
                          <m:e>
                            <m:r>
                              <a:rPr lang="en-US" b="0" i="1" smtClean="0">
                                <a:solidFill>
                                  <a:schemeClr val="tx1"/>
                                </a:solidFill>
                                <a:latin typeface="Cambria Math" panose="02040503050406030204" pitchFamily="18" charset="0"/>
                              </a:rPr>
                              <m:t>𝑀</m:t>
                            </m:r>
                          </m:e>
                          <m:sub>
                            <m:r>
                              <a:rPr lang="en-US" i="0">
                                <a:solidFill>
                                  <a:schemeClr val="tx1"/>
                                </a:solidFill>
                                <a:latin typeface="Cambria Math" panose="02040503050406030204" pitchFamily="18" charset="0"/>
                              </a:rPr>
                              <m:t>0</m:t>
                            </m:r>
                          </m:sub>
                          <m:sup>
                            <m:r>
                              <a:rPr lang="en-US" b="0" i="1" smtClean="0">
                                <a:solidFill>
                                  <a:schemeClr val="tx1"/>
                                </a:solidFill>
                                <a:latin typeface="Cambria Math" panose="02040503050406030204" pitchFamily="18" charset="0"/>
                              </a:rPr>
                              <m:t>𝐴</m:t>
                            </m:r>
                          </m:sup>
                        </m:sSubSup>
                      </m:oMath>
                    </m:oMathPara>
                  </a14:m>
                  <a:endParaRPr lang="en-US" dirty="0">
                    <a:solidFill>
                      <a:schemeClr val="tx1"/>
                    </a:solidFill>
                  </a:endParaRPr>
                </a:p>
              </p:txBody>
            </p:sp>
          </mc:Choice>
          <mc:Fallback xmlns="">
            <p:sp>
              <p:nvSpPr>
                <p:cNvPr id="41" name="Rectangle 40">
                  <a:extLst>
                    <a:ext uri="{FF2B5EF4-FFF2-40B4-BE49-F238E27FC236}">
                      <a16:creationId xmlns:a16="http://schemas.microsoft.com/office/drawing/2014/main" id="{503550C8-F65A-9340-A2E0-55C88B91F7FD}"/>
                    </a:ext>
                  </a:extLst>
                </p:cNvPr>
                <p:cNvSpPr>
                  <a:spLocks noRot="1" noChangeAspect="1" noMove="1" noResize="1" noEditPoints="1" noAdjustHandles="1" noChangeArrowheads="1" noChangeShapeType="1" noTextEdit="1"/>
                </p:cNvSpPr>
                <p:nvPr/>
              </p:nvSpPr>
              <p:spPr>
                <a:xfrm>
                  <a:off x="5372100" y="4743450"/>
                  <a:ext cx="570349" cy="376321"/>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Rectangle 41">
                  <a:extLst>
                    <a:ext uri="{FF2B5EF4-FFF2-40B4-BE49-F238E27FC236}">
                      <a16:creationId xmlns:a16="http://schemas.microsoft.com/office/drawing/2014/main" id="{0D81F738-F50B-F94E-B18F-33A10F134FB3}"/>
                    </a:ext>
                  </a:extLst>
                </p:cNvPr>
                <p:cNvSpPr/>
                <p:nvPr/>
              </p:nvSpPr>
              <p:spPr>
                <a:xfrm>
                  <a:off x="5772150" y="4743450"/>
                  <a:ext cx="568745" cy="3740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rgbClr val="FF0000"/>
                                </a:solidFill>
                                <a:latin typeface="Cambria Math" panose="02040503050406030204" pitchFamily="18" charset="0"/>
                              </a:rPr>
                            </m:ctrlPr>
                          </m:sSubSupPr>
                          <m:e>
                            <m:r>
                              <a:rPr lang="en-US" b="0" i="1" smtClean="0">
                                <a:solidFill>
                                  <a:srgbClr val="FF0000"/>
                                </a:solidFill>
                                <a:latin typeface="Cambria Math" panose="02040503050406030204" pitchFamily="18" charset="0"/>
                              </a:rPr>
                              <m:t>𝑀</m:t>
                            </m:r>
                          </m:e>
                          <m:sub>
                            <m:r>
                              <a:rPr lang="en-US" b="0" i="0" smtClean="0">
                                <a:solidFill>
                                  <a:srgbClr val="FF0000"/>
                                </a:solidFill>
                                <a:latin typeface="Cambria Math" panose="02040503050406030204" pitchFamily="18" charset="0"/>
                              </a:rPr>
                              <m:t>1</m:t>
                            </m:r>
                          </m:sub>
                          <m:sup>
                            <m:r>
                              <a:rPr lang="en-US" b="0" i="1" smtClean="0">
                                <a:solidFill>
                                  <a:srgbClr val="FF0000"/>
                                </a:solidFill>
                                <a:latin typeface="Cambria Math" panose="02040503050406030204" pitchFamily="18" charset="0"/>
                              </a:rPr>
                              <m:t>𝐴</m:t>
                            </m:r>
                          </m:sup>
                        </m:sSubSup>
                      </m:oMath>
                    </m:oMathPara>
                  </a14:m>
                  <a:endParaRPr lang="en-US" i="1" dirty="0">
                    <a:solidFill>
                      <a:srgbClr val="FF0000"/>
                    </a:solidFill>
                    <a:latin typeface="Cambria Math" panose="02040503050406030204" pitchFamily="18" charset="0"/>
                  </a:endParaRPr>
                </a:p>
              </p:txBody>
            </p:sp>
          </mc:Choice>
          <mc:Fallback xmlns="">
            <p:sp>
              <p:nvSpPr>
                <p:cNvPr id="42" name="Rectangle 41">
                  <a:extLst>
                    <a:ext uri="{FF2B5EF4-FFF2-40B4-BE49-F238E27FC236}">
                      <a16:creationId xmlns:a16="http://schemas.microsoft.com/office/drawing/2014/main" id="{0D81F738-F50B-F94E-B18F-33A10F134FB3}"/>
                    </a:ext>
                  </a:extLst>
                </p:cNvPr>
                <p:cNvSpPr>
                  <a:spLocks noRot="1" noChangeAspect="1" noMove="1" noResize="1" noEditPoints="1" noAdjustHandles="1" noChangeArrowheads="1" noChangeShapeType="1" noTextEdit="1"/>
                </p:cNvSpPr>
                <p:nvPr/>
              </p:nvSpPr>
              <p:spPr>
                <a:xfrm>
                  <a:off x="5772150" y="4743450"/>
                  <a:ext cx="568745" cy="374077"/>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5" name="Rectangle 54">
                  <a:extLst>
                    <a:ext uri="{FF2B5EF4-FFF2-40B4-BE49-F238E27FC236}">
                      <a16:creationId xmlns:a16="http://schemas.microsoft.com/office/drawing/2014/main" id="{8C105764-3345-0C4C-84E3-73A18E531FAC}"/>
                    </a:ext>
                  </a:extLst>
                </p:cNvPr>
                <p:cNvSpPr/>
                <p:nvPr/>
              </p:nvSpPr>
              <p:spPr>
                <a:xfrm>
                  <a:off x="751656" y="3876738"/>
                  <a:ext cx="33457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𝑡</m:t>
                        </m:r>
                      </m:oMath>
                    </m:oMathPara>
                  </a14:m>
                  <a:endParaRPr lang="en-US" dirty="0"/>
                </a:p>
              </p:txBody>
            </p:sp>
          </mc:Choice>
          <mc:Fallback xmlns="">
            <p:sp>
              <p:nvSpPr>
                <p:cNvPr id="55" name="Rectangle 54">
                  <a:extLst>
                    <a:ext uri="{FF2B5EF4-FFF2-40B4-BE49-F238E27FC236}">
                      <a16:creationId xmlns:a16="http://schemas.microsoft.com/office/drawing/2014/main" id="{8C105764-3345-0C4C-84E3-73A18E531FAC}"/>
                    </a:ext>
                  </a:extLst>
                </p:cNvPr>
                <p:cNvSpPr>
                  <a:spLocks noRot="1" noChangeAspect="1" noMove="1" noResize="1" noEditPoints="1" noAdjustHandles="1" noChangeArrowheads="1" noChangeShapeType="1" noTextEdit="1"/>
                </p:cNvSpPr>
                <p:nvPr/>
              </p:nvSpPr>
              <p:spPr>
                <a:xfrm>
                  <a:off x="751656" y="3876738"/>
                  <a:ext cx="334579" cy="369332"/>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6" name="TextBox 55">
                  <a:extLst>
                    <a:ext uri="{FF2B5EF4-FFF2-40B4-BE49-F238E27FC236}">
                      <a16:creationId xmlns:a16="http://schemas.microsoft.com/office/drawing/2014/main" id="{AC142A10-5C70-5D4D-B793-645F560000FD}"/>
                    </a:ext>
                  </a:extLst>
                </p:cNvPr>
                <p:cNvSpPr txBox="1"/>
                <p:nvPr/>
              </p:nvSpPr>
              <p:spPr>
                <a:xfrm>
                  <a:off x="5939334" y="2114550"/>
                  <a:ext cx="1266683" cy="375552"/>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𝑡</m:t>
                          </m:r>
                        </m:sup>
                      </m:sSup>
                      <m:r>
                        <a:rPr lang="en-US" b="0" i="1" smtClean="0">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𝑡</m:t>
                          </m:r>
                        </m:sup>
                      </m:sSup>
                    </m:oMath>
                  </a14:m>
                  <a:r>
                    <a:rPr lang="en-US" dirty="0">
                      <a:effectLst/>
                    </a:rPr>
                    <a:t> </a:t>
                  </a:r>
                  <a:endParaRPr lang="en-US" baseline="30000" dirty="0"/>
                </a:p>
              </p:txBody>
            </p:sp>
          </mc:Choice>
          <mc:Fallback xmlns="">
            <p:sp>
              <p:nvSpPr>
                <p:cNvPr id="56" name="TextBox 55">
                  <a:extLst>
                    <a:ext uri="{FF2B5EF4-FFF2-40B4-BE49-F238E27FC236}">
                      <a16:creationId xmlns:a16="http://schemas.microsoft.com/office/drawing/2014/main" id="{AC142A10-5C70-5D4D-B793-645F560000FD}"/>
                    </a:ext>
                  </a:extLst>
                </p:cNvPr>
                <p:cNvSpPr txBox="1">
                  <a:spLocks noRot="1" noChangeAspect="1" noMove="1" noResize="1" noEditPoints="1" noAdjustHandles="1" noChangeArrowheads="1" noChangeShapeType="1" noTextEdit="1"/>
                </p:cNvSpPr>
                <p:nvPr/>
              </p:nvSpPr>
              <p:spPr>
                <a:xfrm>
                  <a:off x="5939334" y="2114550"/>
                  <a:ext cx="1266683" cy="375552"/>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7" name="TextBox 56">
                  <a:extLst>
                    <a:ext uri="{FF2B5EF4-FFF2-40B4-BE49-F238E27FC236}">
                      <a16:creationId xmlns:a16="http://schemas.microsoft.com/office/drawing/2014/main" id="{CDA6817A-89FE-BD42-A344-978C2DC34ED7}"/>
                    </a:ext>
                  </a:extLst>
                </p:cNvPr>
                <p:cNvSpPr txBox="1"/>
                <p:nvPr/>
              </p:nvSpPr>
              <p:spPr>
                <a:xfrm>
                  <a:off x="6457950" y="2857500"/>
                  <a:ext cx="1566934" cy="380104"/>
                </a:xfrm>
                <a:prstGeom prst="rect">
                  <a:avLst/>
                </a:prstGeom>
                <a:noFill/>
              </p:spPr>
              <p:txBody>
                <a:bodyPr wrap="square" rtlCol="0">
                  <a:spAutoFit/>
                </a:bodyPr>
                <a:lstStyle/>
                <a:p>
                  <a14:m>
                    <m:oMath xmlns:m="http://schemas.openxmlformats.org/officeDocument/2006/math">
                      <m:sSup>
                        <m:sSupPr>
                          <m:ctrlPr>
                            <a:rPr lang="en-US" i="1" smtClean="0">
                              <a:solidFill>
                                <a:srgbClr val="FF0000"/>
                              </a:solidFill>
                              <a:latin typeface="Cambria Math" panose="02040503050406030204" pitchFamily="18" charset="0"/>
                            </a:rPr>
                          </m:ctrlPr>
                        </m:sSupPr>
                        <m:e>
                          <m:r>
                            <a:rPr lang="en-US" i="1">
                              <a:solidFill>
                                <a:srgbClr val="FF0000"/>
                              </a:solidFill>
                              <a:latin typeface="Cambria Math" panose="02040503050406030204" pitchFamily="18" charset="0"/>
                            </a:rPr>
                            <m:t>𝑋</m:t>
                          </m:r>
                        </m:e>
                        <m:sup>
                          <m:r>
                            <a:rPr lang="en-US" i="1">
                              <a:solidFill>
                                <a:srgbClr val="FF0000"/>
                              </a:solidFill>
                              <a:latin typeface="Cambria Math" panose="02040503050406030204" pitchFamily="18" charset="0"/>
                            </a:rPr>
                            <m:t>𝐵</m:t>
                          </m:r>
                          <m:r>
                            <a:rPr lang="en-US" b="0" i="1" smtClean="0">
                              <a:solidFill>
                                <a:srgbClr val="FF0000"/>
                              </a:solidFill>
                              <a:latin typeface="Cambria Math" panose="02040503050406030204" pitchFamily="18" charset="0"/>
                            </a:rPr>
                            <m:t>𝑓</m:t>
                          </m:r>
                        </m:sup>
                      </m:sSup>
                      <m:r>
                        <a:rPr lang="en-US" b="0" i="1" smtClean="0">
                          <a:solidFill>
                            <a:srgbClr val="FF0000"/>
                          </a:solidFill>
                          <a:latin typeface="Cambria Math" panose="02040503050406030204" pitchFamily="18" charset="0"/>
                        </a:rPr>
                        <m:t>+</m:t>
                      </m:r>
                      <m:sSup>
                        <m:sSupPr>
                          <m:ctrlPr>
                            <a:rPr lang="en-US" i="1">
                              <a:solidFill>
                                <a:srgbClr val="FF0000"/>
                              </a:solidFill>
                              <a:latin typeface="Cambria Math" panose="02040503050406030204" pitchFamily="18" charset="0"/>
                            </a:rPr>
                          </m:ctrlPr>
                        </m:sSupPr>
                        <m:e>
                          <m:r>
                            <a:rPr lang="en-US" i="1">
                              <a:solidFill>
                                <a:srgbClr val="FF0000"/>
                              </a:solidFill>
                              <a:latin typeface="Cambria Math" panose="02040503050406030204" pitchFamily="18" charset="0"/>
                            </a:rPr>
                            <m:t>𝑋</m:t>
                          </m:r>
                        </m:e>
                        <m:sup>
                          <m:r>
                            <a:rPr lang="en-US" i="1">
                              <a:solidFill>
                                <a:srgbClr val="FF0000"/>
                              </a:solidFill>
                              <a:latin typeface="Cambria Math" panose="02040503050406030204" pitchFamily="18" charset="0"/>
                            </a:rPr>
                            <m:t>𝐶</m:t>
                          </m:r>
                          <m:r>
                            <a:rPr lang="en-US" b="0" i="1" smtClean="0">
                              <a:solidFill>
                                <a:srgbClr val="FF0000"/>
                              </a:solidFill>
                              <a:latin typeface="Cambria Math" panose="02040503050406030204" pitchFamily="18" charset="0"/>
                            </a:rPr>
                            <m:t>𝑡</m:t>
                          </m:r>
                        </m:sup>
                      </m:sSup>
                    </m:oMath>
                  </a14:m>
                  <a:r>
                    <a:rPr lang="en-US" dirty="0">
                      <a:solidFill>
                        <a:srgbClr val="FF0000"/>
                      </a:solidFill>
                      <a:effectLst/>
                    </a:rPr>
                    <a:t> </a:t>
                  </a:r>
                  <a:endParaRPr lang="en-US" baseline="30000" dirty="0">
                    <a:solidFill>
                      <a:srgbClr val="FF0000"/>
                    </a:solidFill>
                  </a:endParaRPr>
                </a:p>
              </p:txBody>
            </p:sp>
          </mc:Choice>
          <mc:Fallback xmlns="">
            <p:sp>
              <p:nvSpPr>
                <p:cNvPr id="57" name="TextBox 56">
                  <a:extLst>
                    <a:ext uri="{FF2B5EF4-FFF2-40B4-BE49-F238E27FC236}">
                      <a16:creationId xmlns:a16="http://schemas.microsoft.com/office/drawing/2014/main" id="{CDA6817A-89FE-BD42-A344-978C2DC34ED7}"/>
                    </a:ext>
                  </a:extLst>
                </p:cNvPr>
                <p:cNvSpPr txBox="1">
                  <a:spLocks noRot="1" noChangeAspect="1" noMove="1" noResize="1" noEditPoints="1" noAdjustHandles="1" noChangeArrowheads="1" noChangeShapeType="1" noTextEdit="1"/>
                </p:cNvSpPr>
                <p:nvPr/>
              </p:nvSpPr>
              <p:spPr>
                <a:xfrm>
                  <a:off x="6457950" y="2857500"/>
                  <a:ext cx="1566934" cy="380104"/>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8" name="TextBox 57">
                  <a:extLst>
                    <a:ext uri="{FF2B5EF4-FFF2-40B4-BE49-F238E27FC236}">
                      <a16:creationId xmlns:a16="http://schemas.microsoft.com/office/drawing/2014/main" id="{EA0B4CFB-0E3E-DD49-8482-530ED5ED9A90}"/>
                    </a:ext>
                  </a:extLst>
                </p:cNvPr>
                <p:cNvSpPr txBox="1"/>
                <p:nvPr/>
              </p:nvSpPr>
              <p:spPr>
                <a:xfrm>
                  <a:off x="2743200" y="2503170"/>
                  <a:ext cx="685800" cy="380104"/>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𝑓</m:t>
                          </m:r>
                        </m:sup>
                      </m:sSup>
                      <m:r>
                        <a:rPr lang="en-US" i="1">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𝑓</m:t>
                          </m:r>
                        </m:sup>
                      </m:sSup>
                    </m:oMath>
                  </a14:m>
                  <a:r>
                    <a:rPr lang="en-US" dirty="0">
                      <a:effectLst/>
                    </a:rPr>
                    <a:t> </a:t>
                  </a:r>
                  <a:endParaRPr lang="en-US" baseline="30000" dirty="0"/>
                </a:p>
              </p:txBody>
            </p:sp>
          </mc:Choice>
          <mc:Fallback xmlns="">
            <p:sp>
              <p:nvSpPr>
                <p:cNvPr id="58" name="TextBox 57">
                  <a:extLst>
                    <a:ext uri="{FF2B5EF4-FFF2-40B4-BE49-F238E27FC236}">
                      <a16:creationId xmlns:a16="http://schemas.microsoft.com/office/drawing/2014/main" id="{EA0B4CFB-0E3E-DD49-8482-530ED5ED9A90}"/>
                    </a:ext>
                  </a:extLst>
                </p:cNvPr>
                <p:cNvSpPr txBox="1">
                  <a:spLocks noRot="1" noChangeAspect="1" noMove="1" noResize="1" noEditPoints="1" noAdjustHandles="1" noChangeArrowheads="1" noChangeShapeType="1" noTextEdit="1"/>
                </p:cNvSpPr>
                <p:nvPr/>
              </p:nvSpPr>
              <p:spPr>
                <a:xfrm>
                  <a:off x="2743200" y="2503170"/>
                  <a:ext cx="685800" cy="380104"/>
                </a:xfrm>
                <a:prstGeom prst="rect">
                  <a:avLst/>
                </a:prstGeom>
                <a:blipFill>
                  <a:blip r:embed="rId10"/>
                  <a:stretch>
                    <a:fillRect r="-425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9" name="Rectangle 58">
                  <a:extLst>
                    <a:ext uri="{FF2B5EF4-FFF2-40B4-BE49-F238E27FC236}">
                      <a16:creationId xmlns:a16="http://schemas.microsoft.com/office/drawing/2014/main" id="{6E4B5440-213D-9F4E-AED1-CEE8C62387E0}"/>
                    </a:ext>
                  </a:extLst>
                </p:cNvPr>
                <p:cNvSpPr/>
                <p:nvPr/>
              </p:nvSpPr>
              <p:spPr>
                <a:xfrm>
                  <a:off x="641119" y="2726490"/>
                  <a:ext cx="500842" cy="376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𝑝</m:t>
                            </m:r>
                          </m:e>
                          <m:sub>
                            <m:r>
                              <a:rPr lang="en-US" i="0">
                                <a:latin typeface="Cambria Math" panose="02040503050406030204" pitchFamily="18" charset="0"/>
                              </a:rPr>
                              <m:t>0</m:t>
                            </m:r>
                          </m:sub>
                          <m:sup>
                            <m:r>
                              <a:rPr lang="en-US" i="1">
                                <a:latin typeface="Cambria Math" panose="02040503050406030204" pitchFamily="18" charset="0"/>
                              </a:rPr>
                              <m:t>𝐴</m:t>
                            </m:r>
                          </m:sup>
                        </m:sSubSup>
                      </m:oMath>
                    </m:oMathPara>
                  </a14:m>
                  <a:endParaRPr lang="en-US" dirty="0"/>
                </a:p>
              </p:txBody>
            </p:sp>
          </mc:Choice>
          <mc:Fallback xmlns="">
            <p:sp>
              <p:nvSpPr>
                <p:cNvPr id="59" name="Rectangle 58">
                  <a:extLst>
                    <a:ext uri="{FF2B5EF4-FFF2-40B4-BE49-F238E27FC236}">
                      <a16:creationId xmlns:a16="http://schemas.microsoft.com/office/drawing/2014/main" id="{6E4B5440-213D-9F4E-AED1-CEE8C62387E0}"/>
                    </a:ext>
                  </a:extLst>
                </p:cNvPr>
                <p:cNvSpPr>
                  <a:spLocks noRot="1" noChangeAspect="1" noMove="1" noResize="1" noEditPoints="1" noAdjustHandles="1" noChangeArrowheads="1" noChangeShapeType="1" noTextEdit="1"/>
                </p:cNvSpPr>
                <p:nvPr/>
              </p:nvSpPr>
              <p:spPr>
                <a:xfrm>
                  <a:off x="641119" y="2726490"/>
                  <a:ext cx="500842" cy="376321"/>
                </a:xfrm>
                <a:prstGeom prst="rect">
                  <a:avLst/>
                </a:prstGeom>
                <a:blipFill>
                  <a:blip r:embed="rId11"/>
                  <a:stretch>
                    <a:fillRect b="-1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0" name="Rectangle 59">
                  <a:extLst>
                    <a:ext uri="{FF2B5EF4-FFF2-40B4-BE49-F238E27FC236}">
                      <a16:creationId xmlns:a16="http://schemas.microsoft.com/office/drawing/2014/main" id="{31C45EE6-8FE8-8246-A5D4-265CB2B5ED8D}"/>
                    </a:ext>
                  </a:extLst>
                </p:cNvPr>
                <p:cNvSpPr/>
                <p:nvPr/>
              </p:nvSpPr>
              <p:spPr>
                <a:xfrm>
                  <a:off x="656359" y="3096060"/>
                  <a:ext cx="500843" cy="3740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latin typeface="Cambria Math" panose="02040503050406030204" pitchFamily="18" charset="0"/>
                              </a:rPr>
                            </m:ctrlPr>
                          </m:sSubSupPr>
                          <m:e>
                            <m:r>
                              <a:rPr lang="en-US" i="1">
                                <a:latin typeface="Cambria Math" panose="02040503050406030204" pitchFamily="18" charset="0"/>
                              </a:rPr>
                              <m:t>𝑝</m:t>
                            </m:r>
                          </m:e>
                          <m:sub>
                            <m:r>
                              <a:rPr lang="en-US" b="0" i="0" smtClean="0">
                                <a:latin typeface="Cambria Math" panose="02040503050406030204" pitchFamily="18" charset="0"/>
                              </a:rPr>
                              <m:t>1</m:t>
                            </m:r>
                          </m:sub>
                          <m:sup>
                            <m:r>
                              <a:rPr lang="en-US" i="1">
                                <a:latin typeface="Cambria Math" panose="02040503050406030204" pitchFamily="18" charset="0"/>
                              </a:rPr>
                              <m:t>𝐴</m:t>
                            </m:r>
                          </m:sup>
                        </m:sSubSup>
                      </m:oMath>
                    </m:oMathPara>
                  </a14:m>
                  <a:endParaRPr lang="en-US" dirty="0"/>
                </a:p>
              </p:txBody>
            </p:sp>
          </mc:Choice>
          <mc:Fallback xmlns="">
            <p:sp>
              <p:nvSpPr>
                <p:cNvPr id="60" name="Rectangle 59">
                  <a:extLst>
                    <a:ext uri="{FF2B5EF4-FFF2-40B4-BE49-F238E27FC236}">
                      <a16:creationId xmlns:a16="http://schemas.microsoft.com/office/drawing/2014/main" id="{31C45EE6-8FE8-8246-A5D4-265CB2B5ED8D}"/>
                    </a:ext>
                  </a:extLst>
                </p:cNvPr>
                <p:cNvSpPr>
                  <a:spLocks noRot="1" noChangeAspect="1" noMove="1" noResize="1" noEditPoints="1" noAdjustHandles="1" noChangeArrowheads="1" noChangeShapeType="1" noTextEdit="1"/>
                </p:cNvSpPr>
                <p:nvPr/>
              </p:nvSpPr>
              <p:spPr>
                <a:xfrm>
                  <a:off x="656359" y="3096060"/>
                  <a:ext cx="500843" cy="374077"/>
                </a:xfrm>
                <a:prstGeom prst="rect">
                  <a:avLst/>
                </a:prstGeom>
                <a:blipFill>
                  <a:blip r:embed="rId12"/>
                  <a:stretch>
                    <a:fillRect b="-6667"/>
                  </a:stretch>
                </a:blipFill>
              </p:spPr>
              <p:txBody>
                <a:bodyPr/>
                <a:lstStyle/>
                <a:p>
                  <a:r>
                    <a:rPr lang="en-US">
                      <a:noFill/>
                    </a:rPr>
                    <a:t> </a:t>
                  </a:r>
                </a:p>
              </p:txBody>
            </p:sp>
          </mc:Fallback>
        </mc:AlternateContent>
        <p:grpSp>
          <p:nvGrpSpPr>
            <p:cNvPr id="64" name="Group 63">
              <a:extLst>
                <a:ext uri="{FF2B5EF4-FFF2-40B4-BE49-F238E27FC236}">
                  <a16:creationId xmlns:a16="http://schemas.microsoft.com/office/drawing/2014/main" id="{0626ADEE-35BF-FD4F-8A90-2DFE9C44ED89}"/>
                </a:ext>
              </a:extLst>
            </p:cNvPr>
            <p:cNvGrpSpPr/>
            <p:nvPr/>
          </p:nvGrpSpPr>
          <p:grpSpPr>
            <a:xfrm>
              <a:off x="1277522" y="4338382"/>
              <a:ext cx="665578" cy="405068"/>
              <a:chOff x="1277522" y="4338382"/>
              <a:chExt cx="665578" cy="405068"/>
            </a:xfrm>
          </p:grpSpPr>
          <p:sp>
            <p:nvSpPr>
              <p:cNvPr id="66" name="Left Brace 65">
                <a:extLst>
                  <a:ext uri="{FF2B5EF4-FFF2-40B4-BE49-F238E27FC236}">
                    <a16:creationId xmlns:a16="http://schemas.microsoft.com/office/drawing/2014/main" id="{56D7AFD9-081E-8147-BA86-78206672D891}"/>
                  </a:ext>
                </a:extLst>
              </p:cNvPr>
              <p:cNvSpPr/>
              <p:nvPr/>
            </p:nvSpPr>
            <p:spPr>
              <a:xfrm rot="5400000">
                <a:off x="1794986" y="4595336"/>
                <a:ext cx="110490" cy="185738"/>
              </a:xfrm>
              <a:prstGeom prst="leftBrace">
                <a:avLst>
                  <a:gd name="adj1" fmla="val 44444"/>
                  <a:gd name="adj2" fmla="val 50000"/>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8" name="Rectangle 67">
                <a:extLst>
                  <a:ext uri="{FF2B5EF4-FFF2-40B4-BE49-F238E27FC236}">
                    <a16:creationId xmlns:a16="http://schemas.microsoft.com/office/drawing/2014/main" id="{99CAB986-26B1-4941-87EF-01CE1C4C4335}"/>
                  </a:ext>
                </a:extLst>
              </p:cNvPr>
              <p:cNvSpPr/>
              <p:nvPr/>
            </p:nvSpPr>
            <p:spPr>
              <a:xfrm>
                <a:off x="1277522" y="4338382"/>
                <a:ext cx="473206" cy="369332"/>
              </a:xfrm>
              <a:prstGeom prst="rect">
                <a:avLst/>
              </a:prstGeom>
            </p:spPr>
            <p:txBody>
              <a:bodyPr wrap="none">
                <a:spAutoFit/>
              </a:bodyPr>
              <a:lstStyle/>
              <a:p>
                <a:r>
                  <a:rPr lang="en-US" i="1" dirty="0">
                    <a:solidFill>
                      <a:srgbClr val="FF0000"/>
                    </a:solidFill>
                    <a:latin typeface="Cambria Math" panose="02040503050406030204" pitchFamily="18" charset="0"/>
                  </a:rPr>
                  <a:t>TD</a:t>
                </a:r>
              </a:p>
            </p:txBody>
          </p:sp>
          <p:cxnSp>
            <p:nvCxnSpPr>
              <p:cNvPr id="69" name="Straight Connector 68">
                <a:extLst>
                  <a:ext uri="{FF2B5EF4-FFF2-40B4-BE49-F238E27FC236}">
                    <a16:creationId xmlns:a16="http://schemas.microsoft.com/office/drawing/2014/main" id="{FF8697E8-8712-CF48-9C28-4262571BCA7E}"/>
                  </a:ext>
                </a:extLst>
              </p:cNvPr>
              <p:cNvCxnSpPr>
                <a:cxnSpLocks/>
              </p:cNvCxnSpPr>
              <p:nvPr/>
            </p:nvCxnSpPr>
            <p:spPr>
              <a:xfrm>
                <a:off x="1669366" y="4567311"/>
                <a:ext cx="178191" cy="65649"/>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grpSp>
        <p:grpSp>
          <p:nvGrpSpPr>
            <p:cNvPr id="70" name="Group 69">
              <a:extLst>
                <a:ext uri="{FF2B5EF4-FFF2-40B4-BE49-F238E27FC236}">
                  <a16:creationId xmlns:a16="http://schemas.microsoft.com/office/drawing/2014/main" id="{49712F16-ADFA-9F41-A6F6-D71B684D18F0}"/>
                </a:ext>
              </a:extLst>
            </p:cNvPr>
            <p:cNvGrpSpPr/>
            <p:nvPr/>
          </p:nvGrpSpPr>
          <p:grpSpPr>
            <a:xfrm>
              <a:off x="5607910" y="4299739"/>
              <a:ext cx="708137" cy="437668"/>
              <a:chOff x="5607910" y="4299739"/>
              <a:chExt cx="708137" cy="437668"/>
            </a:xfrm>
          </p:grpSpPr>
          <p:sp>
            <p:nvSpPr>
              <p:cNvPr id="71" name="Left Brace 70">
                <a:extLst>
                  <a:ext uri="{FF2B5EF4-FFF2-40B4-BE49-F238E27FC236}">
                    <a16:creationId xmlns:a16="http://schemas.microsoft.com/office/drawing/2014/main" id="{16BD0CEB-EB24-0745-919A-79CE6EC0047C}"/>
                  </a:ext>
                </a:extLst>
              </p:cNvPr>
              <p:cNvSpPr/>
              <p:nvPr/>
            </p:nvSpPr>
            <p:spPr>
              <a:xfrm rot="5400000">
                <a:off x="5695316" y="4550246"/>
                <a:ext cx="99755" cy="274568"/>
              </a:xfrm>
              <a:prstGeom prst="leftBrace">
                <a:avLst>
                  <a:gd name="adj1" fmla="val 44444"/>
                  <a:gd name="adj2" fmla="val 50998"/>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2" name="Rectangle 71">
                <a:extLst>
                  <a:ext uri="{FF2B5EF4-FFF2-40B4-BE49-F238E27FC236}">
                    <a16:creationId xmlns:a16="http://schemas.microsoft.com/office/drawing/2014/main" id="{E951D0CD-7F16-B94B-A8ED-6BE6990CB8AF}"/>
                  </a:ext>
                </a:extLst>
              </p:cNvPr>
              <p:cNvSpPr/>
              <p:nvPr/>
            </p:nvSpPr>
            <p:spPr>
              <a:xfrm>
                <a:off x="5868424" y="4299739"/>
                <a:ext cx="447623" cy="369332"/>
              </a:xfrm>
              <a:prstGeom prst="rect">
                <a:avLst/>
              </a:prstGeom>
            </p:spPr>
            <p:txBody>
              <a:bodyPr wrap="none">
                <a:spAutoFit/>
              </a:bodyPr>
              <a:lstStyle/>
              <a:p>
                <a:r>
                  <a:rPr lang="en-US" i="1" dirty="0">
                    <a:solidFill>
                      <a:srgbClr val="FF0000"/>
                    </a:solidFill>
                    <a:latin typeface="Cambria Math" panose="02040503050406030204" pitchFamily="18" charset="0"/>
                  </a:rPr>
                  <a:t>TC</a:t>
                </a:r>
              </a:p>
            </p:txBody>
          </p:sp>
          <p:cxnSp>
            <p:nvCxnSpPr>
              <p:cNvPr id="74" name="Straight Connector 73">
                <a:extLst>
                  <a:ext uri="{FF2B5EF4-FFF2-40B4-BE49-F238E27FC236}">
                    <a16:creationId xmlns:a16="http://schemas.microsoft.com/office/drawing/2014/main" id="{951AB910-9F1B-6844-B50A-8882F4FDC5EC}"/>
                  </a:ext>
                </a:extLst>
              </p:cNvPr>
              <p:cNvCxnSpPr>
                <a:cxnSpLocks/>
              </p:cNvCxnSpPr>
              <p:nvPr/>
            </p:nvCxnSpPr>
            <p:spPr>
              <a:xfrm flipH="1">
                <a:off x="5751341" y="4525108"/>
                <a:ext cx="232117" cy="105508"/>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grpSp>
        <p:grpSp>
          <p:nvGrpSpPr>
            <p:cNvPr id="9" name="Group 8">
              <a:extLst>
                <a:ext uri="{FF2B5EF4-FFF2-40B4-BE49-F238E27FC236}">
                  <a16:creationId xmlns:a16="http://schemas.microsoft.com/office/drawing/2014/main" id="{EE7B848B-5BAD-A645-9A7B-43B8B26A4580}"/>
                </a:ext>
              </a:extLst>
            </p:cNvPr>
            <p:cNvGrpSpPr/>
            <p:nvPr/>
          </p:nvGrpSpPr>
          <p:grpSpPr>
            <a:xfrm>
              <a:off x="1953048" y="3971359"/>
              <a:ext cx="978104" cy="772993"/>
              <a:chOff x="1953048" y="3971359"/>
              <a:chExt cx="978104" cy="772993"/>
            </a:xfrm>
          </p:grpSpPr>
          <p:sp>
            <p:nvSpPr>
              <p:cNvPr id="76" name="Left Brace 75">
                <a:extLst>
                  <a:ext uri="{FF2B5EF4-FFF2-40B4-BE49-F238E27FC236}">
                    <a16:creationId xmlns:a16="http://schemas.microsoft.com/office/drawing/2014/main" id="{1811564F-AB73-A24F-ABCE-459D5D05C304}"/>
                  </a:ext>
                </a:extLst>
              </p:cNvPr>
              <p:cNvSpPr/>
              <p:nvPr/>
            </p:nvSpPr>
            <p:spPr>
              <a:xfrm rot="5400000">
                <a:off x="1990672" y="4596238"/>
                <a:ext cx="110490" cy="185738"/>
              </a:xfrm>
              <a:prstGeom prst="leftBrace">
                <a:avLst>
                  <a:gd name="adj1" fmla="val 44444"/>
                  <a:gd name="adj2" fmla="val 50000"/>
                </a:avLst>
              </a:prstGeom>
              <a:ln>
                <a:solidFill>
                  <a:srgbClr val="00B0F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00B0F0"/>
                  </a:solidFill>
                </a:endParaRPr>
              </a:p>
            </p:txBody>
          </p:sp>
          <p:sp>
            <p:nvSpPr>
              <p:cNvPr id="77" name="Rectangle 76">
                <a:extLst>
                  <a:ext uri="{FF2B5EF4-FFF2-40B4-BE49-F238E27FC236}">
                    <a16:creationId xmlns:a16="http://schemas.microsoft.com/office/drawing/2014/main" id="{E14CAF27-37A9-5342-A717-AB171F03195C}"/>
                  </a:ext>
                </a:extLst>
              </p:cNvPr>
              <p:cNvSpPr/>
              <p:nvPr/>
            </p:nvSpPr>
            <p:spPr>
              <a:xfrm>
                <a:off x="2457946" y="3971359"/>
                <a:ext cx="473206" cy="369332"/>
              </a:xfrm>
              <a:prstGeom prst="rect">
                <a:avLst/>
              </a:prstGeom>
              <a:ln>
                <a:noFill/>
              </a:ln>
            </p:spPr>
            <p:txBody>
              <a:bodyPr wrap="none">
                <a:spAutoFit/>
              </a:bodyPr>
              <a:lstStyle/>
              <a:p>
                <a:r>
                  <a:rPr lang="en-US" i="1" dirty="0">
                    <a:solidFill>
                      <a:srgbClr val="00B0F0"/>
                    </a:solidFill>
                    <a:latin typeface="Cambria Math" panose="02040503050406030204" pitchFamily="18" charset="0"/>
                  </a:rPr>
                  <a:t>TD</a:t>
                </a:r>
              </a:p>
            </p:txBody>
          </p:sp>
          <p:cxnSp>
            <p:nvCxnSpPr>
              <p:cNvPr id="78" name="Straight Connector 77">
                <a:extLst>
                  <a:ext uri="{FF2B5EF4-FFF2-40B4-BE49-F238E27FC236}">
                    <a16:creationId xmlns:a16="http://schemas.microsoft.com/office/drawing/2014/main" id="{7836A1ED-1AE6-7948-BF4F-9325C3FEDE51}"/>
                  </a:ext>
                </a:extLst>
              </p:cNvPr>
              <p:cNvCxnSpPr>
                <a:cxnSpLocks/>
              </p:cNvCxnSpPr>
              <p:nvPr/>
            </p:nvCxnSpPr>
            <p:spPr>
              <a:xfrm flipH="1">
                <a:off x="2043243" y="4187844"/>
                <a:ext cx="526816" cy="446018"/>
              </a:xfrm>
              <a:prstGeom prst="line">
                <a:avLst/>
              </a:prstGeom>
              <a:ln>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88" name="Left Brace 87">
                <a:extLst>
                  <a:ext uri="{FF2B5EF4-FFF2-40B4-BE49-F238E27FC236}">
                    <a16:creationId xmlns:a16="http://schemas.microsoft.com/office/drawing/2014/main" id="{6BA6575C-2EE8-7841-A657-04C83D6E77F6}"/>
                  </a:ext>
                </a:extLst>
              </p:cNvPr>
              <p:cNvSpPr/>
              <p:nvPr/>
            </p:nvSpPr>
            <p:spPr>
              <a:xfrm rot="5400000">
                <a:off x="2227992" y="4551147"/>
                <a:ext cx="99755" cy="274568"/>
              </a:xfrm>
              <a:prstGeom prst="leftBrace">
                <a:avLst>
                  <a:gd name="adj1" fmla="val 44444"/>
                  <a:gd name="adj2" fmla="val 50998"/>
                </a:avLst>
              </a:prstGeom>
              <a:ln>
                <a:solidFill>
                  <a:srgbClr val="00B0F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00B0F0"/>
                  </a:solidFill>
                </a:endParaRPr>
              </a:p>
            </p:txBody>
          </p:sp>
          <p:sp>
            <p:nvSpPr>
              <p:cNvPr id="89" name="Rectangle 88">
                <a:extLst>
                  <a:ext uri="{FF2B5EF4-FFF2-40B4-BE49-F238E27FC236}">
                    <a16:creationId xmlns:a16="http://schemas.microsoft.com/office/drawing/2014/main" id="{66601788-A6A6-6F41-A826-9811261C9C0A}"/>
                  </a:ext>
                </a:extLst>
              </p:cNvPr>
              <p:cNvSpPr/>
              <p:nvPr/>
            </p:nvSpPr>
            <p:spPr>
              <a:xfrm>
                <a:off x="2455206" y="4176196"/>
                <a:ext cx="447623" cy="369332"/>
              </a:xfrm>
              <a:prstGeom prst="rect">
                <a:avLst/>
              </a:prstGeom>
              <a:ln>
                <a:noFill/>
              </a:ln>
            </p:spPr>
            <p:txBody>
              <a:bodyPr wrap="none">
                <a:spAutoFit/>
              </a:bodyPr>
              <a:lstStyle/>
              <a:p>
                <a:r>
                  <a:rPr lang="en-US" i="1" dirty="0">
                    <a:solidFill>
                      <a:srgbClr val="00B0F0"/>
                    </a:solidFill>
                    <a:latin typeface="Cambria Math" panose="02040503050406030204" pitchFamily="18" charset="0"/>
                  </a:rPr>
                  <a:t>TC</a:t>
                </a:r>
              </a:p>
            </p:txBody>
          </p:sp>
          <p:cxnSp>
            <p:nvCxnSpPr>
              <p:cNvPr id="93" name="Straight Connector 92">
                <a:extLst>
                  <a:ext uri="{FF2B5EF4-FFF2-40B4-BE49-F238E27FC236}">
                    <a16:creationId xmlns:a16="http://schemas.microsoft.com/office/drawing/2014/main" id="{C7C652C5-64D4-6342-9E7A-F0D92E02A5D1}"/>
                  </a:ext>
                </a:extLst>
              </p:cNvPr>
              <p:cNvCxnSpPr>
                <a:cxnSpLocks/>
              </p:cNvCxnSpPr>
              <p:nvPr/>
            </p:nvCxnSpPr>
            <p:spPr>
              <a:xfrm flipH="1">
                <a:off x="2284018" y="4382627"/>
                <a:ext cx="280631" cy="248890"/>
              </a:xfrm>
              <a:prstGeom prst="line">
                <a:avLst/>
              </a:prstGeom>
              <a:ln>
                <a:solidFill>
                  <a:srgbClr val="00B0F0"/>
                </a:solidFill>
              </a:ln>
              <a:effectLst/>
            </p:spPr>
            <p:style>
              <a:lnRef idx="2">
                <a:schemeClr val="accent1"/>
              </a:lnRef>
              <a:fillRef idx="0">
                <a:schemeClr val="accent1"/>
              </a:fillRef>
              <a:effectRef idx="1">
                <a:schemeClr val="accent1"/>
              </a:effectRef>
              <a:fontRef idx="minor">
                <a:schemeClr val="tx1"/>
              </a:fontRef>
            </p:style>
          </p:cxnSp>
        </p:grpSp>
        <p:cxnSp>
          <p:nvCxnSpPr>
            <p:cNvPr id="94" name="Straight Connector 93">
              <a:extLst>
                <a:ext uri="{FF2B5EF4-FFF2-40B4-BE49-F238E27FC236}">
                  <a16:creationId xmlns:a16="http://schemas.microsoft.com/office/drawing/2014/main" id="{E130897F-AFAE-B742-BA06-11FE58A448B7}"/>
                </a:ext>
              </a:extLst>
            </p:cNvPr>
            <p:cNvCxnSpPr>
              <a:cxnSpLocks/>
            </p:cNvCxnSpPr>
            <p:nvPr/>
          </p:nvCxnSpPr>
          <p:spPr>
            <a:xfrm>
              <a:off x="2145210" y="2835181"/>
              <a:ext cx="0" cy="1863856"/>
            </a:xfrm>
            <a:prstGeom prst="line">
              <a:avLst/>
            </a:prstGeom>
            <a:ln>
              <a:solidFill>
                <a:srgbClr val="00B0F0"/>
              </a:solidFill>
              <a:prstDash val="dash"/>
            </a:ln>
            <a:effectLst/>
          </p:spPr>
          <p:style>
            <a:lnRef idx="2">
              <a:schemeClr val="accent1"/>
            </a:lnRef>
            <a:fillRef idx="0">
              <a:schemeClr val="accent1"/>
            </a:fillRef>
            <a:effectRef idx="1">
              <a:schemeClr val="accent1"/>
            </a:effectRef>
            <a:fontRef idx="minor">
              <a:schemeClr val="tx1"/>
            </a:fontRef>
          </p:style>
        </p:cxnSp>
        <p:sp>
          <p:nvSpPr>
            <p:cNvPr id="98" name="TextBox 97">
              <a:extLst>
                <a:ext uri="{FF2B5EF4-FFF2-40B4-BE49-F238E27FC236}">
                  <a16:creationId xmlns:a16="http://schemas.microsoft.com/office/drawing/2014/main" id="{76320340-8075-E440-B8C7-BD12FCA80FEF}"/>
                </a:ext>
              </a:extLst>
            </p:cNvPr>
            <p:cNvSpPr txBox="1"/>
            <p:nvPr/>
          </p:nvSpPr>
          <p:spPr>
            <a:xfrm>
              <a:off x="1328850" y="1693801"/>
              <a:ext cx="1943100" cy="369332"/>
            </a:xfrm>
            <a:prstGeom prst="rect">
              <a:avLst/>
            </a:prstGeom>
            <a:noFill/>
          </p:spPr>
          <p:txBody>
            <a:bodyPr wrap="square" rtlCol="0">
              <a:spAutoFit/>
            </a:bodyPr>
            <a:lstStyle/>
            <a:p>
              <a:pPr algn="ctr"/>
              <a:r>
                <a:rPr lang="en-US" dirty="0"/>
                <a:t>Export Supplies</a:t>
              </a:r>
            </a:p>
          </p:txBody>
        </p:sp>
        <p:sp>
          <p:nvSpPr>
            <p:cNvPr id="99" name="TextBox 98">
              <a:extLst>
                <a:ext uri="{FF2B5EF4-FFF2-40B4-BE49-F238E27FC236}">
                  <a16:creationId xmlns:a16="http://schemas.microsoft.com/office/drawing/2014/main" id="{5FB32E10-ADD3-FA46-B6AD-E72B17BAE0A2}"/>
                </a:ext>
              </a:extLst>
            </p:cNvPr>
            <p:cNvSpPr txBox="1"/>
            <p:nvPr/>
          </p:nvSpPr>
          <p:spPr>
            <a:xfrm>
              <a:off x="5143500" y="1685250"/>
              <a:ext cx="1657350" cy="369332"/>
            </a:xfrm>
            <a:prstGeom prst="rect">
              <a:avLst/>
            </a:prstGeom>
            <a:noFill/>
          </p:spPr>
          <p:txBody>
            <a:bodyPr wrap="square" rtlCol="0">
              <a:spAutoFit/>
            </a:bodyPr>
            <a:lstStyle/>
            <a:p>
              <a:pPr algn="ctr"/>
              <a:r>
                <a:rPr lang="en-US" dirty="0"/>
                <a:t>Import Market</a:t>
              </a:r>
            </a:p>
          </p:txBody>
        </p:sp>
        <mc:AlternateContent xmlns:mc="http://schemas.openxmlformats.org/markup-compatibility/2006" xmlns:a14="http://schemas.microsoft.com/office/drawing/2010/main">
          <mc:Choice Requires="a14">
            <p:sp>
              <p:nvSpPr>
                <p:cNvPr id="100" name="Rectangle 99">
                  <a:extLst>
                    <a:ext uri="{FF2B5EF4-FFF2-40B4-BE49-F238E27FC236}">
                      <a16:creationId xmlns:a16="http://schemas.microsoft.com/office/drawing/2014/main" id="{2885D566-4EE7-BA45-B916-8D8892AC3B32}"/>
                    </a:ext>
                  </a:extLst>
                </p:cNvPr>
                <p:cNvSpPr/>
                <p:nvPr/>
              </p:nvSpPr>
              <p:spPr>
                <a:xfrm>
                  <a:off x="1620450" y="4736251"/>
                  <a:ext cx="754437" cy="66088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chemeClr val="tx1"/>
                                </a:solidFill>
                                <a:latin typeface="Cambria Math" panose="02040503050406030204" pitchFamily="18" charset="0"/>
                              </a:rPr>
                            </m:ctrlPr>
                          </m:sSubSupPr>
                          <m:e>
                            <m:r>
                              <a:rPr lang="en-US" i="1">
                                <a:solidFill>
                                  <a:schemeClr val="tx1"/>
                                </a:solidFill>
                                <a:latin typeface="Cambria Math" panose="02040503050406030204" pitchFamily="18" charset="0"/>
                              </a:rPr>
                              <m:t>𝑋</m:t>
                            </m:r>
                          </m:e>
                          <m:sub>
                            <m:r>
                              <a:rPr lang="en-US" i="0">
                                <a:solidFill>
                                  <a:schemeClr val="tx1"/>
                                </a:solidFill>
                                <a:latin typeface="Cambria Math" panose="02040503050406030204" pitchFamily="18" charset="0"/>
                              </a:rPr>
                              <m:t>0</m:t>
                            </m:r>
                          </m:sub>
                          <m:sup>
                            <m:r>
                              <a:rPr lang="en-US" i="1">
                                <a:solidFill>
                                  <a:schemeClr val="tx1"/>
                                </a:solidFill>
                                <a:latin typeface="Cambria Math" panose="02040503050406030204" pitchFamily="18" charset="0"/>
                              </a:rPr>
                              <m:t>𝐵</m:t>
                            </m:r>
                          </m:sup>
                        </m:sSubSup>
                      </m:oMath>
                    </m:oMathPara>
                  </a14:m>
                  <a:endParaRPr lang="en-US" i="1" dirty="0">
                    <a:solidFill>
                      <a:schemeClr val="tx1"/>
                    </a:solidFill>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i="0">
                            <a:solidFill>
                              <a:schemeClr val="tx1"/>
                            </a:solidFill>
                            <a:latin typeface="Cambria Math" panose="02040503050406030204" pitchFamily="18" charset="0"/>
                          </a:rPr>
                          <m:t>=</m:t>
                        </m:r>
                        <m:sSubSup>
                          <m:sSubSupPr>
                            <m:ctrlPr>
                              <a:rPr lang="en-US" i="1">
                                <a:solidFill>
                                  <a:schemeClr val="tx1"/>
                                </a:solidFill>
                                <a:latin typeface="Cambria Math" panose="02040503050406030204" pitchFamily="18" charset="0"/>
                              </a:rPr>
                            </m:ctrlPr>
                          </m:sSubSupPr>
                          <m:e>
                            <m:r>
                              <a:rPr lang="en-US" i="1">
                                <a:solidFill>
                                  <a:schemeClr val="tx1"/>
                                </a:solidFill>
                                <a:latin typeface="Cambria Math" panose="02040503050406030204" pitchFamily="18" charset="0"/>
                              </a:rPr>
                              <m:t>𝑋</m:t>
                            </m:r>
                          </m:e>
                          <m:sub>
                            <m:r>
                              <a:rPr lang="en-US" i="0">
                                <a:solidFill>
                                  <a:schemeClr val="tx1"/>
                                </a:solidFill>
                                <a:latin typeface="Cambria Math" panose="02040503050406030204" pitchFamily="18" charset="0"/>
                              </a:rPr>
                              <m:t>0</m:t>
                            </m:r>
                          </m:sub>
                          <m:sup>
                            <m:r>
                              <a:rPr lang="en-US" i="1">
                                <a:solidFill>
                                  <a:schemeClr val="tx1"/>
                                </a:solidFill>
                                <a:latin typeface="Cambria Math" panose="02040503050406030204" pitchFamily="18" charset="0"/>
                              </a:rPr>
                              <m:t>𝐶</m:t>
                            </m:r>
                          </m:sup>
                        </m:sSubSup>
                      </m:oMath>
                    </m:oMathPara>
                  </a14:m>
                  <a:endParaRPr lang="en-US" dirty="0">
                    <a:solidFill>
                      <a:schemeClr val="tx1"/>
                    </a:solidFill>
                  </a:endParaRPr>
                </a:p>
              </p:txBody>
            </p:sp>
          </mc:Choice>
          <mc:Fallback xmlns="">
            <p:sp>
              <p:nvSpPr>
                <p:cNvPr id="100" name="Rectangle 99">
                  <a:extLst>
                    <a:ext uri="{FF2B5EF4-FFF2-40B4-BE49-F238E27FC236}">
                      <a16:creationId xmlns:a16="http://schemas.microsoft.com/office/drawing/2014/main" id="{2885D566-4EE7-BA45-B916-8D8892AC3B32}"/>
                    </a:ext>
                  </a:extLst>
                </p:cNvPr>
                <p:cNvSpPr>
                  <a:spLocks noRot="1" noChangeAspect="1" noMove="1" noResize="1" noEditPoints="1" noAdjustHandles="1" noChangeArrowheads="1" noChangeShapeType="1" noTextEdit="1"/>
                </p:cNvSpPr>
                <p:nvPr/>
              </p:nvSpPr>
              <p:spPr>
                <a:xfrm>
                  <a:off x="1620450" y="4736251"/>
                  <a:ext cx="754437" cy="660887"/>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1" name="Rectangle 100">
                  <a:extLst>
                    <a:ext uri="{FF2B5EF4-FFF2-40B4-BE49-F238E27FC236}">
                      <a16:creationId xmlns:a16="http://schemas.microsoft.com/office/drawing/2014/main" id="{CC80E1BC-27CB-884B-9B5F-344756810BAD}"/>
                    </a:ext>
                  </a:extLst>
                </p:cNvPr>
                <p:cNvSpPr/>
                <p:nvPr/>
              </p:nvSpPr>
              <p:spPr>
                <a:xfrm>
                  <a:off x="1406250" y="4743450"/>
                  <a:ext cx="515590" cy="37600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rgbClr val="FF0000"/>
                                </a:solidFill>
                                <a:latin typeface="Cambria Math" panose="02040503050406030204" pitchFamily="18" charset="0"/>
                              </a:rPr>
                            </m:ctrlPr>
                          </m:sSubSupPr>
                          <m:e>
                            <m:r>
                              <a:rPr lang="en-US" i="1">
                                <a:solidFill>
                                  <a:srgbClr val="FF0000"/>
                                </a:solidFill>
                                <a:latin typeface="Cambria Math" panose="02040503050406030204" pitchFamily="18" charset="0"/>
                              </a:rPr>
                              <m:t>𝑋</m:t>
                            </m:r>
                          </m:e>
                          <m:sub>
                            <m:r>
                              <a:rPr lang="en-US" b="0" i="0" smtClean="0">
                                <a:solidFill>
                                  <a:srgbClr val="FF0000"/>
                                </a:solidFill>
                                <a:latin typeface="Cambria Math" panose="02040503050406030204" pitchFamily="18" charset="0"/>
                              </a:rPr>
                              <m:t>1</m:t>
                            </m:r>
                          </m:sub>
                          <m:sup>
                            <m:r>
                              <a:rPr lang="en-US" b="0" i="1" smtClean="0">
                                <a:solidFill>
                                  <a:srgbClr val="FF0000"/>
                                </a:solidFill>
                                <a:latin typeface="Cambria Math" panose="02040503050406030204" pitchFamily="18" charset="0"/>
                              </a:rPr>
                              <m:t>𝐶</m:t>
                            </m:r>
                          </m:sup>
                        </m:sSubSup>
                      </m:oMath>
                    </m:oMathPara>
                  </a14:m>
                  <a:endParaRPr lang="en-US" i="1" dirty="0">
                    <a:solidFill>
                      <a:srgbClr val="FF0000"/>
                    </a:solidFill>
                    <a:latin typeface="Cambria Math" panose="02040503050406030204" pitchFamily="18" charset="0"/>
                  </a:endParaRPr>
                </a:p>
              </p:txBody>
            </p:sp>
          </mc:Choice>
          <mc:Fallback xmlns="">
            <p:sp>
              <p:nvSpPr>
                <p:cNvPr id="101" name="Rectangle 100">
                  <a:extLst>
                    <a:ext uri="{FF2B5EF4-FFF2-40B4-BE49-F238E27FC236}">
                      <a16:creationId xmlns:a16="http://schemas.microsoft.com/office/drawing/2014/main" id="{CC80E1BC-27CB-884B-9B5F-344756810BAD}"/>
                    </a:ext>
                  </a:extLst>
                </p:cNvPr>
                <p:cNvSpPr>
                  <a:spLocks noRot="1" noChangeAspect="1" noMove="1" noResize="1" noEditPoints="1" noAdjustHandles="1" noChangeArrowheads="1" noChangeShapeType="1" noTextEdit="1"/>
                </p:cNvSpPr>
                <p:nvPr/>
              </p:nvSpPr>
              <p:spPr>
                <a:xfrm>
                  <a:off x="1406250" y="4743450"/>
                  <a:ext cx="515590" cy="376000"/>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3" name="TextBox 82">
                  <a:extLst>
                    <a:ext uri="{FF2B5EF4-FFF2-40B4-BE49-F238E27FC236}">
                      <a16:creationId xmlns:a16="http://schemas.microsoft.com/office/drawing/2014/main" id="{BA656553-ED9C-B542-8CDE-7ED012E4FABE}"/>
                    </a:ext>
                  </a:extLst>
                </p:cNvPr>
                <p:cNvSpPr txBox="1"/>
                <p:nvPr/>
              </p:nvSpPr>
              <p:spPr>
                <a:xfrm>
                  <a:off x="895548" y="1963721"/>
                  <a:ext cx="514350" cy="375552"/>
                </a:xfrm>
                <a:prstGeom prst="rect">
                  <a:avLst/>
                </a:prstGeom>
                <a:noFill/>
              </p:spPr>
              <p:txBody>
                <a:bodyPr wrap="square" rtlCol="0">
                  <a:spAutoFit/>
                </a:bodyPr>
                <a:lstStyle/>
                <a:p>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𝑝</m:t>
                          </m:r>
                        </m:e>
                        <m:sup>
                          <m:r>
                            <a:rPr lang="en-US" i="1">
                              <a:latin typeface="Cambria Math" panose="02040503050406030204" pitchFamily="18" charset="0"/>
                            </a:rPr>
                            <m:t>𝐴</m:t>
                          </m:r>
                        </m:sup>
                      </m:sSup>
                    </m:oMath>
                  </a14:m>
                  <a:r>
                    <a:rPr lang="en-US" dirty="0">
                      <a:effectLst/>
                    </a:rPr>
                    <a:t> </a:t>
                  </a:r>
                  <a:endParaRPr lang="en-US" dirty="0"/>
                </a:p>
              </p:txBody>
            </p:sp>
          </mc:Choice>
          <mc:Fallback xmlns="">
            <p:sp>
              <p:nvSpPr>
                <p:cNvPr id="83" name="TextBox 82">
                  <a:extLst>
                    <a:ext uri="{FF2B5EF4-FFF2-40B4-BE49-F238E27FC236}">
                      <a16:creationId xmlns:a16="http://schemas.microsoft.com/office/drawing/2014/main" id="{BA656553-ED9C-B542-8CDE-7ED012E4FABE}"/>
                    </a:ext>
                  </a:extLst>
                </p:cNvPr>
                <p:cNvSpPr txBox="1">
                  <a:spLocks noRot="1" noChangeAspect="1" noMove="1" noResize="1" noEditPoints="1" noAdjustHandles="1" noChangeArrowheads="1" noChangeShapeType="1" noTextEdit="1"/>
                </p:cNvSpPr>
                <p:nvPr/>
              </p:nvSpPr>
              <p:spPr>
                <a:xfrm>
                  <a:off x="895548" y="1963721"/>
                  <a:ext cx="514350" cy="375552"/>
                </a:xfrm>
                <a:prstGeom prst="rect">
                  <a:avLst/>
                </a:prstGeom>
                <a:blipFill>
                  <a:blip r:embed="rId15"/>
                  <a:stretch>
                    <a:fillRect b="-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2" name="TextBox 101">
                  <a:extLst>
                    <a:ext uri="{FF2B5EF4-FFF2-40B4-BE49-F238E27FC236}">
                      <a16:creationId xmlns:a16="http://schemas.microsoft.com/office/drawing/2014/main" id="{65E9AD10-081F-134B-913A-A38340784251}"/>
                    </a:ext>
                  </a:extLst>
                </p:cNvPr>
                <p:cNvSpPr txBox="1"/>
                <p:nvPr/>
              </p:nvSpPr>
              <p:spPr>
                <a:xfrm>
                  <a:off x="3744013" y="1965292"/>
                  <a:ext cx="514350" cy="375552"/>
                </a:xfrm>
                <a:prstGeom prst="rect">
                  <a:avLst/>
                </a:prstGeom>
                <a:noFill/>
              </p:spPr>
              <p:txBody>
                <a:bodyPr wrap="square" rtlCol="0">
                  <a:spAutoFit/>
                </a:bodyPr>
                <a:lstStyle/>
                <a:p>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𝑝</m:t>
                          </m:r>
                        </m:e>
                        <m:sup>
                          <m:r>
                            <a:rPr lang="en-US" i="1">
                              <a:latin typeface="Cambria Math" panose="02040503050406030204" pitchFamily="18" charset="0"/>
                            </a:rPr>
                            <m:t>𝐴</m:t>
                          </m:r>
                        </m:sup>
                      </m:sSup>
                    </m:oMath>
                  </a14:m>
                  <a:r>
                    <a:rPr lang="en-US" dirty="0">
                      <a:effectLst/>
                    </a:rPr>
                    <a:t> </a:t>
                  </a:r>
                  <a:endParaRPr lang="en-US" dirty="0"/>
                </a:p>
              </p:txBody>
            </p:sp>
          </mc:Choice>
          <mc:Fallback xmlns="">
            <p:sp>
              <p:nvSpPr>
                <p:cNvPr id="102" name="TextBox 101">
                  <a:extLst>
                    <a:ext uri="{FF2B5EF4-FFF2-40B4-BE49-F238E27FC236}">
                      <a16:creationId xmlns:a16="http://schemas.microsoft.com/office/drawing/2014/main" id="{65E9AD10-081F-134B-913A-A38340784251}"/>
                    </a:ext>
                  </a:extLst>
                </p:cNvPr>
                <p:cNvSpPr txBox="1">
                  <a:spLocks noRot="1" noChangeAspect="1" noMove="1" noResize="1" noEditPoints="1" noAdjustHandles="1" noChangeArrowheads="1" noChangeShapeType="1" noTextEdit="1"/>
                </p:cNvSpPr>
                <p:nvPr/>
              </p:nvSpPr>
              <p:spPr>
                <a:xfrm>
                  <a:off x="3744013" y="1965292"/>
                  <a:ext cx="514350" cy="375552"/>
                </a:xfrm>
                <a:prstGeom prst="rect">
                  <a:avLst/>
                </a:prstGeom>
                <a:blipFill>
                  <a:blip r:embed="rId16"/>
                  <a:stretch>
                    <a:fillRect b="-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3" name="TextBox 102">
                  <a:extLst>
                    <a:ext uri="{FF2B5EF4-FFF2-40B4-BE49-F238E27FC236}">
                      <a16:creationId xmlns:a16="http://schemas.microsoft.com/office/drawing/2014/main" id="{C46A413F-4346-DB49-89B4-E0A30DA5D728}"/>
                    </a:ext>
                  </a:extLst>
                </p:cNvPr>
                <p:cNvSpPr txBox="1"/>
                <p:nvPr/>
              </p:nvSpPr>
              <p:spPr>
                <a:xfrm>
                  <a:off x="537328" y="4293678"/>
                  <a:ext cx="735727" cy="646524"/>
                </a:xfrm>
                <a:prstGeom prst="rect">
                  <a:avLst/>
                </a:prstGeom>
                <a:noFill/>
              </p:spPr>
              <p:txBody>
                <a:bodyPr wrap="square" rtlCol="0">
                  <a:spAutoFit/>
                </a:bodyPr>
                <a:lstStyle/>
                <a:p>
                  <a:pPr/>
                  <a14:m>
                    <m:oMathPara xmlns:m="http://schemas.openxmlformats.org/officeDocument/2006/math">
                      <m:oMathParaPr>
                        <m:jc m:val="center"/>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𝑎</m:t>
                            </m:r>
                          </m:e>
                          <m:sup>
                            <m:r>
                              <a:rPr lang="en-US" i="1">
                                <a:latin typeface="Cambria Math" panose="02040503050406030204" pitchFamily="18" charset="0"/>
                              </a:rPr>
                              <m:t>𝐵</m:t>
                            </m:r>
                          </m:sup>
                        </m:sSup>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𝑎</m:t>
                            </m:r>
                          </m:e>
                          <m:sup>
                            <m:r>
                              <a:rPr lang="en-US" i="1">
                                <a:latin typeface="Cambria Math" panose="02040503050406030204" pitchFamily="18" charset="0"/>
                              </a:rPr>
                              <m:t>𝐶</m:t>
                            </m:r>
                          </m:sup>
                        </m:sSup>
                      </m:oMath>
                    </m:oMathPara>
                  </a14:m>
                  <a:endParaRPr lang="en-US" baseline="-25000" dirty="0"/>
                </a:p>
              </p:txBody>
            </p:sp>
          </mc:Choice>
          <mc:Fallback xmlns="">
            <p:sp>
              <p:nvSpPr>
                <p:cNvPr id="103" name="TextBox 102">
                  <a:extLst>
                    <a:ext uri="{FF2B5EF4-FFF2-40B4-BE49-F238E27FC236}">
                      <a16:creationId xmlns:a16="http://schemas.microsoft.com/office/drawing/2014/main" id="{C46A413F-4346-DB49-89B4-E0A30DA5D728}"/>
                    </a:ext>
                  </a:extLst>
                </p:cNvPr>
                <p:cNvSpPr txBox="1">
                  <a:spLocks noRot="1" noChangeAspect="1" noMove="1" noResize="1" noEditPoints="1" noAdjustHandles="1" noChangeArrowheads="1" noChangeShapeType="1" noTextEdit="1"/>
                </p:cNvSpPr>
                <p:nvPr/>
              </p:nvSpPr>
              <p:spPr>
                <a:xfrm>
                  <a:off x="537328" y="4293678"/>
                  <a:ext cx="735727" cy="646524"/>
                </a:xfrm>
                <a:prstGeom prst="rect">
                  <a:avLst/>
                </a:prstGeom>
                <a:blipFill>
                  <a:blip r:embed="rId17"/>
                  <a:stretch>
                    <a:fillRect/>
                  </a:stretch>
                </a:blipFill>
              </p:spPr>
              <p:txBody>
                <a:bodyPr/>
                <a:lstStyle/>
                <a:p>
                  <a:r>
                    <a:rPr lang="en-US">
                      <a:noFill/>
                    </a:rPr>
                    <a:t> </a:t>
                  </a:r>
                </a:p>
              </p:txBody>
            </p:sp>
          </mc:Fallback>
        </mc:AlternateContent>
      </p:grpSp>
      <p:sp>
        <p:nvSpPr>
          <p:cNvPr id="4" name="Footer Placeholder 3">
            <a:extLst>
              <a:ext uri="{FF2B5EF4-FFF2-40B4-BE49-F238E27FC236}">
                <a16:creationId xmlns:a16="http://schemas.microsoft.com/office/drawing/2014/main" id="{20749DB6-701D-7846-98FF-936D1B2940C6}"/>
              </a:ext>
            </a:extLst>
          </p:cNvPr>
          <p:cNvSpPr>
            <a:spLocks noGrp="1"/>
          </p:cNvSpPr>
          <p:nvPr>
            <p:ph type="ftr" sz="quarter" idx="11"/>
          </p:nvPr>
        </p:nvSpPr>
        <p:spPr/>
        <p:txBody>
          <a:bodyPr/>
          <a:lstStyle/>
          <a:p>
            <a:pPr>
              <a:defRPr/>
            </a:pPr>
            <a:r>
              <a:rPr lang="en-US"/>
              <a:t>Class 19:  Preferential Trading Arrangements</a:t>
            </a:r>
          </a:p>
        </p:txBody>
      </p:sp>
      <p:sp>
        <p:nvSpPr>
          <p:cNvPr id="75" name="TextBox 74">
            <a:extLst>
              <a:ext uri="{FF2B5EF4-FFF2-40B4-BE49-F238E27FC236}">
                <a16:creationId xmlns:a16="http://schemas.microsoft.com/office/drawing/2014/main" id="{6944487B-F7EE-3248-9DEB-E2F829290F0B}"/>
              </a:ext>
            </a:extLst>
          </p:cNvPr>
          <p:cNvSpPr txBox="1"/>
          <p:nvPr/>
        </p:nvSpPr>
        <p:spPr>
          <a:xfrm>
            <a:off x="7239000" y="1981200"/>
            <a:ext cx="838200" cy="369332"/>
          </a:xfrm>
          <a:prstGeom prst="rect">
            <a:avLst/>
          </a:prstGeom>
          <a:noFill/>
        </p:spPr>
        <p:txBody>
          <a:bodyPr wrap="square" rtlCol="0">
            <a:spAutoFit/>
          </a:bodyPr>
          <a:lstStyle/>
          <a:p>
            <a:pPr algn="ctr"/>
            <a:r>
              <a:rPr lang="en-US" dirty="0"/>
              <a:t>MFN</a:t>
            </a:r>
          </a:p>
        </p:txBody>
      </p:sp>
      <p:sp>
        <p:nvSpPr>
          <p:cNvPr id="82" name="TextBox 81">
            <a:extLst>
              <a:ext uri="{FF2B5EF4-FFF2-40B4-BE49-F238E27FC236}">
                <a16:creationId xmlns:a16="http://schemas.microsoft.com/office/drawing/2014/main" id="{65AA6E2E-415C-664B-AEEA-C40B5450A1F8}"/>
              </a:ext>
            </a:extLst>
          </p:cNvPr>
          <p:cNvSpPr txBox="1"/>
          <p:nvPr/>
        </p:nvSpPr>
        <p:spPr>
          <a:xfrm>
            <a:off x="7239000" y="2286000"/>
            <a:ext cx="838200" cy="369332"/>
          </a:xfrm>
          <a:prstGeom prst="rect">
            <a:avLst/>
          </a:prstGeom>
          <a:noFill/>
        </p:spPr>
        <p:txBody>
          <a:bodyPr wrap="square" rtlCol="0">
            <a:spAutoFit/>
          </a:bodyPr>
          <a:lstStyle/>
          <a:p>
            <a:pPr algn="ctr"/>
            <a:r>
              <a:rPr lang="en-US" dirty="0">
                <a:solidFill>
                  <a:srgbClr val="FF0000"/>
                </a:solidFill>
              </a:rPr>
              <a:t>FTA</a:t>
            </a:r>
          </a:p>
        </p:txBody>
      </p:sp>
    </p:spTree>
    <p:extLst>
      <p:ext uri="{BB962C8B-B14F-4D97-AF65-F5344CB8AC3E}">
        <p14:creationId xmlns:p14="http://schemas.microsoft.com/office/powerpoint/2010/main" val="594490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8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ectangle 52">
            <a:extLst>
              <a:ext uri="{FF2B5EF4-FFF2-40B4-BE49-F238E27FC236}">
                <a16:creationId xmlns:a16="http://schemas.microsoft.com/office/drawing/2014/main" id="{C3134F92-05D3-6E46-AA29-FCB9C9576E71}"/>
              </a:ext>
            </a:extLst>
          </p:cNvPr>
          <p:cNvSpPr/>
          <p:nvPr/>
        </p:nvSpPr>
        <p:spPr>
          <a:xfrm>
            <a:off x="0" y="668740"/>
            <a:ext cx="9144000" cy="55546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36</a:t>
            </a:fld>
            <a:endParaRPr lang="en-US"/>
          </a:p>
        </p:txBody>
      </p:sp>
      <p:sp>
        <p:nvSpPr>
          <p:cNvPr id="80" name="TextBox 79">
            <a:extLst>
              <a:ext uri="{FF2B5EF4-FFF2-40B4-BE49-F238E27FC236}">
                <a16:creationId xmlns:a16="http://schemas.microsoft.com/office/drawing/2014/main" id="{4BD5A58A-070F-F94E-9E52-A62FFEEEB2AF}"/>
              </a:ext>
            </a:extLst>
          </p:cNvPr>
          <p:cNvSpPr txBox="1"/>
          <p:nvPr/>
        </p:nvSpPr>
        <p:spPr>
          <a:xfrm>
            <a:off x="1314450" y="1143001"/>
            <a:ext cx="5492750" cy="507831"/>
          </a:xfrm>
          <a:prstGeom prst="rect">
            <a:avLst/>
          </a:prstGeom>
          <a:noFill/>
        </p:spPr>
        <p:txBody>
          <a:bodyPr wrap="square" rtlCol="0">
            <a:spAutoFit/>
          </a:bodyPr>
          <a:lstStyle/>
          <a:p>
            <a:pPr algn="ctr"/>
            <a:r>
              <a:rPr lang="en-US" sz="2700" dirty="0"/>
              <a:t>Welfare Effects on the World</a:t>
            </a:r>
          </a:p>
        </p:txBody>
      </p:sp>
      <p:sp>
        <p:nvSpPr>
          <p:cNvPr id="2" name="TextBox 1">
            <a:extLst>
              <a:ext uri="{FF2B5EF4-FFF2-40B4-BE49-F238E27FC236}">
                <a16:creationId xmlns:a16="http://schemas.microsoft.com/office/drawing/2014/main" id="{E9ABC80B-E44B-D74A-B30B-29270B930020}"/>
              </a:ext>
            </a:extLst>
          </p:cNvPr>
          <p:cNvSpPr txBox="1"/>
          <p:nvPr/>
        </p:nvSpPr>
        <p:spPr>
          <a:xfrm>
            <a:off x="2057400" y="6019800"/>
            <a:ext cx="4541264" cy="646331"/>
          </a:xfrm>
          <a:prstGeom prst="rect">
            <a:avLst/>
          </a:prstGeom>
          <a:noFill/>
        </p:spPr>
        <p:txBody>
          <a:bodyPr wrap="square" rtlCol="0">
            <a:spAutoFit/>
          </a:bodyPr>
          <a:lstStyle/>
          <a:p>
            <a:r>
              <a:rPr lang="en-US" dirty="0"/>
              <a:t>These add up, with much cancellation to yield the following:</a:t>
            </a:r>
          </a:p>
        </p:txBody>
      </p:sp>
      <p:grpSp>
        <p:nvGrpSpPr>
          <p:cNvPr id="4" name="Group 3">
            <a:extLst>
              <a:ext uri="{FF2B5EF4-FFF2-40B4-BE49-F238E27FC236}">
                <a16:creationId xmlns:a16="http://schemas.microsoft.com/office/drawing/2014/main" id="{A51E565D-A7C8-0046-971E-725EF81877F5}"/>
              </a:ext>
            </a:extLst>
          </p:cNvPr>
          <p:cNvGrpSpPr/>
          <p:nvPr/>
        </p:nvGrpSpPr>
        <p:grpSpPr>
          <a:xfrm>
            <a:off x="537328" y="1685250"/>
            <a:ext cx="7487556" cy="3711888"/>
            <a:chOff x="537328" y="1685250"/>
            <a:chExt cx="7487556" cy="3711888"/>
          </a:xfrm>
        </p:grpSpPr>
        <p:sp>
          <p:nvSpPr>
            <p:cNvPr id="95" name="Rectangle 94">
              <a:extLst>
                <a:ext uri="{FF2B5EF4-FFF2-40B4-BE49-F238E27FC236}">
                  <a16:creationId xmlns:a16="http://schemas.microsoft.com/office/drawing/2014/main" id="{E4272F59-4DA2-5044-9546-68DEC45CDA48}"/>
                </a:ext>
              </a:extLst>
            </p:cNvPr>
            <p:cNvSpPr/>
            <p:nvPr/>
          </p:nvSpPr>
          <p:spPr>
            <a:xfrm>
              <a:off x="1152448" y="3021171"/>
              <a:ext cx="777952" cy="167863"/>
            </a:xfrm>
            <a:prstGeom prst="rect">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DF208F85-11A6-0441-BA26-01AC0D837FB7}"/>
                </a:ext>
              </a:extLst>
            </p:cNvPr>
            <p:cNvSpPr/>
            <p:nvPr/>
          </p:nvSpPr>
          <p:spPr>
            <a:xfrm>
              <a:off x="1961321" y="3039776"/>
              <a:ext cx="196663" cy="167863"/>
            </a:xfrm>
            <a:prstGeom prst="rect">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 name="Right Triangle 104">
              <a:extLst>
                <a:ext uri="{FF2B5EF4-FFF2-40B4-BE49-F238E27FC236}">
                  <a16:creationId xmlns:a16="http://schemas.microsoft.com/office/drawing/2014/main" id="{82277853-E5F6-DB4A-89A9-47975554B99B}"/>
                </a:ext>
              </a:extLst>
            </p:cNvPr>
            <p:cNvSpPr/>
            <p:nvPr/>
          </p:nvSpPr>
          <p:spPr>
            <a:xfrm rot="10800000" flipV="1">
              <a:off x="1746133" y="3631532"/>
              <a:ext cx="203316" cy="184820"/>
            </a:xfrm>
            <a:prstGeom prst="rtTriangle">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 name="Rectangle 106">
              <a:extLst>
                <a:ext uri="{FF2B5EF4-FFF2-40B4-BE49-F238E27FC236}">
                  <a16:creationId xmlns:a16="http://schemas.microsoft.com/office/drawing/2014/main" id="{7DC052CA-99F2-194A-B0AB-F7C59B8ED754}"/>
                </a:ext>
              </a:extLst>
            </p:cNvPr>
            <p:cNvSpPr/>
            <p:nvPr/>
          </p:nvSpPr>
          <p:spPr>
            <a:xfrm flipV="1">
              <a:off x="4000223" y="3029448"/>
              <a:ext cx="1606655" cy="167863"/>
            </a:xfrm>
            <a:prstGeom prst="rect">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 name="Right Triangle 107">
              <a:extLst>
                <a:ext uri="{FF2B5EF4-FFF2-40B4-BE49-F238E27FC236}">
                  <a16:creationId xmlns:a16="http://schemas.microsoft.com/office/drawing/2014/main" id="{6C67FCEB-14E8-3149-BB79-0EDD1FC0D10C}"/>
                </a:ext>
              </a:extLst>
            </p:cNvPr>
            <p:cNvSpPr/>
            <p:nvPr/>
          </p:nvSpPr>
          <p:spPr>
            <a:xfrm>
              <a:off x="5602128" y="3025543"/>
              <a:ext cx="280652" cy="184820"/>
            </a:xfrm>
            <a:prstGeom prst="rtTriangle">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4DBC6C26-FE02-E348-B2C3-AEB3BAC15EF3}"/>
                </a:ext>
              </a:extLst>
            </p:cNvPr>
            <p:cNvSpPr/>
            <p:nvPr/>
          </p:nvSpPr>
          <p:spPr>
            <a:xfrm>
              <a:off x="1152448" y="3646814"/>
              <a:ext cx="597111" cy="167863"/>
            </a:xfrm>
            <a:prstGeom prst="rect">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 name="Right Triangle 90">
              <a:extLst>
                <a:ext uri="{FF2B5EF4-FFF2-40B4-BE49-F238E27FC236}">
                  <a16:creationId xmlns:a16="http://schemas.microsoft.com/office/drawing/2014/main" id="{C18A473F-534D-0A4B-8254-50F4626F36DF}"/>
                </a:ext>
              </a:extLst>
            </p:cNvPr>
            <p:cNvSpPr/>
            <p:nvPr/>
          </p:nvSpPr>
          <p:spPr>
            <a:xfrm flipV="1">
              <a:off x="1747793" y="3642909"/>
              <a:ext cx="203316" cy="184820"/>
            </a:xfrm>
            <a:prstGeom prst="rtTriangle">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 name="Right Triangle 96">
              <a:extLst>
                <a:ext uri="{FF2B5EF4-FFF2-40B4-BE49-F238E27FC236}">
                  <a16:creationId xmlns:a16="http://schemas.microsoft.com/office/drawing/2014/main" id="{0685EDA3-035C-1A48-8C76-6E06A70B45D8}"/>
                </a:ext>
              </a:extLst>
            </p:cNvPr>
            <p:cNvSpPr/>
            <p:nvPr/>
          </p:nvSpPr>
          <p:spPr>
            <a:xfrm flipV="1">
              <a:off x="2133600" y="3214961"/>
              <a:ext cx="271795" cy="290239"/>
            </a:xfrm>
            <a:prstGeom prst="rtTriangle">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 name="Straight Connector 6"/>
            <p:cNvCxnSpPr>
              <a:cxnSpLocks/>
            </p:cNvCxnSpPr>
            <p:nvPr/>
          </p:nvCxnSpPr>
          <p:spPr>
            <a:xfrm>
              <a:off x="1143000" y="4743450"/>
              <a:ext cx="22288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V="1">
              <a:off x="11430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3143250" y="4686300"/>
              <a:ext cx="514350" cy="369332"/>
            </a:xfrm>
            <a:prstGeom prst="rect">
              <a:avLst/>
            </a:prstGeom>
            <a:noFill/>
          </p:spPr>
          <p:txBody>
            <a:bodyPr wrap="square" rtlCol="0">
              <a:spAutoFit/>
            </a:bodyPr>
            <a:lstStyle/>
            <a:p>
              <a:r>
                <a:rPr lang="en-US" dirty="0"/>
                <a:t>Q</a:t>
              </a:r>
            </a:p>
          </p:txBody>
        </p:sp>
        <p:cxnSp>
          <p:nvCxnSpPr>
            <p:cNvPr id="63" name="Straight Connector 62"/>
            <p:cNvCxnSpPr>
              <a:cxnSpLocks/>
            </p:cNvCxnSpPr>
            <p:nvPr/>
          </p:nvCxnSpPr>
          <p:spPr>
            <a:xfrm flipV="1">
              <a:off x="1143000" y="2857500"/>
              <a:ext cx="1657350" cy="15430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8" name="Left Brace 37"/>
            <p:cNvSpPr/>
            <p:nvPr/>
          </p:nvSpPr>
          <p:spPr>
            <a:xfrm>
              <a:off x="971550" y="3771900"/>
              <a:ext cx="171450" cy="628650"/>
            </a:xfrm>
            <a:prstGeom prst="leftBrace">
              <a:avLst>
                <a:gd name="adj1" fmla="val 44444"/>
                <a:gd name="adj2"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61" name="Straight Connector 60"/>
            <p:cNvCxnSpPr>
              <a:cxnSpLocks/>
            </p:cNvCxnSpPr>
            <p:nvPr/>
          </p:nvCxnSpPr>
          <p:spPr>
            <a:xfrm>
              <a:off x="4000500" y="4743450"/>
              <a:ext cx="36004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flipV="1">
              <a:off x="40005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5" name="TextBox 64"/>
            <p:cNvSpPr txBox="1"/>
            <p:nvPr/>
          </p:nvSpPr>
          <p:spPr>
            <a:xfrm>
              <a:off x="7486650" y="4686300"/>
              <a:ext cx="514350" cy="369332"/>
            </a:xfrm>
            <a:prstGeom prst="rect">
              <a:avLst/>
            </a:prstGeom>
            <a:noFill/>
          </p:spPr>
          <p:txBody>
            <a:bodyPr wrap="square" rtlCol="0">
              <a:spAutoFit/>
            </a:bodyPr>
            <a:lstStyle/>
            <a:p>
              <a:r>
                <a:rPr lang="en-US" dirty="0"/>
                <a:t>Q</a:t>
              </a:r>
            </a:p>
          </p:txBody>
        </p:sp>
        <p:cxnSp>
          <p:nvCxnSpPr>
            <p:cNvPr id="73" name="Straight Connector 72"/>
            <p:cNvCxnSpPr>
              <a:cxnSpLocks/>
            </p:cNvCxnSpPr>
            <p:nvPr/>
          </p:nvCxnSpPr>
          <p:spPr>
            <a:xfrm flipV="1">
              <a:off x="4000500" y="2228850"/>
              <a:ext cx="3314700" cy="15430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0" name="Straight Connector 49">
              <a:extLst>
                <a:ext uri="{FF2B5EF4-FFF2-40B4-BE49-F238E27FC236}">
                  <a16:creationId xmlns:a16="http://schemas.microsoft.com/office/drawing/2014/main" id="{46F7941E-700F-274B-AD62-B652D2307BB6}"/>
                </a:ext>
              </a:extLst>
            </p:cNvPr>
            <p:cNvCxnSpPr>
              <a:cxnSpLocks/>
            </p:cNvCxnSpPr>
            <p:nvPr/>
          </p:nvCxnSpPr>
          <p:spPr>
            <a:xfrm flipV="1">
              <a:off x="1143000" y="2228850"/>
              <a:ext cx="1657350" cy="15430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92EE2414-DF8A-4344-983D-77235EC7E06D}"/>
                    </a:ext>
                  </a:extLst>
                </p:cNvPr>
                <p:cNvSpPr txBox="1"/>
                <p:nvPr/>
              </p:nvSpPr>
              <p:spPr>
                <a:xfrm>
                  <a:off x="2743200" y="2171700"/>
                  <a:ext cx="685800" cy="375552"/>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𝑡</m:t>
                          </m:r>
                        </m:sup>
                      </m:sSup>
                      <m:r>
                        <a:rPr lang="en-US" i="1">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𝑡</m:t>
                          </m:r>
                        </m:sup>
                      </m:sSup>
                    </m:oMath>
                  </a14:m>
                  <a:r>
                    <a:rPr lang="en-US" dirty="0">
                      <a:effectLst/>
                    </a:rPr>
                    <a:t> </a:t>
                  </a:r>
                  <a:endParaRPr lang="en-US" baseline="30000" dirty="0"/>
                </a:p>
              </p:txBody>
            </p:sp>
          </mc:Choice>
          <mc:Fallback xmlns="">
            <p:sp>
              <p:nvSpPr>
                <p:cNvPr id="52" name="TextBox 51">
                  <a:extLst>
                    <a:ext uri="{FF2B5EF4-FFF2-40B4-BE49-F238E27FC236}">
                      <a16:creationId xmlns:a16="http://schemas.microsoft.com/office/drawing/2014/main" id="{92EE2414-DF8A-4344-983D-77235EC7E06D}"/>
                    </a:ext>
                  </a:extLst>
                </p:cNvPr>
                <p:cNvSpPr txBox="1">
                  <a:spLocks noRot="1" noChangeAspect="1" noMove="1" noResize="1" noEditPoints="1" noAdjustHandles="1" noChangeArrowheads="1" noChangeShapeType="1" noTextEdit="1"/>
                </p:cNvSpPr>
                <p:nvPr/>
              </p:nvSpPr>
              <p:spPr>
                <a:xfrm>
                  <a:off x="2743200" y="2171700"/>
                  <a:ext cx="685800" cy="375552"/>
                </a:xfrm>
                <a:prstGeom prst="rect">
                  <a:avLst/>
                </a:prstGeom>
                <a:blipFill>
                  <a:blip r:embed="rId2"/>
                  <a:stretch>
                    <a:fillRect r="-33333"/>
                  </a:stretch>
                </a:blipFill>
              </p:spPr>
              <p:txBody>
                <a:bodyPr/>
                <a:lstStyle/>
                <a:p>
                  <a:r>
                    <a:rPr lang="en-US">
                      <a:noFill/>
                    </a:rPr>
                    <a:t> </a:t>
                  </a:r>
                </a:p>
              </p:txBody>
            </p:sp>
          </mc:Fallback>
        </mc:AlternateContent>
        <p:cxnSp>
          <p:nvCxnSpPr>
            <p:cNvPr id="79" name="Straight Connector 78">
              <a:extLst>
                <a:ext uri="{FF2B5EF4-FFF2-40B4-BE49-F238E27FC236}">
                  <a16:creationId xmlns:a16="http://schemas.microsoft.com/office/drawing/2014/main" id="{C3E76220-2624-494E-A28E-6D9EBAC26B59}"/>
                </a:ext>
              </a:extLst>
            </p:cNvPr>
            <p:cNvCxnSpPr>
              <a:cxnSpLocks/>
            </p:cNvCxnSpPr>
            <p:nvPr/>
          </p:nvCxnSpPr>
          <p:spPr>
            <a:xfrm flipV="1">
              <a:off x="4000500" y="3771900"/>
              <a:ext cx="685800" cy="628650"/>
            </a:xfrm>
            <a:prstGeom prst="line">
              <a:avLst/>
            </a:prstGeom>
            <a:ln>
              <a:solidFill>
                <a:srgbClr val="FF0000"/>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81" name="Straight Connector 80">
              <a:extLst>
                <a:ext uri="{FF2B5EF4-FFF2-40B4-BE49-F238E27FC236}">
                  <a16:creationId xmlns:a16="http://schemas.microsoft.com/office/drawing/2014/main" id="{7D8A21A1-F836-524D-AEA3-7CC934A9EA65}"/>
                </a:ext>
              </a:extLst>
            </p:cNvPr>
            <p:cNvCxnSpPr>
              <a:cxnSpLocks/>
            </p:cNvCxnSpPr>
            <p:nvPr/>
          </p:nvCxnSpPr>
          <p:spPr>
            <a:xfrm flipV="1">
              <a:off x="4686300" y="2514600"/>
              <a:ext cx="2686050" cy="1257300"/>
            </a:xfrm>
            <a:prstGeom prst="line">
              <a:avLst/>
            </a:prstGeom>
            <a:ln>
              <a:solidFill>
                <a:srgbClr val="FF0000"/>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BE3CB4B5-A96E-B740-880B-479A9E3D5130}"/>
                </a:ext>
              </a:extLst>
            </p:cNvPr>
            <p:cNvCxnSpPr>
              <a:cxnSpLocks/>
            </p:cNvCxnSpPr>
            <p:nvPr/>
          </p:nvCxnSpPr>
          <p:spPr>
            <a:xfrm>
              <a:off x="4514850" y="2400300"/>
              <a:ext cx="2457450" cy="14287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6" name="Straight Connector 85">
              <a:extLst>
                <a:ext uri="{FF2B5EF4-FFF2-40B4-BE49-F238E27FC236}">
                  <a16:creationId xmlns:a16="http://schemas.microsoft.com/office/drawing/2014/main" id="{AE1158BC-140C-7543-ABB0-6ED3C6348EBD}"/>
                </a:ext>
              </a:extLst>
            </p:cNvPr>
            <p:cNvCxnSpPr>
              <a:cxnSpLocks/>
            </p:cNvCxnSpPr>
            <p:nvPr/>
          </p:nvCxnSpPr>
          <p:spPr>
            <a:xfrm>
              <a:off x="1143000" y="3028950"/>
              <a:ext cx="4457700"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87" name="Straight Connector 86">
              <a:extLst>
                <a:ext uri="{FF2B5EF4-FFF2-40B4-BE49-F238E27FC236}">
                  <a16:creationId xmlns:a16="http://schemas.microsoft.com/office/drawing/2014/main" id="{F7974421-E849-6A49-8342-95E79CF26D44}"/>
                </a:ext>
              </a:extLst>
            </p:cNvPr>
            <p:cNvCxnSpPr>
              <a:cxnSpLocks/>
            </p:cNvCxnSpPr>
            <p:nvPr/>
          </p:nvCxnSpPr>
          <p:spPr>
            <a:xfrm>
              <a:off x="1143000" y="3200400"/>
              <a:ext cx="4743450"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90" name="Rectangle 89">
                  <a:extLst>
                    <a:ext uri="{FF2B5EF4-FFF2-40B4-BE49-F238E27FC236}">
                      <a16:creationId xmlns:a16="http://schemas.microsoft.com/office/drawing/2014/main" id="{5B3EABC2-8B35-3448-9289-322A6B276D7D}"/>
                    </a:ext>
                  </a:extLst>
                </p:cNvPr>
                <p:cNvSpPr/>
                <p:nvPr/>
              </p:nvSpPr>
              <p:spPr>
                <a:xfrm>
                  <a:off x="6800850" y="3543300"/>
                  <a:ext cx="570349" cy="37003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𝑀</m:t>
                            </m:r>
                          </m:e>
                          <m:sup>
                            <m:r>
                              <a:rPr lang="en-US" i="1">
                                <a:latin typeface="Cambria Math" panose="02040503050406030204" pitchFamily="18" charset="0"/>
                              </a:rPr>
                              <m:t>𝐴</m:t>
                            </m:r>
                          </m:sup>
                        </m:sSup>
                      </m:oMath>
                    </m:oMathPara>
                  </a14:m>
                  <a:endParaRPr lang="en-US" dirty="0"/>
                </a:p>
              </p:txBody>
            </p:sp>
          </mc:Choice>
          <mc:Fallback xmlns="">
            <p:sp>
              <p:nvSpPr>
                <p:cNvPr id="90" name="Rectangle 89">
                  <a:extLst>
                    <a:ext uri="{FF2B5EF4-FFF2-40B4-BE49-F238E27FC236}">
                      <a16:creationId xmlns:a16="http://schemas.microsoft.com/office/drawing/2014/main" id="{5B3EABC2-8B35-3448-9289-322A6B276D7D}"/>
                    </a:ext>
                  </a:extLst>
                </p:cNvPr>
                <p:cNvSpPr>
                  <a:spLocks noRot="1" noChangeAspect="1" noMove="1" noResize="1" noEditPoints="1" noAdjustHandles="1" noChangeArrowheads="1" noChangeShapeType="1" noTextEdit="1"/>
                </p:cNvSpPr>
                <p:nvPr/>
              </p:nvSpPr>
              <p:spPr>
                <a:xfrm>
                  <a:off x="6800850" y="3543300"/>
                  <a:ext cx="570349" cy="370038"/>
                </a:xfrm>
                <a:prstGeom prst="rect">
                  <a:avLst/>
                </a:prstGeom>
                <a:blipFill>
                  <a:blip r:embed="rId3"/>
                  <a:stretch>
                    <a:fillRect/>
                  </a:stretch>
                </a:blipFill>
              </p:spPr>
              <p:txBody>
                <a:bodyPr/>
                <a:lstStyle/>
                <a:p>
                  <a:r>
                    <a:rPr lang="en-US">
                      <a:noFill/>
                    </a:rPr>
                    <a:t> </a:t>
                  </a:r>
                </a:p>
              </p:txBody>
            </p:sp>
          </mc:Fallback>
        </mc:AlternateContent>
        <p:cxnSp>
          <p:nvCxnSpPr>
            <p:cNvPr id="92" name="Straight Connector 91">
              <a:extLst>
                <a:ext uri="{FF2B5EF4-FFF2-40B4-BE49-F238E27FC236}">
                  <a16:creationId xmlns:a16="http://schemas.microsoft.com/office/drawing/2014/main" id="{98DB2428-7974-BE43-9111-37B6F41D302F}"/>
                </a:ext>
              </a:extLst>
            </p:cNvPr>
            <p:cNvCxnSpPr>
              <a:cxnSpLocks/>
            </p:cNvCxnSpPr>
            <p:nvPr/>
          </p:nvCxnSpPr>
          <p:spPr>
            <a:xfrm>
              <a:off x="1943100" y="3028950"/>
              <a:ext cx="0" cy="1714500"/>
            </a:xfrm>
            <a:prstGeom prst="line">
              <a:avLst/>
            </a:prstGeom>
            <a:ln>
              <a:solidFill>
                <a:schemeClr val="tx1"/>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96" name="Straight Connector 95">
              <a:extLst>
                <a:ext uri="{FF2B5EF4-FFF2-40B4-BE49-F238E27FC236}">
                  <a16:creationId xmlns:a16="http://schemas.microsoft.com/office/drawing/2014/main" id="{088086D5-6F00-E146-87DE-E16B01D4CD8D}"/>
                </a:ext>
              </a:extLst>
            </p:cNvPr>
            <p:cNvCxnSpPr>
              <a:cxnSpLocks/>
            </p:cNvCxnSpPr>
            <p:nvPr/>
          </p:nvCxnSpPr>
          <p:spPr>
            <a:xfrm>
              <a:off x="1758275" y="3200400"/>
              <a:ext cx="0" cy="1543050"/>
            </a:xfrm>
            <a:prstGeom prst="line">
              <a:avLst/>
            </a:prstGeom>
            <a:ln>
              <a:solidFill>
                <a:srgbClr val="FF0000"/>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BB4D492F-DEDC-A341-8228-9351DF5119B3}"/>
                </a:ext>
              </a:extLst>
            </p:cNvPr>
            <p:cNvCxnSpPr>
              <a:cxnSpLocks/>
            </p:cNvCxnSpPr>
            <p:nvPr/>
          </p:nvCxnSpPr>
          <p:spPr>
            <a:xfrm>
              <a:off x="2431073" y="3209192"/>
              <a:ext cx="0" cy="1543050"/>
            </a:xfrm>
            <a:prstGeom prst="line">
              <a:avLst/>
            </a:prstGeom>
            <a:ln>
              <a:solidFill>
                <a:srgbClr val="FF0000"/>
              </a:solidFill>
              <a:prstDash val="lgDash"/>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37" name="Rectangle 36">
                  <a:extLst>
                    <a:ext uri="{FF2B5EF4-FFF2-40B4-BE49-F238E27FC236}">
                      <a16:creationId xmlns:a16="http://schemas.microsoft.com/office/drawing/2014/main" id="{916D4E0B-EFB3-AD4C-A379-E9E55A41493A}"/>
                    </a:ext>
                  </a:extLst>
                </p:cNvPr>
                <p:cNvSpPr/>
                <p:nvPr/>
              </p:nvSpPr>
              <p:spPr>
                <a:xfrm>
                  <a:off x="2286000" y="4743450"/>
                  <a:ext cx="523926" cy="37266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rgbClr val="FF0000"/>
                                </a:solidFill>
                                <a:latin typeface="Cambria Math" panose="02040503050406030204" pitchFamily="18" charset="0"/>
                              </a:rPr>
                            </m:ctrlPr>
                          </m:sSubSupPr>
                          <m:e>
                            <m:r>
                              <a:rPr lang="en-US" i="1">
                                <a:solidFill>
                                  <a:srgbClr val="FF0000"/>
                                </a:solidFill>
                                <a:latin typeface="Cambria Math" panose="02040503050406030204" pitchFamily="18" charset="0"/>
                              </a:rPr>
                              <m:t>𝑋</m:t>
                            </m:r>
                          </m:e>
                          <m:sub>
                            <m:r>
                              <a:rPr lang="en-US" b="0" i="0" smtClean="0">
                                <a:solidFill>
                                  <a:srgbClr val="FF0000"/>
                                </a:solidFill>
                                <a:latin typeface="Cambria Math" panose="02040503050406030204" pitchFamily="18" charset="0"/>
                              </a:rPr>
                              <m:t>1</m:t>
                            </m:r>
                          </m:sub>
                          <m:sup>
                            <m:r>
                              <a:rPr lang="en-US" b="0" i="1" smtClean="0">
                                <a:solidFill>
                                  <a:srgbClr val="FF0000"/>
                                </a:solidFill>
                                <a:latin typeface="Cambria Math" panose="02040503050406030204" pitchFamily="18" charset="0"/>
                              </a:rPr>
                              <m:t>𝐵</m:t>
                            </m:r>
                          </m:sup>
                        </m:sSubSup>
                      </m:oMath>
                    </m:oMathPara>
                  </a14:m>
                  <a:endParaRPr lang="en-US" i="1" dirty="0">
                    <a:solidFill>
                      <a:srgbClr val="FF0000"/>
                    </a:solidFill>
                    <a:latin typeface="Cambria Math" panose="02040503050406030204" pitchFamily="18" charset="0"/>
                  </a:endParaRPr>
                </a:p>
              </p:txBody>
            </p:sp>
          </mc:Choice>
          <mc:Fallback xmlns="">
            <p:sp>
              <p:nvSpPr>
                <p:cNvPr id="37" name="Rectangle 36">
                  <a:extLst>
                    <a:ext uri="{FF2B5EF4-FFF2-40B4-BE49-F238E27FC236}">
                      <a16:creationId xmlns:a16="http://schemas.microsoft.com/office/drawing/2014/main" id="{916D4E0B-EFB3-AD4C-A379-E9E55A41493A}"/>
                    </a:ext>
                  </a:extLst>
                </p:cNvPr>
                <p:cNvSpPr>
                  <a:spLocks noRot="1" noChangeAspect="1" noMove="1" noResize="1" noEditPoints="1" noAdjustHandles="1" noChangeArrowheads="1" noChangeShapeType="1" noTextEdit="1"/>
                </p:cNvSpPr>
                <p:nvPr/>
              </p:nvSpPr>
              <p:spPr>
                <a:xfrm>
                  <a:off x="2286000" y="4743450"/>
                  <a:ext cx="523926" cy="372666"/>
                </a:xfrm>
                <a:prstGeom prst="rect">
                  <a:avLst/>
                </a:prstGeom>
                <a:blipFill>
                  <a:blip r:embed="rId4"/>
                  <a:stretch>
                    <a:fillRect/>
                  </a:stretch>
                </a:blipFill>
              </p:spPr>
              <p:txBody>
                <a:bodyPr/>
                <a:lstStyle/>
                <a:p>
                  <a:r>
                    <a:rPr lang="en-US">
                      <a:noFill/>
                    </a:rPr>
                    <a:t> </a:t>
                  </a:r>
                </a:p>
              </p:txBody>
            </p:sp>
          </mc:Fallback>
        </mc:AlternateContent>
        <p:cxnSp>
          <p:nvCxnSpPr>
            <p:cNvPr id="39" name="Straight Connector 38">
              <a:extLst>
                <a:ext uri="{FF2B5EF4-FFF2-40B4-BE49-F238E27FC236}">
                  <a16:creationId xmlns:a16="http://schemas.microsoft.com/office/drawing/2014/main" id="{E10B6789-7891-9D4C-9E28-36FA3FEC6BD5}"/>
                </a:ext>
              </a:extLst>
            </p:cNvPr>
            <p:cNvCxnSpPr>
              <a:cxnSpLocks/>
            </p:cNvCxnSpPr>
            <p:nvPr/>
          </p:nvCxnSpPr>
          <p:spPr>
            <a:xfrm>
              <a:off x="5886450" y="3200400"/>
              <a:ext cx="0" cy="1543050"/>
            </a:xfrm>
            <a:prstGeom prst="line">
              <a:avLst/>
            </a:prstGeom>
            <a:ln>
              <a:solidFill>
                <a:srgbClr val="FF0000"/>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BBF83C96-4B8D-E34C-B296-1E2210EEF700}"/>
                </a:ext>
              </a:extLst>
            </p:cNvPr>
            <p:cNvCxnSpPr>
              <a:cxnSpLocks/>
            </p:cNvCxnSpPr>
            <p:nvPr/>
          </p:nvCxnSpPr>
          <p:spPr>
            <a:xfrm>
              <a:off x="5600700" y="3028950"/>
              <a:ext cx="0" cy="1714500"/>
            </a:xfrm>
            <a:prstGeom prst="line">
              <a:avLst/>
            </a:prstGeom>
            <a:ln>
              <a:solidFill>
                <a:schemeClr val="tx1"/>
              </a:solidFill>
              <a:prstDash val="lgDash"/>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41" name="Rectangle 40">
                  <a:extLst>
                    <a:ext uri="{FF2B5EF4-FFF2-40B4-BE49-F238E27FC236}">
                      <a16:creationId xmlns:a16="http://schemas.microsoft.com/office/drawing/2014/main" id="{503550C8-F65A-9340-A2E0-55C88B91F7FD}"/>
                    </a:ext>
                  </a:extLst>
                </p:cNvPr>
                <p:cNvSpPr/>
                <p:nvPr/>
              </p:nvSpPr>
              <p:spPr>
                <a:xfrm>
                  <a:off x="5372100" y="4743450"/>
                  <a:ext cx="570349" cy="376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chemeClr val="tx1"/>
                                </a:solidFill>
                                <a:latin typeface="Cambria Math" panose="02040503050406030204" pitchFamily="18" charset="0"/>
                              </a:rPr>
                            </m:ctrlPr>
                          </m:sSubSupPr>
                          <m:e>
                            <m:r>
                              <a:rPr lang="en-US" b="0" i="1" smtClean="0">
                                <a:solidFill>
                                  <a:schemeClr val="tx1"/>
                                </a:solidFill>
                                <a:latin typeface="Cambria Math" panose="02040503050406030204" pitchFamily="18" charset="0"/>
                              </a:rPr>
                              <m:t>𝑀</m:t>
                            </m:r>
                          </m:e>
                          <m:sub>
                            <m:r>
                              <a:rPr lang="en-US" i="0">
                                <a:solidFill>
                                  <a:schemeClr val="tx1"/>
                                </a:solidFill>
                                <a:latin typeface="Cambria Math" panose="02040503050406030204" pitchFamily="18" charset="0"/>
                              </a:rPr>
                              <m:t>0</m:t>
                            </m:r>
                          </m:sub>
                          <m:sup>
                            <m:r>
                              <a:rPr lang="en-US" b="0" i="1" smtClean="0">
                                <a:solidFill>
                                  <a:schemeClr val="tx1"/>
                                </a:solidFill>
                                <a:latin typeface="Cambria Math" panose="02040503050406030204" pitchFamily="18" charset="0"/>
                              </a:rPr>
                              <m:t>𝐴</m:t>
                            </m:r>
                          </m:sup>
                        </m:sSubSup>
                      </m:oMath>
                    </m:oMathPara>
                  </a14:m>
                  <a:endParaRPr lang="en-US" dirty="0">
                    <a:solidFill>
                      <a:schemeClr val="tx1"/>
                    </a:solidFill>
                  </a:endParaRPr>
                </a:p>
              </p:txBody>
            </p:sp>
          </mc:Choice>
          <mc:Fallback xmlns="">
            <p:sp>
              <p:nvSpPr>
                <p:cNvPr id="41" name="Rectangle 40">
                  <a:extLst>
                    <a:ext uri="{FF2B5EF4-FFF2-40B4-BE49-F238E27FC236}">
                      <a16:creationId xmlns:a16="http://schemas.microsoft.com/office/drawing/2014/main" id="{503550C8-F65A-9340-A2E0-55C88B91F7FD}"/>
                    </a:ext>
                  </a:extLst>
                </p:cNvPr>
                <p:cNvSpPr>
                  <a:spLocks noRot="1" noChangeAspect="1" noMove="1" noResize="1" noEditPoints="1" noAdjustHandles="1" noChangeArrowheads="1" noChangeShapeType="1" noTextEdit="1"/>
                </p:cNvSpPr>
                <p:nvPr/>
              </p:nvSpPr>
              <p:spPr>
                <a:xfrm>
                  <a:off x="5372100" y="4743450"/>
                  <a:ext cx="570349" cy="376321"/>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Rectangle 41">
                  <a:extLst>
                    <a:ext uri="{FF2B5EF4-FFF2-40B4-BE49-F238E27FC236}">
                      <a16:creationId xmlns:a16="http://schemas.microsoft.com/office/drawing/2014/main" id="{0D81F738-F50B-F94E-B18F-33A10F134FB3}"/>
                    </a:ext>
                  </a:extLst>
                </p:cNvPr>
                <p:cNvSpPr/>
                <p:nvPr/>
              </p:nvSpPr>
              <p:spPr>
                <a:xfrm>
                  <a:off x="5772150" y="4743450"/>
                  <a:ext cx="568745" cy="3740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rgbClr val="FF0000"/>
                                </a:solidFill>
                                <a:latin typeface="Cambria Math" panose="02040503050406030204" pitchFamily="18" charset="0"/>
                              </a:rPr>
                            </m:ctrlPr>
                          </m:sSubSupPr>
                          <m:e>
                            <m:r>
                              <a:rPr lang="en-US" b="0" i="1" smtClean="0">
                                <a:solidFill>
                                  <a:srgbClr val="FF0000"/>
                                </a:solidFill>
                                <a:latin typeface="Cambria Math" panose="02040503050406030204" pitchFamily="18" charset="0"/>
                              </a:rPr>
                              <m:t>𝑀</m:t>
                            </m:r>
                          </m:e>
                          <m:sub>
                            <m:r>
                              <a:rPr lang="en-US" b="0" i="0" smtClean="0">
                                <a:solidFill>
                                  <a:srgbClr val="FF0000"/>
                                </a:solidFill>
                                <a:latin typeface="Cambria Math" panose="02040503050406030204" pitchFamily="18" charset="0"/>
                              </a:rPr>
                              <m:t>1</m:t>
                            </m:r>
                          </m:sub>
                          <m:sup>
                            <m:r>
                              <a:rPr lang="en-US" b="0" i="1" smtClean="0">
                                <a:solidFill>
                                  <a:srgbClr val="FF0000"/>
                                </a:solidFill>
                                <a:latin typeface="Cambria Math" panose="02040503050406030204" pitchFamily="18" charset="0"/>
                              </a:rPr>
                              <m:t>𝐴</m:t>
                            </m:r>
                          </m:sup>
                        </m:sSubSup>
                      </m:oMath>
                    </m:oMathPara>
                  </a14:m>
                  <a:endParaRPr lang="en-US" i="1" dirty="0">
                    <a:solidFill>
                      <a:srgbClr val="FF0000"/>
                    </a:solidFill>
                    <a:latin typeface="Cambria Math" panose="02040503050406030204" pitchFamily="18" charset="0"/>
                  </a:endParaRPr>
                </a:p>
              </p:txBody>
            </p:sp>
          </mc:Choice>
          <mc:Fallback xmlns="">
            <p:sp>
              <p:nvSpPr>
                <p:cNvPr id="42" name="Rectangle 41">
                  <a:extLst>
                    <a:ext uri="{FF2B5EF4-FFF2-40B4-BE49-F238E27FC236}">
                      <a16:creationId xmlns:a16="http://schemas.microsoft.com/office/drawing/2014/main" id="{0D81F738-F50B-F94E-B18F-33A10F134FB3}"/>
                    </a:ext>
                  </a:extLst>
                </p:cNvPr>
                <p:cNvSpPr>
                  <a:spLocks noRot="1" noChangeAspect="1" noMove="1" noResize="1" noEditPoints="1" noAdjustHandles="1" noChangeArrowheads="1" noChangeShapeType="1" noTextEdit="1"/>
                </p:cNvSpPr>
                <p:nvPr/>
              </p:nvSpPr>
              <p:spPr>
                <a:xfrm>
                  <a:off x="5772150" y="4743450"/>
                  <a:ext cx="568745" cy="374077"/>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5" name="Rectangle 54">
                  <a:extLst>
                    <a:ext uri="{FF2B5EF4-FFF2-40B4-BE49-F238E27FC236}">
                      <a16:creationId xmlns:a16="http://schemas.microsoft.com/office/drawing/2014/main" id="{8C105764-3345-0C4C-84E3-73A18E531FAC}"/>
                    </a:ext>
                  </a:extLst>
                </p:cNvPr>
                <p:cNvSpPr/>
                <p:nvPr/>
              </p:nvSpPr>
              <p:spPr>
                <a:xfrm>
                  <a:off x="751656" y="3876738"/>
                  <a:ext cx="33457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𝑡</m:t>
                        </m:r>
                      </m:oMath>
                    </m:oMathPara>
                  </a14:m>
                  <a:endParaRPr lang="en-US" dirty="0"/>
                </a:p>
              </p:txBody>
            </p:sp>
          </mc:Choice>
          <mc:Fallback xmlns="">
            <p:sp>
              <p:nvSpPr>
                <p:cNvPr id="55" name="Rectangle 54">
                  <a:extLst>
                    <a:ext uri="{FF2B5EF4-FFF2-40B4-BE49-F238E27FC236}">
                      <a16:creationId xmlns:a16="http://schemas.microsoft.com/office/drawing/2014/main" id="{8C105764-3345-0C4C-84E3-73A18E531FAC}"/>
                    </a:ext>
                  </a:extLst>
                </p:cNvPr>
                <p:cNvSpPr>
                  <a:spLocks noRot="1" noChangeAspect="1" noMove="1" noResize="1" noEditPoints="1" noAdjustHandles="1" noChangeArrowheads="1" noChangeShapeType="1" noTextEdit="1"/>
                </p:cNvSpPr>
                <p:nvPr/>
              </p:nvSpPr>
              <p:spPr>
                <a:xfrm>
                  <a:off x="751656" y="3876738"/>
                  <a:ext cx="334579" cy="369332"/>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6" name="TextBox 55">
                  <a:extLst>
                    <a:ext uri="{FF2B5EF4-FFF2-40B4-BE49-F238E27FC236}">
                      <a16:creationId xmlns:a16="http://schemas.microsoft.com/office/drawing/2014/main" id="{AC142A10-5C70-5D4D-B793-645F560000FD}"/>
                    </a:ext>
                  </a:extLst>
                </p:cNvPr>
                <p:cNvSpPr txBox="1"/>
                <p:nvPr/>
              </p:nvSpPr>
              <p:spPr>
                <a:xfrm>
                  <a:off x="5939334" y="2114550"/>
                  <a:ext cx="1266683" cy="375552"/>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𝑡</m:t>
                          </m:r>
                        </m:sup>
                      </m:sSup>
                      <m:r>
                        <a:rPr lang="en-US" b="0" i="1" smtClean="0">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𝑡</m:t>
                          </m:r>
                        </m:sup>
                      </m:sSup>
                    </m:oMath>
                  </a14:m>
                  <a:r>
                    <a:rPr lang="en-US" dirty="0">
                      <a:effectLst/>
                    </a:rPr>
                    <a:t> </a:t>
                  </a:r>
                  <a:endParaRPr lang="en-US" baseline="30000" dirty="0"/>
                </a:p>
              </p:txBody>
            </p:sp>
          </mc:Choice>
          <mc:Fallback xmlns="">
            <p:sp>
              <p:nvSpPr>
                <p:cNvPr id="56" name="TextBox 55">
                  <a:extLst>
                    <a:ext uri="{FF2B5EF4-FFF2-40B4-BE49-F238E27FC236}">
                      <a16:creationId xmlns:a16="http://schemas.microsoft.com/office/drawing/2014/main" id="{AC142A10-5C70-5D4D-B793-645F560000FD}"/>
                    </a:ext>
                  </a:extLst>
                </p:cNvPr>
                <p:cNvSpPr txBox="1">
                  <a:spLocks noRot="1" noChangeAspect="1" noMove="1" noResize="1" noEditPoints="1" noAdjustHandles="1" noChangeArrowheads="1" noChangeShapeType="1" noTextEdit="1"/>
                </p:cNvSpPr>
                <p:nvPr/>
              </p:nvSpPr>
              <p:spPr>
                <a:xfrm>
                  <a:off x="5939334" y="2114550"/>
                  <a:ext cx="1266683" cy="375552"/>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7" name="TextBox 56">
                  <a:extLst>
                    <a:ext uri="{FF2B5EF4-FFF2-40B4-BE49-F238E27FC236}">
                      <a16:creationId xmlns:a16="http://schemas.microsoft.com/office/drawing/2014/main" id="{CDA6817A-89FE-BD42-A344-978C2DC34ED7}"/>
                    </a:ext>
                  </a:extLst>
                </p:cNvPr>
                <p:cNvSpPr txBox="1"/>
                <p:nvPr/>
              </p:nvSpPr>
              <p:spPr>
                <a:xfrm>
                  <a:off x="6457950" y="2857500"/>
                  <a:ext cx="1566934" cy="380104"/>
                </a:xfrm>
                <a:prstGeom prst="rect">
                  <a:avLst/>
                </a:prstGeom>
                <a:noFill/>
              </p:spPr>
              <p:txBody>
                <a:bodyPr wrap="square" rtlCol="0">
                  <a:spAutoFit/>
                </a:bodyPr>
                <a:lstStyle/>
                <a:p>
                  <a14:m>
                    <m:oMath xmlns:m="http://schemas.openxmlformats.org/officeDocument/2006/math">
                      <m:sSup>
                        <m:sSupPr>
                          <m:ctrlPr>
                            <a:rPr lang="en-US" i="1" smtClean="0">
                              <a:solidFill>
                                <a:srgbClr val="FF0000"/>
                              </a:solidFill>
                              <a:latin typeface="Cambria Math" panose="02040503050406030204" pitchFamily="18" charset="0"/>
                            </a:rPr>
                          </m:ctrlPr>
                        </m:sSupPr>
                        <m:e>
                          <m:r>
                            <a:rPr lang="en-US" i="1">
                              <a:solidFill>
                                <a:srgbClr val="FF0000"/>
                              </a:solidFill>
                              <a:latin typeface="Cambria Math" panose="02040503050406030204" pitchFamily="18" charset="0"/>
                            </a:rPr>
                            <m:t>𝑋</m:t>
                          </m:r>
                        </m:e>
                        <m:sup>
                          <m:r>
                            <a:rPr lang="en-US" i="1">
                              <a:solidFill>
                                <a:srgbClr val="FF0000"/>
                              </a:solidFill>
                              <a:latin typeface="Cambria Math" panose="02040503050406030204" pitchFamily="18" charset="0"/>
                            </a:rPr>
                            <m:t>𝐵</m:t>
                          </m:r>
                          <m:r>
                            <a:rPr lang="en-US" b="0" i="1" smtClean="0">
                              <a:solidFill>
                                <a:srgbClr val="FF0000"/>
                              </a:solidFill>
                              <a:latin typeface="Cambria Math" panose="02040503050406030204" pitchFamily="18" charset="0"/>
                            </a:rPr>
                            <m:t>𝑓</m:t>
                          </m:r>
                        </m:sup>
                      </m:sSup>
                      <m:r>
                        <a:rPr lang="en-US" b="0" i="1" smtClean="0">
                          <a:solidFill>
                            <a:srgbClr val="FF0000"/>
                          </a:solidFill>
                          <a:latin typeface="Cambria Math" panose="02040503050406030204" pitchFamily="18" charset="0"/>
                        </a:rPr>
                        <m:t>+</m:t>
                      </m:r>
                      <m:sSup>
                        <m:sSupPr>
                          <m:ctrlPr>
                            <a:rPr lang="en-US" i="1">
                              <a:solidFill>
                                <a:srgbClr val="FF0000"/>
                              </a:solidFill>
                              <a:latin typeface="Cambria Math" panose="02040503050406030204" pitchFamily="18" charset="0"/>
                            </a:rPr>
                          </m:ctrlPr>
                        </m:sSupPr>
                        <m:e>
                          <m:r>
                            <a:rPr lang="en-US" i="1">
                              <a:solidFill>
                                <a:srgbClr val="FF0000"/>
                              </a:solidFill>
                              <a:latin typeface="Cambria Math" panose="02040503050406030204" pitchFamily="18" charset="0"/>
                            </a:rPr>
                            <m:t>𝑋</m:t>
                          </m:r>
                        </m:e>
                        <m:sup>
                          <m:r>
                            <a:rPr lang="en-US" i="1">
                              <a:solidFill>
                                <a:srgbClr val="FF0000"/>
                              </a:solidFill>
                              <a:latin typeface="Cambria Math" panose="02040503050406030204" pitchFamily="18" charset="0"/>
                            </a:rPr>
                            <m:t>𝐶</m:t>
                          </m:r>
                          <m:r>
                            <a:rPr lang="en-US" b="0" i="1" smtClean="0">
                              <a:solidFill>
                                <a:srgbClr val="FF0000"/>
                              </a:solidFill>
                              <a:latin typeface="Cambria Math" panose="02040503050406030204" pitchFamily="18" charset="0"/>
                            </a:rPr>
                            <m:t>𝑡</m:t>
                          </m:r>
                        </m:sup>
                      </m:sSup>
                    </m:oMath>
                  </a14:m>
                  <a:r>
                    <a:rPr lang="en-US" dirty="0">
                      <a:solidFill>
                        <a:srgbClr val="FF0000"/>
                      </a:solidFill>
                      <a:effectLst/>
                    </a:rPr>
                    <a:t> </a:t>
                  </a:r>
                  <a:endParaRPr lang="en-US" baseline="30000" dirty="0">
                    <a:solidFill>
                      <a:srgbClr val="FF0000"/>
                    </a:solidFill>
                  </a:endParaRPr>
                </a:p>
              </p:txBody>
            </p:sp>
          </mc:Choice>
          <mc:Fallback xmlns="">
            <p:sp>
              <p:nvSpPr>
                <p:cNvPr id="57" name="TextBox 56">
                  <a:extLst>
                    <a:ext uri="{FF2B5EF4-FFF2-40B4-BE49-F238E27FC236}">
                      <a16:creationId xmlns:a16="http://schemas.microsoft.com/office/drawing/2014/main" id="{CDA6817A-89FE-BD42-A344-978C2DC34ED7}"/>
                    </a:ext>
                  </a:extLst>
                </p:cNvPr>
                <p:cNvSpPr txBox="1">
                  <a:spLocks noRot="1" noChangeAspect="1" noMove="1" noResize="1" noEditPoints="1" noAdjustHandles="1" noChangeArrowheads="1" noChangeShapeType="1" noTextEdit="1"/>
                </p:cNvSpPr>
                <p:nvPr/>
              </p:nvSpPr>
              <p:spPr>
                <a:xfrm>
                  <a:off x="6457950" y="2857500"/>
                  <a:ext cx="1566934" cy="380104"/>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8" name="TextBox 57">
                  <a:extLst>
                    <a:ext uri="{FF2B5EF4-FFF2-40B4-BE49-F238E27FC236}">
                      <a16:creationId xmlns:a16="http://schemas.microsoft.com/office/drawing/2014/main" id="{EA0B4CFB-0E3E-DD49-8482-530ED5ED9A90}"/>
                    </a:ext>
                  </a:extLst>
                </p:cNvPr>
                <p:cNvSpPr txBox="1"/>
                <p:nvPr/>
              </p:nvSpPr>
              <p:spPr>
                <a:xfrm>
                  <a:off x="2743200" y="2503170"/>
                  <a:ext cx="685800" cy="380104"/>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𝑓</m:t>
                          </m:r>
                        </m:sup>
                      </m:sSup>
                      <m:r>
                        <a:rPr lang="en-US" i="1">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𝑓</m:t>
                          </m:r>
                        </m:sup>
                      </m:sSup>
                    </m:oMath>
                  </a14:m>
                  <a:r>
                    <a:rPr lang="en-US" dirty="0">
                      <a:effectLst/>
                    </a:rPr>
                    <a:t> </a:t>
                  </a:r>
                  <a:endParaRPr lang="en-US" baseline="30000" dirty="0"/>
                </a:p>
              </p:txBody>
            </p:sp>
          </mc:Choice>
          <mc:Fallback xmlns="">
            <p:sp>
              <p:nvSpPr>
                <p:cNvPr id="58" name="TextBox 57">
                  <a:extLst>
                    <a:ext uri="{FF2B5EF4-FFF2-40B4-BE49-F238E27FC236}">
                      <a16:creationId xmlns:a16="http://schemas.microsoft.com/office/drawing/2014/main" id="{EA0B4CFB-0E3E-DD49-8482-530ED5ED9A90}"/>
                    </a:ext>
                  </a:extLst>
                </p:cNvPr>
                <p:cNvSpPr txBox="1">
                  <a:spLocks noRot="1" noChangeAspect="1" noMove="1" noResize="1" noEditPoints="1" noAdjustHandles="1" noChangeArrowheads="1" noChangeShapeType="1" noTextEdit="1"/>
                </p:cNvSpPr>
                <p:nvPr/>
              </p:nvSpPr>
              <p:spPr>
                <a:xfrm>
                  <a:off x="2743200" y="2503170"/>
                  <a:ext cx="685800" cy="380104"/>
                </a:xfrm>
                <a:prstGeom prst="rect">
                  <a:avLst/>
                </a:prstGeom>
                <a:blipFill>
                  <a:blip r:embed="rId10"/>
                  <a:stretch>
                    <a:fillRect r="-425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9" name="Rectangle 58">
                  <a:extLst>
                    <a:ext uri="{FF2B5EF4-FFF2-40B4-BE49-F238E27FC236}">
                      <a16:creationId xmlns:a16="http://schemas.microsoft.com/office/drawing/2014/main" id="{6E4B5440-213D-9F4E-AED1-CEE8C62387E0}"/>
                    </a:ext>
                  </a:extLst>
                </p:cNvPr>
                <p:cNvSpPr/>
                <p:nvPr/>
              </p:nvSpPr>
              <p:spPr>
                <a:xfrm>
                  <a:off x="641119" y="2726490"/>
                  <a:ext cx="500842" cy="376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𝑝</m:t>
                            </m:r>
                          </m:e>
                          <m:sub>
                            <m:r>
                              <a:rPr lang="en-US" i="0">
                                <a:latin typeface="Cambria Math" panose="02040503050406030204" pitchFamily="18" charset="0"/>
                              </a:rPr>
                              <m:t>0</m:t>
                            </m:r>
                          </m:sub>
                          <m:sup>
                            <m:r>
                              <a:rPr lang="en-US" i="1">
                                <a:latin typeface="Cambria Math" panose="02040503050406030204" pitchFamily="18" charset="0"/>
                              </a:rPr>
                              <m:t>𝐴</m:t>
                            </m:r>
                          </m:sup>
                        </m:sSubSup>
                      </m:oMath>
                    </m:oMathPara>
                  </a14:m>
                  <a:endParaRPr lang="en-US" dirty="0"/>
                </a:p>
              </p:txBody>
            </p:sp>
          </mc:Choice>
          <mc:Fallback xmlns="">
            <p:sp>
              <p:nvSpPr>
                <p:cNvPr id="59" name="Rectangle 58">
                  <a:extLst>
                    <a:ext uri="{FF2B5EF4-FFF2-40B4-BE49-F238E27FC236}">
                      <a16:creationId xmlns:a16="http://schemas.microsoft.com/office/drawing/2014/main" id="{6E4B5440-213D-9F4E-AED1-CEE8C62387E0}"/>
                    </a:ext>
                  </a:extLst>
                </p:cNvPr>
                <p:cNvSpPr>
                  <a:spLocks noRot="1" noChangeAspect="1" noMove="1" noResize="1" noEditPoints="1" noAdjustHandles="1" noChangeArrowheads="1" noChangeShapeType="1" noTextEdit="1"/>
                </p:cNvSpPr>
                <p:nvPr/>
              </p:nvSpPr>
              <p:spPr>
                <a:xfrm>
                  <a:off x="641119" y="2726490"/>
                  <a:ext cx="500842" cy="376321"/>
                </a:xfrm>
                <a:prstGeom prst="rect">
                  <a:avLst/>
                </a:prstGeom>
                <a:blipFill>
                  <a:blip r:embed="rId11"/>
                  <a:stretch>
                    <a:fillRect b="-1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0" name="Rectangle 59">
                  <a:extLst>
                    <a:ext uri="{FF2B5EF4-FFF2-40B4-BE49-F238E27FC236}">
                      <a16:creationId xmlns:a16="http://schemas.microsoft.com/office/drawing/2014/main" id="{31C45EE6-8FE8-8246-A5D4-265CB2B5ED8D}"/>
                    </a:ext>
                  </a:extLst>
                </p:cNvPr>
                <p:cNvSpPr/>
                <p:nvPr/>
              </p:nvSpPr>
              <p:spPr>
                <a:xfrm>
                  <a:off x="656359" y="3096060"/>
                  <a:ext cx="500843" cy="3740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latin typeface="Cambria Math" panose="02040503050406030204" pitchFamily="18" charset="0"/>
                              </a:rPr>
                            </m:ctrlPr>
                          </m:sSubSupPr>
                          <m:e>
                            <m:r>
                              <a:rPr lang="en-US" i="1">
                                <a:latin typeface="Cambria Math" panose="02040503050406030204" pitchFamily="18" charset="0"/>
                              </a:rPr>
                              <m:t>𝑝</m:t>
                            </m:r>
                          </m:e>
                          <m:sub>
                            <m:r>
                              <a:rPr lang="en-US" b="0" i="0" smtClean="0">
                                <a:latin typeface="Cambria Math" panose="02040503050406030204" pitchFamily="18" charset="0"/>
                              </a:rPr>
                              <m:t>1</m:t>
                            </m:r>
                          </m:sub>
                          <m:sup>
                            <m:r>
                              <a:rPr lang="en-US" i="1">
                                <a:latin typeface="Cambria Math" panose="02040503050406030204" pitchFamily="18" charset="0"/>
                              </a:rPr>
                              <m:t>𝐴</m:t>
                            </m:r>
                          </m:sup>
                        </m:sSubSup>
                      </m:oMath>
                    </m:oMathPara>
                  </a14:m>
                  <a:endParaRPr lang="en-US" dirty="0"/>
                </a:p>
              </p:txBody>
            </p:sp>
          </mc:Choice>
          <mc:Fallback xmlns="">
            <p:sp>
              <p:nvSpPr>
                <p:cNvPr id="60" name="Rectangle 59">
                  <a:extLst>
                    <a:ext uri="{FF2B5EF4-FFF2-40B4-BE49-F238E27FC236}">
                      <a16:creationId xmlns:a16="http://schemas.microsoft.com/office/drawing/2014/main" id="{31C45EE6-8FE8-8246-A5D4-265CB2B5ED8D}"/>
                    </a:ext>
                  </a:extLst>
                </p:cNvPr>
                <p:cNvSpPr>
                  <a:spLocks noRot="1" noChangeAspect="1" noMove="1" noResize="1" noEditPoints="1" noAdjustHandles="1" noChangeArrowheads="1" noChangeShapeType="1" noTextEdit="1"/>
                </p:cNvSpPr>
                <p:nvPr/>
              </p:nvSpPr>
              <p:spPr>
                <a:xfrm>
                  <a:off x="656359" y="3096060"/>
                  <a:ext cx="500843" cy="374077"/>
                </a:xfrm>
                <a:prstGeom prst="rect">
                  <a:avLst/>
                </a:prstGeom>
                <a:blipFill>
                  <a:blip r:embed="rId12"/>
                  <a:stretch>
                    <a:fillRect b="-6667"/>
                  </a:stretch>
                </a:blipFill>
              </p:spPr>
              <p:txBody>
                <a:bodyPr/>
                <a:lstStyle/>
                <a:p>
                  <a:r>
                    <a:rPr lang="en-US">
                      <a:noFill/>
                    </a:rPr>
                    <a:t> </a:t>
                  </a:r>
                </a:p>
              </p:txBody>
            </p:sp>
          </mc:Fallback>
        </mc:AlternateContent>
        <p:grpSp>
          <p:nvGrpSpPr>
            <p:cNvPr id="64" name="Group 63">
              <a:extLst>
                <a:ext uri="{FF2B5EF4-FFF2-40B4-BE49-F238E27FC236}">
                  <a16:creationId xmlns:a16="http://schemas.microsoft.com/office/drawing/2014/main" id="{0626ADEE-35BF-FD4F-8A90-2DFE9C44ED89}"/>
                </a:ext>
              </a:extLst>
            </p:cNvPr>
            <p:cNvGrpSpPr/>
            <p:nvPr/>
          </p:nvGrpSpPr>
          <p:grpSpPr>
            <a:xfrm>
              <a:off x="1277522" y="4338382"/>
              <a:ext cx="665578" cy="405068"/>
              <a:chOff x="1277522" y="4338382"/>
              <a:chExt cx="665578" cy="405068"/>
            </a:xfrm>
          </p:grpSpPr>
          <p:sp>
            <p:nvSpPr>
              <p:cNvPr id="66" name="Left Brace 65">
                <a:extLst>
                  <a:ext uri="{FF2B5EF4-FFF2-40B4-BE49-F238E27FC236}">
                    <a16:creationId xmlns:a16="http://schemas.microsoft.com/office/drawing/2014/main" id="{56D7AFD9-081E-8147-BA86-78206672D891}"/>
                  </a:ext>
                </a:extLst>
              </p:cNvPr>
              <p:cNvSpPr/>
              <p:nvPr/>
            </p:nvSpPr>
            <p:spPr>
              <a:xfrm rot="5400000">
                <a:off x="1794986" y="4595336"/>
                <a:ext cx="110490" cy="185738"/>
              </a:xfrm>
              <a:prstGeom prst="leftBrace">
                <a:avLst>
                  <a:gd name="adj1" fmla="val 44444"/>
                  <a:gd name="adj2" fmla="val 50000"/>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8" name="Rectangle 67">
                <a:extLst>
                  <a:ext uri="{FF2B5EF4-FFF2-40B4-BE49-F238E27FC236}">
                    <a16:creationId xmlns:a16="http://schemas.microsoft.com/office/drawing/2014/main" id="{99CAB986-26B1-4941-87EF-01CE1C4C4335}"/>
                  </a:ext>
                </a:extLst>
              </p:cNvPr>
              <p:cNvSpPr/>
              <p:nvPr/>
            </p:nvSpPr>
            <p:spPr>
              <a:xfrm>
                <a:off x="1277522" y="4338382"/>
                <a:ext cx="473206" cy="369332"/>
              </a:xfrm>
              <a:prstGeom prst="rect">
                <a:avLst/>
              </a:prstGeom>
            </p:spPr>
            <p:txBody>
              <a:bodyPr wrap="none">
                <a:spAutoFit/>
              </a:bodyPr>
              <a:lstStyle/>
              <a:p>
                <a:r>
                  <a:rPr lang="en-US" i="1" dirty="0">
                    <a:solidFill>
                      <a:srgbClr val="FF0000"/>
                    </a:solidFill>
                    <a:latin typeface="Cambria Math" panose="02040503050406030204" pitchFamily="18" charset="0"/>
                  </a:rPr>
                  <a:t>TD</a:t>
                </a:r>
              </a:p>
            </p:txBody>
          </p:sp>
          <p:cxnSp>
            <p:nvCxnSpPr>
              <p:cNvPr id="69" name="Straight Connector 68">
                <a:extLst>
                  <a:ext uri="{FF2B5EF4-FFF2-40B4-BE49-F238E27FC236}">
                    <a16:creationId xmlns:a16="http://schemas.microsoft.com/office/drawing/2014/main" id="{FF8697E8-8712-CF48-9C28-4262571BCA7E}"/>
                  </a:ext>
                </a:extLst>
              </p:cNvPr>
              <p:cNvCxnSpPr>
                <a:cxnSpLocks/>
              </p:cNvCxnSpPr>
              <p:nvPr/>
            </p:nvCxnSpPr>
            <p:spPr>
              <a:xfrm>
                <a:off x="1669366" y="4567311"/>
                <a:ext cx="178191" cy="65649"/>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grpSp>
        <p:grpSp>
          <p:nvGrpSpPr>
            <p:cNvPr id="70" name="Group 69">
              <a:extLst>
                <a:ext uri="{FF2B5EF4-FFF2-40B4-BE49-F238E27FC236}">
                  <a16:creationId xmlns:a16="http://schemas.microsoft.com/office/drawing/2014/main" id="{49712F16-ADFA-9F41-A6F6-D71B684D18F0}"/>
                </a:ext>
              </a:extLst>
            </p:cNvPr>
            <p:cNvGrpSpPr/>
            <p:nvPr/>
          </p:nvGrpSpPr>
          <p:grpSpPr>
            <a:xfrm>
              <a:off x="5607910" y="4299739"/>
              <a:ext cx="708137" cy="437668"/>
              <a:chOff x="5607910" y="4299739"/>
              <a:chExt cx="708137" cy="437668"/>
            </a:xfrm>
          </p:grpSpPr>
          <p:sp>
            <p:nvSpPr>
              <p:cNvPr id="71" name="Left Brace 70">
                <a:extLst>
                  <a:ext uri="{FF2B5EF4-FFF2-40B4-BE49-F238E27FC236}">
                    <a16:creationId xmlns:a16="http://schemas.microsoft.com/office/drawing/2014/main" id="{16BD0CEB-EB24-0745-919A-79CE6EC0047C}"/>
                  </a:ext>
                </a:extLst>
              </p:cNvPr>
              <p:cNvSpPr/>
              <p:nvPr/>
            </p:nvSpPr>
            <p:spPr>
              <a:xfrm rot="5400000">
                <a:off x="5695316" y="4550246"/>
                <a:ext cx="99755" cy="274568"/>
              </a:xfrm>
              <a:prstGeom prst="leftBrace">
                <a:avLst>
                  <a:gd name="adj1" fmla="val 44444"/>
                  <a:gd name="adj2" fmla="val 50998"/>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2" name="Rectangle 71">
                <a:extLst>
                  <a:ext uri="{FF2B5EF4-FFF2-40B4-BE49-F238E27FC236}">
                    <a16:creationId xmlns:a16="http://schemas.microsoft.com/office/drawing/2014/main" id="{E951D0CD-7F16-B94B-A8ED-6BE6990CB8AF}"/>
                  </a:ext>
                </a:extLst>
              </p:cNvPr>
              <p:cNvSpPr/>
              <p:nvPr/>
            </p:nvSpPr>
            <p:spPr>
              <a:xfrm>
                <a:off x="5868424" y="4299739"/>
                <a:ext cx="447623" cy="369332"/>
              </a:xfrm>
              <a:prstGeom prst="rect">
                <a:avLst/>
              </a:prstGeom>
            </p:spPr>
            <p:txBody>
              <a:bodyPr wrap="none">
                <a:spAutoFit/>
              </a:bodyPr>
              <a:lstStyle/>
              <a:p>
                <a:r>
                  <a:rPr lang="en-US" i="1" dirty="0">
                    <a:solidFill>
                      <a:srgbClr val="FF0000"/>
                    </a:solidFill>
                    <a:latin typeface="Cambria Math" panose="02040503050406030204" pitchFamily="18" charset="0"/>
                  </a:rPr>
                  <a:t>TC</a:t>
                </a:r>
              </a:p>
            </p:txBody>
          </p:sp>
          <p:cxnSp>
            <p:nvCxnSpPr>
              <p:cNvPr id="74" name="Straight Connector 73">
                <a:extLst>
                  <a:ext uri="{FF2B5EF4-FFF2-40B4-BE49-F238E27FC236}">
                    <a16:creationId xmlns:a16="http://schemas.microsoft.com/office/drawing/2014/main" id="{951AB910-9F1B-6844-B50A-8882F4FDC5EC}"/>
                  </a:ext>
                </a:extLst>
              </p:cNvPr>
              <p:cNvCxnSpPr>
                <a:cxnSpLocks/>
              </p:cNvCxnSpPr>
              <p:nvPr/>
            </p:nvCxnSpPr>
            <p:spPr>
              <a:xfrm flipH="1">
                <a:off x="5751341" y="4525108"/>
                <a:ext cx="232117" cy="105508"/>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grpSp>
        <p:grpSp>
          <p:nvGrpSpPr>
            <p:cNvPr id="9" name="Group 8">
              <a:extLst>
                <a:ext uri="{FF2B5EF4-FFF2-40B4-BE49-F238E27FC236}">
                  <a16:creationId xmlns:a16="http://schemas.microsoft.com/office/drawing/2014/main" id="{EE7B848B-5BAD-A645-9A7B-43B8B26A4580}"/>
                </a:ext>
              </a:extLst>
            </p:cNvPr>
            <p:cNvGrpSpPr/>
            <p:nvPr/>
          </p:nvGrpSpPr>
          <p:grpSpPr>
            <a:xfrm>
              <a:off x="1953048" y="3971359"/>
              <a:ext cx="978104" cy="772993"/>
              <a:chOff x="1953048" y="3971359"/>
              <a:chExt cx="978104" cy="772993"/>
            </a:xfrm>
          </p:grpSpPr>
          <p:sp>
            <p:nvSpPr>
              <p:cNvPr id="76" name="Left Brace 75">
                <a:extLst>
                  <a:ext uri="{FF2B5EF4-FFF2-40B4-BE49-F238E27FC236}">
                    <a16:creationId xmlns:a16="http://schemas.microsoft.com/office/drawing/2014/main" id="{1811564F-AB73-A24F-ABCE-459D5D05C304}"/>
                  </a:ext>
                </a:extLst>
              </p:cNvPr>
              <p:cNvSpPr/>
              <p:nvPr/>
            </p:nvSpPr>
            <p:spPr>
              <a:xfrm rot="5400000">
                <a:off x="1990672" y="4596238"/>
                <a:ext cx="110490" cy="185738"/>
              </a:xfrm>
              <a:prstGeom prst="leftBrace">
                <a:avLst>
                  <a:gd name="adj1" fmla="val 44444"/>
                  <a:gd name="adj2" fmla="val 50000"/>
                </a:avLst>
              </a:prstGeom>
              <a:ln>
                <a:solidFill>
                  <a:srgbClr val="00B0F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00B0F0"/>
                  </a:solidFill>
                </a:endParaRPr>
              </a:p>
            </p:txBody>
          </p:sp>
          <p:sp>
            <p:nvSpPr>
              <p:cNvPr id="77" name="Rectangle 76">
                <a:extLst>
                  <a:ext uri="{FF2B5EF4-FFF2-40B4-BE49-F238E27FC236}">
                    <a16:creationId xmlns:a16="http://schemas.microsoft.com/office/drawing/2014/main" id="{E14CAF27-37A9-5342-A717-AB171F03195C}"/>
                  </a:ext>
                </a:extLst>
              </p:cNvPr>
              <p:cNvSpPr/>
              <p:nvPr/>
            </p:nvSpPr>
            <p:spPr>
              <a:xfrm>
                <a:off x="2457946" y="3971359"/>
                <a:ext cx="473206" cy="369332"/>
              </a:xfrm>
              <a:prstGeom prst="rect">
                <a:avLst/>
              </a:prstGeom>
              <a:ln>
                <a:noFill/>
              </a:ln>
            </p:spPr>
            <p:txBody>
              <a:bodyPr wrap="none">
                <a:spAutoFit/>
              </a:bodyPr>
              <a:lstStyle/>
              <a:p>
                <a:r>
                  <a:rPr lang="en-US" i="1" dirty="0">
                    <a:solidFill>
                      <a:srgbClr val="00B0F0"/>
                    </a:solidFill>
                    <a:latin typeface="Cambria Math" panose="02040503050406030204" pitchFamily="18" charset="0"/>
                  </a:rPr>
                  <a:t>TD</a:t>
                </a:r>
              </a:p>
            </p:txBody>
          </p:sp>
          <p:cxnSp>
            <p:nvCxnSpPr>
              <p:cNvPr id="78" name="Straight Connector 77">
                <a:extLst>
                  <a:ext uri="{FF2B5EF4-FFF2-40B4-BE49-F238E27FC236}">
                    <a16:creationId xmlns:a16="http://schemas.microsoft.com/office/drawing/2014/main" id="{7836A1ED-1AE6-7948-BF4F-9325C3FEDE51}"/>
                  </a:ext>
                </a:extLst>
              </p:cNvPr>
              <p:cNvCxnSpPr>
                <a:cxnSpLocks/>
              </p:cNvCxnSpPr>
              <p:nvPr/>
            </p:nvCxnSpPr>
            <p:spPr>
              <a:xfrm flipH="1">
                <a:off x="2043243" y="4187844"/>
                <a:ext cx="526816" cy="446018"/>
              </a:xfrm>
              <a:prstGeom prst="line">
                <a:avLst/>
              </a:prstGeom>
              <a:ln>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88" name="Left Brace 87">
                <a:extLst>
                  <a:ext uri="{FF2B5EF4-FFF2-40B4-BE49-F238E27FC236}">
                    <a16:creationId xmlns:a16="http://schemas.microsoft.com/office/drawing/2014/main" id="{6BA6575C-2EE8-7841-A657-04C83D6E77F6}"/>
                  </a:ext>
                </a:extLst>
              </p:cNvPr>
              <p:cNvSpPr/>
              <p:nvPr/>
            </p:nvSpPr>
            <p:spPr>
              <a:xfrm rot="5400000">
                <a:off x="2227992" y="4551147"/>
                <a:ext cx="99755" cy="274568"/>
              </a:xfrm>
              <a:prstGeom prst="leftBrace">
                <a:avLst>
                  <a:gd name="adj1" fmla="val 44444"/>
                  <a:gd name="adj2" fmla="val 50998"/>
                </a:avLst>
              </a:prstGeom>
              <a:ln>
                <a:solidFill>
                  <a:srgbClr val="00B0F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00B0F0"/>
                  </a:solidFill>
                </a:endParaRPr>
              </a:p>
            </p:txBody>
          </p:sp>
          <p:sp>
            <p:nvSpPr>
              <p:cNvPr id="89" name="Rectangle 88">
                <a:extLst>
                  <a:ext uri="{FF2B5EF4-FFF2-40B4-BE49-F238E27FC236}">
                    <a16:creationId xmlns:a16="http://schemas.microsoft.com/office/drawing/2014/main" id="{66601788-A6A6-6F41-A826-9811261C9C0A}"/>
                  </a:ext>
                </a:extLst>
              </p:cNvPr>
              <p:cNvSpPr/>
              <p:nvPr/>
            </p:nvSpPr>
            <p:spPr>
              <a:xfrm>
                <a:off x="2455206" y="4176196"/>
                <a:ext cx="447623" cy="369332"/>
              </a:xfrm>
              <a:prstGeom prst="rect">
                <a:avLst/>
              </a:prstGeom>
              <a:ln>
                <a:noFill/>
              </a:ln>
            </p:spPr>
            <p:txBody>
              <a:bodyPr wrap="none">
                <a:spAutoFit/>
              </a:bodyPr>
              <a:lstStyle/>
              <a:p>
                <a:r>
                  <a:rPr lang="en-US" i="1" dirty="0">
                    <a:solidFill>
                      <a:srgbClr val="00B0F0"/>
                    </a:solidFill>
                    <a:latin typeface="Cambria Math" panose="02040503050406030204" pitchFamily="18" charset="0"/>
                  </a:rPr>
                  <a:t>TC</a:t>
                </a:r>
              </a:p>
            </p:txBody>
          </p:sp>
          <p:cxnSp>
            <p:nvCxnSpPr>
              <p:cNvPr id="93" name="Straight Connector 92">
                <a:extLst>
                  <a:ext uri="{FF2B5EF4-FFF2-40B4-BE49-F238E27FC236}">
                    <a16:creationId xmlns:a16="http://schemas.microsoft.com/office/drawing/2014/main" id="{C7C652C5-64D4-6342-9E7A-F0D92E02A5D1}"/>
                  </a:ext>
                </a:extLst>
              </p:cNvPr>
              <p:cNvCxnSpPr>
                <a:cxnSpLocks/>
              </p:cNvCxnSpPr>
              <p:nvPr/>
            </p:nvCxnSpPr>
            <p:spPr>
              <a:xfrm flipH="1">
                <a:off x="2284018" y="4382627"/>
                <a:ext cx="280631" cy="248890"/>
              </a:xfrm>
              <a:prstGeom prst="line">
                <a:avLst/>
              </a:prstGeom>
              <a:ln>
                <a:solidFill>
                  <a:srgbClr val="00B0F0"/>
                </a:solidFill>
              </a:ln>
              <a:effectLst/>
            </p:spPr>
            <p:style>
              <a:lnRef idx="2">
                <a:schemeClr val="accent1"/>
              </a:lnRef>
              <a:fillRef idx="0">
                <a:schemeClr val="accent1"/>
              </a:fillRef>
              <a:effectRef idx="1">
                <a:schemeClr val="accent1"/>
              </a:effectRef>
              <a:fontRef idx="minor">
                <a:schemeClr val="tx1"/>
              </a:fontRef>
            </p:style>
          </p:cxnSp>
        </p:grpSp>
        <p:cxnSp>
          <p:nvCxnSpPr>
            <p:cNvPr id="94" name="Straight Connector 93">
              <a:extLst>
                <a:ext uri="{FF2B5EF4-FFF2-40B4-BE49-F238E27FC236}">
                  <a16:creationId xmlns:a16="http://schemas.microsoft.com/office/drawing/2014/main" id="{E130897F-AFAE-B742-BA06-11FE58A448B7}"/>
                </a:ext>
              </a:extLst>
            </p:cNvPr>
            <p:cNvCxnSpPr>
              <a:cxnSpLocks/>
            </p:cNvCxnSpPr>
            <p:nvPr/>
          </p:nvCxnSpPr>
          <p:spPr>
            <a:xfrm>
              <a:off x="2145210" y="2835181"/>
              <a:ext cx="0" cy="1863856"/>
            </a:xfrm>
            <a:prstGeom prst="line">
              <a:avLst/>
            </a:prstGeom>
            <a:ln>
              <a:solidFill>
                <a:srgbClr val="00B0F0"/>
              </a:solidFill>
              <a:prstDash val="dash"/>
            </a:ln>
            <a:effectLst/>
          </p:spPr>
          <p:style>
            <a:lnRef idx="2">
              <a:schemeClr val="accent1"/>
            </a:lnRef>
            <a:fillRef idx="0">
              <a:schemeClr val="accent1"/>
            </a:fillRef>
            <a:effectRef idx="1">
              <a:schemeClr val="accent1"/>
            </a:effectRef>
            <a:fontRef idx="minor">
              <a:schemeClr val="tx1"/>
            </a:fontRef>
          </p:style>
        </p:cxnSp>
        <p:sp>
          <p:nvSpPr>
            <p:cNvPr id="98" name="TextBox 97">
              <a:extLst>
                <a:ext uri="{FF2B5EF4-FFF2-40B4-BE49-F238E27FC236}">
                  <a16:creationId xmlns:a16="http://schemas.microsoft.com/office/drawing/2014/main" id="{76320340-8075-E440-B8C7-BD12FCA80FEF}"/>
                </a:ext>
              </a:extLst>
            </p:cNvPr>
            <p:cNvSpPr txBox="1"/>
            <p:nvPr/>
          </p:nvSpPr>
          <p:spPr>
            <a:xfrm>
              <a:off x="1328850" y="1693801"/>
              <a:ext cx="1943100" cy="369332"/>
            </a:xfrm>
            <a:prstGeom prst="rect">
              <a:avLst/>
            </a:prstGeom>
            <a:noFill/>
          </p:spPr>
          <p:txBody>
            <a:bodyPr wrap="square" rtlCol="0">
              <a:spAutoFit/>
            </a:bodyPr>
            <a:lstStyle/>
            <a:p>
              <a:pPr algn="ctr"/>
              <a:r>
                <a:rPr lang="en-US" dirty="0"/>
                <a:t>Export Supplies</a:t>
              </a:r>
            </a:p>
          </p:txBody>
        </p:sp>
        <p:sp>
          <p:nvSpPr>
            <p:cNvPr id="99" name="TextBox 98">
              <a:extLst>
                <a:ext uri="{FF2B5EF4-FFF2-40B4-BE49-F238E27FC236}">
                  <a16:creationId xmlns:a16="http://schemas.microsoft.com/office/drawing/2014/main" id="{5FB32E10-ADD3-FA46-B6AD-E72B17BAE0A2}"/>
                </a:ext>
              </a:extLst>
            </p:cNvPr>
            <p:cNvSpPr txBox="1"/>
            <p:nvPr/>
          </p:nvSpPr>
          <p:spPr>
            <a:xfrm>
              <a:off x="5143500" y="1685250"/>
              <a:ext cx="1657350" cy="369332"/>
            </a:xfrm>
            <a:prstGeom prst="rect">
              <a:avLst/>
            </a:prstGeom>
            <a:noFill/>
          </p:spPr>
          <p:txBody>
            <a:bodyPr wrap="square" rtlCol="0">
              <a:spAutoFit/>
            </a:bodyPr>
            <a:lstStyle/>
            <a:p>
              <a:pPr algn="ctr"/>
              <a:r>
                <a:rPr lang="en-US" dirty="0"/>
                <a:t>Import Market</a:t>
              </a:r>
            </a:p>
          </p:txBody>
        </p:sp>
        <mc:AlternateContent xmlns:mc="http://schemas.openxmlformats.org/markup-compatibility/2006" xmlns:a14="http://schemas.microsoft.com/office/drawing/2010/main">
          <mc:Choice Requires="a14">
            <p:sp>
              <p:nvSpPr>
                <p:cNvPr id="100" name="Rectangle 99">
                  <a:extLst>
                    <a:ext uri="{FF2B5EF4-FFF2-40B4-BE49-F238E27FC236}">
                      <a16:creationId xmlns:a16="http://schemas.microsoft.com/office/drawing/2014/main" id="{2885D566-4EE7-BA45-B916-8D8892AC3B32}"/>
                    </a:ext>
                  </a:extLst>
                </p:cNvPr>
                <p:cNvSpPr/>
                <p:nvPr/>
              </p:nvSpPr>
              <p:spPr>
                <a:xfrm>
                  <a:off x="1620450" y="4736251"/>
                  <a:ext cx="754437" cy="66088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chemeClr val="tx1"/>
                                </a:solidFill>
                                <a:latin typeface="Cambria Math" panose="02040503050406030204" pitchFamily="18" charset="0"/>
                              </a:rPr>
                            </m:ctrlPr>
                          </m:sSubSupPr>
                          <m:e>
                            <m:r>
                              <a:rPr lang="en-US" i="1">
                                <a:solidFill>
                                  <a:schemeClr val="tx1"/>
                                </a:solidFill>
                                <a:latin typeface="Cambria Math" panose="02040503050406030204" pitchFamily="18" charset="0"/>
                              </a:rPr>
                              <m:t>𝑋</m:t>
                            </m:r>
                          </m:e>
                          <m:sub>
                            <m:r>
                              <a:rPr lang="en-US" i="0">
                                <a:solidFill>
                                  <a:schemeClr val="tx1"/>
                                </a:solidFill>
                                <a:latin typeface="Cambria Math" panose="02040503050406030204" pitchFamily="18" charset="0"/>
                              </a:rPr>
                              <m:t>0</m:t>
                            </m:r>
                          </m:sub>
                          <m:sup>
                            <m:r>
                              <a:rPr lang="en-US" i="1">
                                <a:solidFill>
                                  <a:schemeClr val="tx1"/>
                                </a:solidFill>
                                <a:latin typeface="Cambria Math" panose="02040503050406030204" pitchFamily="18" charset="0"/>
                              </a:rPr>
                              <m:t>𝐵</m:t>
                            </m:r>
                          </m:sup>
                        </m:sSubSup>
                      </m:oMath>
                    </m:oMathPara>
                  </a14:m>
                  <a:endParaRPr lang="en-US" i="1" dirty="0">
                    <a:solidFill>
                      <a:schemeClr val="tx1"/>
                    </a:solidFill>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i="0">
                            <a:solidFill>
                              <a:schemeClr val="tx1"/>
                            </a:solidFill>
                            <a:latin typeface="Cambria Math" panose="02040503050406030204" pitchFamily="18" charset="0"/>
                          </a:rPr>
                          <m:t>=</m:t>
                        </m:r>
                        <m:sSubSup>
                          <m:sSubSupPr>
                            <m:ctrlPr>
                              <a:rPr lang="en-US" i="1">
                                <a:solidFill>
                                  <a:schemeClr val="tx1"/>
                                </a:solidFill>
                                <a:latin typeface="Cambria Math" panose="02040503050406030204" pitchFamily="18" charset="0"/>
                              </a:rPr>
                            </m:ctrlPr>
                          </m:sSubSupPr>
                          <m:e>
                            <m:r>
                              <a:rPr lang="en-US" i="1">
                                <a:solidFill>
                                  <a:schemeClr val="tx1"/>
                                </a:solidFill>
                                <a:latin typeface="Cambria Math" panose="02040503050406030204" pitchFamily="18" charset="0"/>
                              </a:rPr>
                              <m:t>𝑋</m:t>
                            </m:r>
                          </m:e>
                          <m:sub>
                            <m:r>
                              <a:rPr lang="en-US" i="0">
                                <a:solidFill>
                                  <a:schemeClr val="tx1"/>
                                </a:solidFill>
                                <a:latin typeface="Cambria Math" panose="02040503050406030204" pitchFamily="18" charset="0"/>
                              </a:rPr>
                              <m:t>0</m:t>
                            </m:r>
                          </m:sub>
                          <m:sup>
                            <m:r>
                              <a:rPr lang="en-US" i="1">
                                <a:solidFill>
                                  <a:schemeClr val="tx1"/>
                                </a:solidFill>
                                <a:latin typeface="Cambria Math" panose="02040503050406030204" pitchFamily="18" charset="0"/>
                              </a:rPr>
                              <m:t>𝐶</m:t>
                            </m:r>
                          </m:sup>
                        </m:sSubSup>
                      </m:oMath>
                    </m:oMathPara>
                  </a14:m>
                  <a:endParaRPr lang="en-US" dirty="0">
                    <a:solidFill>
                      <a:schemeClr val="tx1"/>
                    </a:solidFill>
                  </a:endParaRPr>
                </a:p>
              </p:txBody>
            </p:sp>
          </mc:Choice>
          <mc:Fallback xmlns="">
            <p:sp>
              <p:nvSpPr>
                <p:cNvPr id="100" name="Rectangle 99">
                  <a:extLst>
                    <a:ext uri="{FF2B5EF4-FFF2-40B4-BE49-F238E27FC236}">
                      <a16:creationId xmlns:a16="http://schemas.microsoft.com/office/drawing/2014/main" id="{2885D566-4EE7-BA45-B916-8D8892AC3B32}"/>
                    </a:ext>
                  </a:extLst>
                </p:cNvPr>
                <p:cNvSpPr>
                  <a:spLocks noRot="1" noChangeAspect="1" noMove="1" noResize="1" noEditPoints="1" noAdjustHandles="1" noChangeArrowheads="1" noChangeShapeType="1" noTextEdit="1"/>
                </p:cNvSpPr>
                <p:nvPr/>
              </p:nvSpPr>
              <p:spPr>
                <a:xfrm>
                  <a:off x="1620450" y="4736251"/>
                  <a:ext cx="754437" cy="660887"/>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1" name="Rectangle 100">
                  <a:extLst>
                    <a:ext uri="{FF2B5EF4-FFF2-40B4-BE49-F238E27FC236}">
                      <a16:creationId xmlns:a16="http://schemas.microsoft.com/office/drawing/2014/main" id="{CC80E1BC-27CB-884B-9B5F-344756810BAD}"/>
                    </a:ext>
                  </a:extLst>
                </p:cNvPr>
                <p:cNvSpPr/>
                <p:nvPr/>
              </p:nvSpPr>
              <p:spPr>
                <a:xfrm>
                  <a:off x="1406250" y="4743450"/>
                  <a:ext cx="515590" cy="37600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rgbClr val="FF0000"/>
                                </a:solidFill>
                                <a:latin typeface="Cambria Math" panose="02040503050406030204" pitchFamily="18" charset="0"/>
                              </a:rPr>
                            </m:ctrlPr>
                          </m:sSubSupPr>
                          <m:e>
                            <m:r>
                              <a:rPr lang="en-US" i="1">
                                <a:solidFill>
                                  <a:srgbClr val="FF0000"/>
                                </a:solidFill>
                                <a:latin typeface="Cambria Math" panose="02040503050406030204" pitchFamily="18" charset="0"/>
                              </a:rPr>
                              <m:t>𝑋</m:t>
                            </m:r>
                          </m:e>
                          <m:sub>
                            <m:r>
                              <a:rPr lang="en-US" b="0" i="0" smtClean="0">
                                <a:solidFill>
                                  <a:srgbClr val="FF0000"/>
                                </a:solidFill>
                                <a:latin typeface="Cambria Math" panose="02040503050406030204" pitchFamily="18" charset="0"/>
                              </a:rPr>
                              <m:t>1</m:t>
                            </m:r>
                          </m:sub>
                          <m:sup>
                            <m:r>
                              <a:rPr lang="en-US" b="0" i="1" smtClean="0">
                                <a:solidFill>
                                  <a:srgbClr val="FF0000"/>
                                </a:solidFill>
                                <a:latin typeface="Cambria Math" panose="02040503050406030204" pitchFamily="18" charset="0"/>
                              </a:rPr>
                              <m:t>𝐶</m:t>
                            </m:r>
                          </m:sup>
                        </m:sSubSup>
                      </m:oMath>
                    </m:oMathPara>
                  </a14:m>
                  <a:endParaRPr lang="en-US" i="1" dirty="0">
                    <a:solidFill>
                      <a:srgbClr val="FF0000"/>
                    </a:solidFill>
                    <a:latin typeface="Cambria Math" panose="02040503050406030204" pitchFamily="18" charset="0"/>
                  </a:endParaRPr>
                </a:p>
              </p:txBody>
            </p:sp>
          </mc:Choice>
          <mc:Fallback xmlns="">
            <p:sp>
              <p:nvSpPr>
                <p:cNvPr id="101" name="Rectangle 100">
                  <a:extLst>
                    <a:ext uri="{FF2B5EF4-FFF2-40B4-BE49-F238E27FC236}">
                      <a16:creationId xmlns:a16="http://schemas.microsoft.com/office/drawing/2014/main" id="{CC80E1BC-27CB-884B-9B5F-344756810BAD}"/>
                    </a:ext>
                  </a:extLst>
                </p:cNvPr>
                <p:cNvSpPr>
                  <a:spLocks noRot="1" noChangeAspect="1" noMove="1" noResize="1" noEditPoints="1" noAdjustHandles="1" noChangeArrowheads="1" noChangeShapeType="1" noTextEdit="1"/>
                </p:cNvSpPr>
                <p:nvPr/>
              </p:nvSpPr>
              <p:spPr>
                <a:xfrm>
                  <a:off x="1406250" y="4743450"/>
                  <a:ext cx="515590" cy="376000"/>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3" name="TextBox 82">
                  <a:extLst>
                    <a:ext uri="{FF2B5EF4-FFF2-40B4-BE49-F238E27FC236}">
                      <a16:creationId xmlns:a16="http://schemas.microsoft.com/office/drawing/2014/main" id="{BA656553-ED9C-B542-8CDE-7ED012E4FABE}"/>
                    </a:ext>
                  </a:extLst>
                </p:cNvPr>
                <p:cNvSpPr txBox="1"/>
                <p:nvPr/>
              </p:nvSpPr>
              <p:spPr>
                <a:xfrm>
                  <a:off x="895548" y="1963721"/>
                  <a:ext cx="514350" cy="375552"/>
                </a:xfrm>
                <a:prstGeom prst="rect">
                  <a:avLst/>
                </a:prstGeom>
                <a:noFill/>
              </p:spPr>
              <p:txBody>
                <a:bodyPr wrap="square" rtlCol="0">
                  <a:spAutoFit/>
                </a:bodyPr>
                <a:lstStyle/>
                <a:p>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𝑝</m:t>
                          </m:r>
                        </m:e>
                        <m:sup>
                          <m:r>
                            <a:rPr lang="en-US" i="1">
                              <a:latin typeface="Cambria Math" panose="02040503050406030204" pitchFamily="18" charset="0"/>
                            </a:rPr>
                            <m:t>𝐴</m:t>
                          </m:r>
                        </m:sup>
                      </m:sSup>
                    </m:oMath>
                  </a14:m>
                  <a:r>
                    <a:rPr lang="en-US" dirty="0">
                      <a:effectLst/>
                    </a:rPr>
                    <a:t> </a:t>
                  </a:r>
                  <a:endParaRPr lang="en-US" dirty="0"/>
                </a:p>
              </p:txBody>
            </p:sp>
          </mc:Choice>
          <mc:Fallback xmlns="">
            <p:sp>
              <p:nvSpPr>
                <p:cNvPr id="83" name="TextBox 82">
                  <a:extLst>
                    <a:ext uri="{FF2B5EF4-FFF2-40B4-BE49-F238E27FC236}">
                      <a16:creationId xmlns:a16="http://schemas.microsoft.com/office/drawing/2014/main" id="{BA656553-ED9C-B542-8CDE-7ED012E4FABE}"/>
                    </a:ext>
                  </a:extLst>
                </p:cNvPr>
                <p:cNvSpPr txBox="1">
                  <a:spLocks noRot="1" noChangeAspect="1" noMove="1" noResize="1" noEditPoints="1" noAdjustHandles="1" noChangeArrowheads="1" noChangeShapeType="1" noTextEdit="1"/>
                </p:cNvSpPr>
                <p:nvPr/>
              </p:nvSpPr>
              <p:spPr>
                <a:xfrm>
                  <a:off x="895548" y="1963721"/>
                  <a:ext cx="514350" cy="375552"/>
                </a:xfrm>
                <a:prstGeom prst="rect">
                  <a:avLst/>
                </a:prstGeom>
                <a:blipFill>
                  <a:blip r:embed="rId15"/>
                  <a:stretch>
                    <a:fillRect b="-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2" name="TextBox 101">
                  <a:extLst>
                    <a:ext uri="{FF2B5EF4-FFF2-40B4-BE49-F238E27FC236}">
                      <a16:creationId xmlns:a16="http://schemas.microsoft.com/office/drawing/2014/main" id="{65E9AD10-081F-134B-913A-A38340784251}"/>
                    </a:ext>
                  </a:extLst>
                </p:cNvPr>
                <p:cNvSpPr txBox="1"/>
                <p:nvPr/>
              </p:nvSpPr>
              <p:spPr>
                <a:xfrm>
                  <a:off x="3744013" y="1965292"/>
                  <a:ext cx="514350" cy="375552"/>
                </a:xfrm>
                <a:prstGeom prst="rect">
                  <a:avLst/>
                </a:prstGeom>
                <a:noFill/>
              </p:spPr>
              <p:txBody>
                <a:bodyPr wrap="square" rtlCol="0">
                  <a:spAutoFit/>
                </a:bodyPr>
                <a:lstStyle/>
                <a:p>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𝑝</m:t>
                          </m:r>
                        </m:e>
                        <m:sup>
                          <m:r>
                            <a:rPr lang="en-US" i="1">
                              <a:latin typeface="Cambria Math" panose="02040503050406030204" pitchFamily="18" charset="0"/>
                            </a:rPr>
                            <m:t>𝐴</m:t>
                          </m:r>
                        </m:sup>
                      </m:sSup>
                    </m:oMath>
                  </a14:m>
                  <a:r>
                    <a:rPr lang="en-US" dirty="0">
                      <a:effectLst/>
                    </a:rPr>
                    <a:t> </a:t>
                  </a:r>
                  <a:endParaRPr lang="en-US" dirty="0"/>
                </a:p>
              </p:txBody>
            </p:sp>
          </mc:Choice>
          <mc:Fallback xmlns="">
            <p:sp>
              <p:nvSpPr>
                <p:cNvPr id="102" name="TextBox 101">
                  <a:extLst>
                    <a:ext uri="{FF2B5EF4-FFF2-40B4-BE49-F238E27FC236}">
                      <a16:creationId xmlns:a16="http://schemas.microsoft.com/office/drawing/2014/main" id="{65E9AD10-081F-134B-913A-A38340784251}"/>
                    </a:ext>
                  </a:extLst>
                </p:cNvPr>
                <p:cNvSpPr txBox="1">
                  <a:spLocks noRot="1" noChangeAspect="1" noMove="1" noResize="1" noEditPoints="1" noAdjustHandles="1" noChangeArrowheads="1" noChangeShapeType="1" noTextEdit="1"/>
                </p:cNvSpPr>
                <p:nvPr/>
              </p:nvSpPr>
              <p:spPr>
                <a:xfrm>
                  <a:off x="3744013" y="1965292"/>
                  <a:ext cx="514350" cy="375552"/>
                </a:xfrm>
                <a:prstGeom prst="rect">
                  <a:avLst/>
                </a:prstGeom>
                <a:blipFill>
                  <a:blip r:embed="rId16"/>
                  <a:stretch>
                    <a:fillRect b="-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3" name="TextBox 102">
                  <a:extLst>
                    <a:ext uri="{FF2B5EF4-FFF2-40B4-BE49-F238E27FC236}">
                      <a16:creationId xmlns:a16="http://schemas.microsoft.com/office/drawing/2014/main" id="{C46A413F-4346-DB49-89B4-E0A30DA5D728}"/>
                    </a:ext>
                  </a:extLst>
                </p:cNvPr>
                <p:cNvSpPr txBox="1"/>
                <p:nvPr/>
              </p:nvSpPr>
              <p:spPr>
                <a:xfrm>
                  <a:off x="537328" y="4293678"/>
                  <a:ext cx="735727" cy="646524"/>
                </a:xfrm>
                <a:prstGeom prst="rect">
                  <a:avLst/>
                </a:prstGeom>
                <a:noFill/>
              </p:spPr>
              <p:txBody>
                <a:bodyPr wrap="square" rtlCol="0">
                  <a:spAutoFit/>
                </a:bodyPr>
                <a:lstStyle/>
                <a:p>
                  <a:pPr/>
                  <a14:m>
                    <m:oMathPara xmlns:m="http://schemas.openxmlformats.org/officeDocument/2006/math">
                      <m:oMathParaPr>
                        <m:jc m:val="center"/>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𝑎</m:t>
                            </m:r>
                          </m:e>
                          <m:sup>
                            <m:r>
                              <a:rPr lang="en-US" i="1">
                                <a:latin typeface="Cambria Math" panose="02040503050406030204" pitchFamily="18" charset="0"/>
                              </a:rPr>
                              <m:t>𝐵</m:t>
                            </m:r>
                          </m:sup>
                        </m:sSup>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𝑎</m:t>
                            </m:r>
                          </m:e>
                          <m:sup>
                            <m:r>
                              <a:rPr lang="en-US" i="1">
                                <a:latin typeface="Cambria Math" panose="02040503050406030204" pitchFamily="18" charset="0"/>
                              </a:rPr>
                              <m:t>𝐶</m:t>
                            </m:r>
                          </m:sup>
                        </m:sSup>
                      </m:oMath>
                    </m:oMathPara>
                  </a14:m>
                  <a:endParaRPr lang="en-US" baseline="-25000" dirty="0"/>
                </a:p>
              </p:txBody>
            </p:sp>
          </mc:Choice>
          <mc:Fallback xmlns="">
            <p:sp>
              <p:nvSpPr>
                <p:cNvPr id="103" name="TextBox 102">
                  <a:extLst>
                    <a:ext uri="{FF2B5EF4-FFF2-40B4-BE49-F238E27FC236}">
                      <a16:creationId xmlns:a16="http://schemas.microsoft.com/office/drawing/2014/main" id="{C46A413F-4346-DB49-89B4-E0A30DA5D728}"/>
                    </a:ext>
                  </a:extLst>
                </p:cNvPr>
                <p:cNvSpPr txBox="1">
                  <a:spLocks noRot="1" noChangeAspect="1" noMove="1" noResize="1" noEditPoints="1" noAdjustHandles="1" noChangeArrowheads="1" noChangeShapeType="1" noTextEdit="1"/>
                </p:cNvSpPr>
                <p:nvPr/>
              </p:nvSpPr>
              <p:spPr>
                <a:xfrm>
                  <a:off x="537328" y="4293678"/>
                  <a:ext cx="735727" cy="646524"/>
                </a:xfrm>
                <a:prstGeom prst="rect">
                  <a:avLst/>
                </a:prstGeom>
                <a:blipFill>
                  <a:blip r:embed="rId17"/>
                  <a:stretch>
                    <a:fillRect/>
                  </a:stretch>
                </a:blipFill>
              </p:spPr>
              <p:txBody>
                <a:bodyPr/>
                <a:lstStyle/>
                <a:p>
                  <a:r>
                    <a:rPr lang="en-US">
                      <a:noFill/>
                    </a:rPr>
                    <a:t> </a:t>
                  </a:r>
                </a:p>
              </p:txBody>
            </p:sp>
          </mc:Fallback>
        </mc:AlternateContent>
        <p:sp>
          <p:nvSpPr>
            <p:cNvPr id="75" name="Freeform 74">
              <a:extLst>
                <a:ext uri="{FF2B5EF4-FFF2-40B4-BE49-F238E27FC236}">
                  <a16:creationId xmlns:a16="http://schemas.microsoft.com/office/drawing/2014/main" id="{487F17F4-633A-3348-A85E-F213C323898A}"/>
                </a:ext>
              </a:extLst>
            </p:cNvPr>
            <p:cNvSpPr/>
            <p:nvPr/>
          </p:nvSpPr>
          <p:spPr>
            <a:xfrm>
              <a:off x="1898237" y="3624241"/>
              <a:ext cx="186537" cy="194295"/>
            </a:xfrm>
            <a:custGeom>
              <a:avLst/>
              <a:gdLst>
                <a:gd name="connsiteX0" fmla="*/ 0 w 1020417"/>
                <a:gd name="connsiteY0" fmla="*/ 123687 h 199493"/>
                <a:gd name="connsiteX1" fmla="*/ 229704 w 1020417"/>
                <a:gd name="connsiteY1" fmla="*/ 198783 h 199493"/>
                <a:gd name="connsiteX2" fmla="*/ 591930 w 1020417"/>
                <a:gd name="connsiteY2" fmla="*/ 83931 h 199493"/>
                <a:gd name="connsiteX3" fmla="*/ 1020417 w 1020417"/>
                <a:gd name="connsiteY3" fmla="*/ 0 h 199493"/>
                <a:gd name="connsiteX4" fmla="*/ 1020417 w 1020417"/>
                <a:gd name="connsiteY4" fmla="*/ 0 h 199493"/>
                <a:gd name="connsiteX0" fmla="*/ 0 w 1020417"/>
                <a:gd name="connsiteY0" fmla="*/ 123687 h 203267"/>
                <a:gd name="connsiteX1" fmla="*/ 229704 w 1020417"/>
                <a:gd name="connsiteY1" fmla="*/ 198783 h 203267"/>
                <a:gd name="connsiteX2" fmla="*/ 1020417 w 1020417"/>
                <a:gd name="connsiteY2" fmla="*/ 0 h 203267"/>
                <a:gd name="connsiteX3" fmla="*/ 1020417 w 1020417"/>
                <a:gd name="connsiteY3" fmla="*/ 0 h 203267"/>
                <a:gd name="connsiteX0" fmla="*/ 0 w 1020417"/>
                <a:gd name="connsiteY0" fmla="*/ 123687 h 185098"/>
                <a:gd name="connsiteX1" fmla="*/ 540397 w 1020417"/>
                <a:gd name="connsiteY1" fmla="*/ 179012 h 185098"/>
                <a:gd name="connsiteX2" fmla="*/ 1020417 w 1020417"/>
                <a:gd name="connsiteY2" fmla="*/ 0 h 185098"/>
                <a:gd name="connsiteX3" fmla="*/ 1020417 w 1020417"/>
                <a:gd name="connsiteY3" fmla="*/ 0 h 185098"/>
                <a:gd name="connsiteX0" fmla="*/ 0 w 1020417"/>
                <a:gd name="connsiteY0" fmla="*/ 143458 h 204869"/>
                <a:gd name="connsiteX1" fmla="*/ 540397 w 1020417"/>
                <a:gd name="connsiteY1" fmla="*/ 198783 h 204869"/>
                <a:gd name="connsiteX2" fmla="*/ 1020417 w 1020417"/>
                <a:gd name="connsiteY2" fmla="*/ 19771 h 204869"/>
                <a:gd name="connsiteX3" fmla="*/ 310264 w 1020417"/>
                <a:gd name="connsiteY3" fmla="*/ 0 h 204869"/>
                <a:gd name="connsiteX0" fmla="*/ 0 w 547814"/>
                <a:gd name="connsiteY0" fmla="*/ 143458 h 206162"/>
                <a:gd name="connsiteX1" fmla="*/ 540397 w 547814"/>
                <a:gd name="connsiteY1" fmla="*/ 198783 h 206162"/>
                <a:gd name="connsiteX2" fmla="*/ 310264 w 547814"/>
                <a:gd name="connsiteY2" fmla="*/ 0 h 206162"/>
                <a:gd name="connsiteX0" fmla="*/ 0 w 352119"/>
                <a:gd name="connsiteY0" fmla="*/ 143458 h 175951"/>
                <a:gd name="connsiteX1" fmla="*/ 318473 w 352119"/>
                <a:gd name="connsiteY1" fmla="*/ 159242 h 175951"/>
                <a:gd name="connsiteX2" fmla="*/ 310264 w 352119"/>
                <a:gd name="connsiteY2" fmla="*/ 0 h 175951"/>
                <a:gd name="connsiteX0" fmla="*/ 0 w 343082"/>
                <a:gd name="connsiteY0" fmla="*/ 143458 h 168543"/>
                <a:gd name="connsiteX1" fmla="*/ 300718 w 343082"/>
                <a:gd name="connsiteY1" fmla="*/ 144414 h 168543"/>
                <a:gd name="connsiteX2" fmla="*/ 310264 w 343082"/>
                <a:gd name="connsiteY2" fmla="*/ 0 h 168543"/>
                <a:gd name="connsiteX0" fmla="*/ 0 w 343082"/>
                <a:gd name="connsiteY0" fmla="*/ 143458 h 165870"/>
                <a:gd name="connsiteX1" fmla="*/ 111776 w 343082"/>
                <a:gd name="connsiteY1" fmla="*/ 165033 h 165870"/>
                <a:gd name="connsiteX2" fmla="*/ 300718 w 343082"/>
                <a:gd name="connsiteY2" fmla="*/ 144414 h 165870"/>
                <a:gd name="connsiteX3" fmla="*/ 310264 w 343082"/>
                <a:gd name="connsiteY3" fmla="*/ 0 h 165870"/>
                <a:gd name="connsiteX0" fmla="*/ 0 w 335015"/>
                <a:gd name="connsiteY0" fmla="*/ 143458 h 194295"/>
                <a:gd name="connsiteX1" fmla="*/ 157758 w 335015"/>
                <a:gd name="connsiteY1" fmla="*/ 194294 h 194295"/>
                <a:gd name="connsiteX2" fmla="*/ 300718 w 335015"/>
                <a:gd name="connsiteY2" fmla="*/ 144414 h 194295"/>
                <a:gd name="connsiteX3" fmla="*/ 310264 w 335015"/>
                <a:gd name="connsiteY3" fmla="*/ 0 h 194295"/>
              </a:gdLst>
              <a:ahLst/>
              <a:cxnLst>
                <a:cxn ang="0">
                  <a:pos x="connsiteX0" y="connsiteY0"/>
                </a:cxn>
                <a:cxn ang="0">
                  <a:pos x="connsiteX1" y="connsiteY1"/>
                </a:cxn>
                <a:cxn ang="0">
                  <a:pos x="connsiteX2" y="connsiteY2"/>
                </a:cxn>
                <a:cxn ang="0">
                  <a:pos x="connsiteX3" y="connsiteY3"/>
                </a:cxn>
              </a:cxnLst>
              <a:rect l="l" t="t" r="r" b="b"/>
              <a:pathLst>
                <a:path w="335015" h="194295">
                  <a:moveTo>
                    <a:pt x="0" y="143458"/>
                  </a:moveTo>
                  <a:cubicBezTo>
                    <a:pt x="18629" y="147054"/>
                    <a:pt x="107638" y="194135"/>
                    <a:pt x="157758" y="194294"/>
                  </a:cubicBezTo>
                  <a:cubicBezTo>
                    <a:pt x="207878" y="194453"/>
                    <a:pt x="275300" y="176796"/>
                    <a:pt x="300718" y="144414"/>
                  </a:cubicBezTo>
                  <a:cubicBezTo>
                    <a:pt x="326136" y="112032"/>
                    <a:pt x="358209" y="41413"/>
                    <a:pt x="310264" y="0"/>
                  </a:cubicBezTo>
                </a:path>
              </a:pathLst>
            </a:custGeom>
            <a:noFill/>
            <a:ln w="19050">
              <a:solidFill>
                <a:srgbClr val="FF0000"/>
              </a:solidFill>
              <a:headEnd type="arrow"/>
              <a:tailEnd w="lg" len="lg"/>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 name="Footer Placeholder 2">
            <a:extLst>
              <a:ext uri="{FF2B5EF4-FFF2-40B4-BE49-F238E27FC236}">
                <a16:creationId xmlns:a16="http://schemas.microsoft.com/office/drawing/2014/main" id="{30A62B80-7407-E042-B188-1A36A40E22FE}"/>
              </a:ext>
            </a:extLst>
          </p:cNvPr>
          <p:cNvSpPr>
            <a:spLocks noGrp="1"/>
          </p:cNvSpPr>
          <p:nvPr>
            <p:ph type="ftr" sz="quarter" idx="11"/>
          </p:nvPr>
        </p:nvSpPr>
        <p:spPr/>
        <p:txBody>
          <a:bodyPr/>
          <a:lstStyle/>
          <a:p>
            <a:pPr>
              <a:defRPr/>
            </a:pPr>
            <a:r>
              <a:rPr lang="en-US"/>
              <a:t>Class 19:  Preferential Trading Arrangements</a:t>
            </a:r>
          </a:p>
        </p:txBody>
      </p:sp>
      <p:sp>
        <p:nvSpPr>
          <p:cNvPr id="82" name="TextBox 81">
            <a:extLst>
              <a:ext uri="{FF2B5EF4-FFF2-40B4-BE49-F238E27FC236}">
                <a16:creationId xmlns:a16="http://schemas.microsoft.com/office/drawing/2014/main" id="{FEFF24CA-985B-CF49-A05A-2C55667A802D}"/>
              </a:ext>
            </a:extLst>
          </p:cNvPr>
          <p:cNvSpPr txBox="1"/>
          <p:nvPr/>
        </p:nvSpPr>
        <p:spPr>
          <a:xfrm>
            <a:off x="7239000" y="1981200"/>
            <a:ext cx="838200" cy="369332"/>
          </a:xfrm>
          <a:prstGeom prst="rect">
            <a:avLst/>
          </a:prstGeom>
          <a:noFill/>
        </p:spPr>
        <p:txBody>
          <a:bodyPr wrap="square" rtlCol="0">
            <a:spAutoFit/>
          </a:bodyPr>
          <a:lstStyle/>
          <a:p>
            <a:pPr algn="ctr"/>
            <a:r>
              <a:rPr lang="en-US" dirty="0"/>
              <a:t>MFN</a:t>
            </a:r>
          </a:p>
        </p:txBody>
      </p:sp>
      <p:sp>
        <p:nvSpPr>
          <p:cNvPr id="106" name="TextBox 105">
            <a:extLst>
              <a:ext uri="{FF2B5EF4-FFF2-40B4-BE49-F238E27FC236}">
                <a16:creationId xmlns:a16="http://schemas.microsoft.com/office/drawing/2014/main" id="{B1FC4B7D-1FC7-074F-9237-81095E9D2458}"/>
              </a:ext>
            </a:extLst>
          </p:cNvPr>
          <p:cNvSpPr txBox="1"/>
          <p:nvPr/>
        </p:nvSpPr>
        <p:spPr>
          <a:xfrm>
            <a:off x="7239000" y="2286000"/>
            <a:ext cx="838200" cy="369332"/>
          </a:xfrm>
          <a:prstGeom prst="rect">
            <a:avLst/>
          </a:prstGeom>
          <a:noFill/>
        </p:spPr>
        <p:txBody>
          <a:bodyPr wrap="square" rtlCol="0">
            <a:spAutoFit/>
          </a:bodyPr>
          <a:lstStyle/>
          <a:p>
            <a:pPr algn="ctr"/>
            <a:r>
              <a:rPr lang="en-US" dirty="0">
                <a:solidFill>
                  <a:srgbClr val="FF0000"/>
                </a:solidFill>
              </a:rPr>
              <a:t>FTA</a:t>
            </a:r>
          </a:p>
        </p:txBody>
      </p:sp>
    </p:spTree>
    <p:extLst>
      <p:ext uri="{BB962C8B-B14F-4D97-AF65-F5344CB8AC3E}">
        <p14:creationId xmlns:p14="http://schemas.microsoft.com/office/powerpoint/2010/main" val="90153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p:bldP spid="10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ectangle 52">
            <a:extLst>
              <a:ext uri="{FF2B5EF4-FFF2-40B4-BE49-F238E27FC236}">
                <a16:creationId xmlns:a16="http://schemas.microsoft.com/office/drawing/2014/main" id="{C3134F92-05D3-6E46-AA29-FCB9C9576E71}"/>
              </a:ext>
            </a:extLst>
          </p:cNvPr>
          <p:cNvSpPr/>
          <p:nvPr/>
        </p:nvSpPr>
        <p:spPr>
          <a:xfrm>
            <a:off x="0" y="668740"/>
            <a:ext cx="9144000" cy="55546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37</a:t>
            </a:fld>
            <a:endParaRPr lang="en-US"/>
          </a:p>
        </p:txBody>
      </p:sp>
      <p:sp>
        <p:nvSpPr>
          <p:cNvPr id="80" name="TextBox 79">
            <a:extLst>
              <a:ext uri="{FF2B5EF4-FFF2-40B4-BE49-F238E27FC236}">
                <a16:creationId xmlns:a16="http://schemas.microsoft.com/office/drawing/2014/main" id="{4BD5A58A-070F-F94E-9E52-A62FFEEEB2AF}"/>
              </a:ext>
            </a:extLst>
          </p:cNvPr>
          <p:cNvSpPr txBox="1"/>
          <p:nvPr/>
        </p:nvSpPr>
        <p:spPr>
          <a:xfrm>
            <a:off x="1314450" y="1143001"/>
            <a:ext cx="5492750" cy="507831"/>
          </a:xfrm>
          <a:prstGeom prst="rect">
            <a:avLst/>
          </a:prstGeom>
          <a:noFill/>
        </p:spPr>
        <p:txBody>
          <a:bodyPr wrap="square" rtlCol="0">
            <a:spAutoFit/>
          </a:bodyPr>
          <a:lstStyle/>
          <a:p>
            <a:pPr algn="ctr"/>
            <a:r>
              <a:rPr lang="en-US" sz="2700" dirty="0"/>
              <a:t>Welfare Effects on the World</a:t>
            </a:r>
          </a:p>
        </p:txBody>
      </p:sp>
      <p:sp>
        <p:nvSpPr>
          <p:cNvPr id="2" name="TextBox 1">
            <a:extLst>
              <a:ext uri="{FF2B5EF4-FFF2-40B4-BE49-F238E27FC236}">
                <a16:creationId xmlns:a16="http://schemas.microsoft.com/office/drawing/2014/main" id="{E9ABC80B-E44B-D74A-B30B-29270B930020}"/>
              </a:ext>
            </a:extLst>
          </p:cNvPr>
          <p:cNvSpPr txBox="1"/>
          <p:nvPr/>
        </p:nvSpPr>
        <p:spPr>
          <a:xfrm>
            <a:off x="2057400" y="6019800"/>
            <a:ext cx="4541264" cy="646331"/>
          </a:xfrm>
          <a:prstGeom prst="rect">
            <a:avLst/>
          </a:prstGeom>
          <a:noFill/>
        </p:spPr>
        <p:txBody>
          <a:bodyPr wrap="square" rtlCol="0">
            <a:spAutoFit/>
          </a:bodyPr>
          <a:lstStyle/>
          <a:p>
            <a:r>
              <a:rPr lang="en-US" dirty="0"/>
              <a:t>These add up, with much cancellation to yield the following:</a:t>
            </a:r>
          </a:p>
        </p:txBody>
      </p:sp>
      <p:grpSp>
        <p:nvGrpSpPr>
          <p:cNvPr id="3" name="Group 2">
            <a:extLst>
              <a:ext uri="{FF2B5EF4-FFF2-40B4-BE49-F238E27FC236}">
                <a16:creationId xmlns:a16="http://schemas.microsoft.com/office/drawing/2014/main" id="{9DEB60AB-43ED-CC4A-8498-C4AB12DB4F7B}"/>
              </a:ext>
            </a:extLst>
          </p:cNvPr>
          <p:cNvGrpSpPr/>
          <p:nvPr/>
        </p:nvGrpSpPr>
        <p:grpSpPr>
          <a:xfrm>
            <a:off x="537328" y="1685250"/>
            <a:ext cx="7487556" cy="3711888"/>
            <a:chOff x="537328" y="1685250"/>
            <a:chExt cx="7487556" cy="3711888"/>
          </a:xfrm>
        </p:grpSpPr>
        <p:sp>
          <p:nvSpPr>
            <p:cNvPr id="95" name="Rectangle 94">
              <a:extLst>
                <a:ext uri="{FF2B5EF4-FFF2-40B4-BE49-F238E27FC236}">
                  <a16:creationId xmlns:a16="http://schemas.microsoft.com/office/drawing/2014/main" id="{E4272F59-4DA2-5044-9546-68DEC45CDA48}"/>
                </a:ext>
              </a:extLst>
            </p:cNvPr>
            <p:cNvSpPr/>
            <p:nvPr/>
          </p:nvSpPr>
          <p:spPr>
            <a:xfrm>
              <a:off x="1152448" y="3021171"/>
              <a:ext cx="777952" cy="167863"/>
            </a:xfrm>
            <a:prstGeom prst="rect">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DF208F85-11A6-0441-BA26-01AC0D837FB7}"/>
                </a:ext>
              </a:extLst>
            </p:cNvPr>
            <p:cNvSpPr/>
            <p:nvPr/>
          </p:nvSpPr>
          <p:spPr>
            <a:xfrm>
              <a:off x="1961321" y="3039776"/>
              <a:ext cx="196663" cy="167863"/>
            </a:xfrm>
            <a:prstGeom prst="rect">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 name="Right Triangle 104">
              <a:extLst>
                <a:ext uri="{FF2B5EF4-FFF2-40B4-BE49-F238E27FC236}">
                  <a16:creationId xmlns:a16="http://schemas.microsoft.com/office/drawing/2014/main" id="{82277853-E5F6-DB4A-89A9-47975554B99B}"/>
                </a:ext>
              </a:extLst>
            </p:cNvPr>
            <p:cNvSpPr/>
            <p:nvPr/>
          </p:nvSpPr>
          <p:spPr>
            <a:xfrm rot="10800000" flipV="1">
              <a:off x="1746133" y="3631532"/>
              <a:ext cx="203316" cy="184820"/>
            </a:xfrm>
            <a:prstGeom prst="rtTriangle">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 name="Rectangle 106">
              <a:extLst>
                <a:ext uri="{FF2B5EF4-FFF2-40B4-BE49-F238E27FC236}">
                  <a16:creationId xmlns:a16="http://schemas.microsoft.com/office/drawing/2014/main" id="{7DC052CA-99F2-194A-B0AB-F7C59B8ED754}"/>
                </a:ext>
              </a:extLst>
            </p:cNvPr>
            <p:cNvSpPr/>
            <p:nvPr/>
          </p:nvSpPr>
          <p:spPr>
            <a:xfrm flipV="1">
              <a:off x="4000223" y="3029448"/>
              <a:ext cx="1606655" cy="167863"/>
            </a:xfrm>
            <a:prstGeom prst="rect">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 name="Right Triangle 107">
              <a:extLst>
                <a:ext uri="{FF2B5EF4-FFF2-40B4-BE49-F238E27FC236}">
                  <a16:creationId xmlns:a16="http://schemas.microsoft.com/office/drawing/2014/main" id="{6C67FCEB-14E8-3149-BB79-0EDD1FC0D10C}"/>
                </a:ext>
              </a:extLst>
            </p:cNvPr>
            <p:cNvSpPr/>
            <p:nvPr/>
          </p:nvSpPr>
          <p:spPr>
            <a:xfrm>
              <a:off x="5602128" y="3025543"/>
              <a:ext cx="280652" cy="184820"/>
            </a:xfrm>
            <a:prstGeom prst="rtTriangle">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4DBC6C26-FE02-E348-B2C3-AEB3BAC15EF3}"/>
                </a:ext>
              </a:extLst>
            </p:cNvPr>
            <p:cNvSpPr/>
            <p:nvPr/>
          </p:nvSpPr>
          <p:spPr>
            <a:xfrm>
              <a:off x="1152448" y="3646814"/>
              <a:ext cx="597111" cy="167863"/>
            </a:xfrm>
            <a:prstGeom prst="rect">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 name="Right Triangle 90">
              <a:extLst>
                <a:ext uri="{FF2B5EF4-FFF2-40B4-BE49-F238E27FC236}">
                  <a16:creationId xmlns:a16="http://schemas.microsoft.com/office/drawing/2014/main" id="{C18A473F-534D-0A4B-8254-50F4626F36DF}"/>
                </a:ext>
              </a:extLst>
            </p:cNvPr>
            <p:cNvSpPr/>
            <p:nvPr/>
          </p:nvSpPr>
          <p:spPr>
            <a:xfrm flipV="1">
              <a:off x="1747793" y="3642909"/>
              <a:ext cx="203316" cy="184820"/>
            </a:xfrm>
            <a:prstGeom prst="rtTriangle">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 name="Right Triangle 96">
              <a:extLst>
                <a:ext uri="{FF2B5EF4-FFF2-40B4-BE49-F238E27FC236}">
                  <a16:creationId xmlns:a16="http://schemas.microsoft.com/office/drawing/2014/main" id="{0685EDA3-035C-1A48-8C76-6E06A70B45D8}"/>
                </a:ext>
              </a:extLst>
            </p:cNvPr>
            <p:cNvSpPr/>
            <p:nvPr/>
          </p:nvSpPr>
          <p:spPr>
            <a:xfrm flipV="1">
              <a:off x="2133600" y="3214961"/>
              <a:ext cx="271795" cy="290239"/>
            </a:xfrm>
            <a:prstGeom prst="rtTriangle">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 name="Straight Connector 6"/>
            <p:cNvCxnSpPr>
              <a:cxnSpLocks/>
            </p:cNvCxnSpPr>
            <p:nvPr/>
          </p:nvCxnSpPr>
          <p:spPr>
            <a:xfrm>
              <a:off x="1143000" y="4743450"/>
              <a:ext cx="22288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V="1">
              <a:off x="11430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3143250" y="4686300"/>
              <a:ext cx="514350" cy="369332"/>
            </a:xfrm>
            <a:prstGeom prst="rect">
              <a:avLst/>
            </a:prstGeom>
            <a:noFill/>
          </p:spPr>
          <p:txBody>
            <a:bodyPr wrap="square" rtlCol="0">
              <a:spAutoFit/>
            </a:bodyPr>
            <a:lstStyle/>
            <a:p>
              <a:r>
                <a:rPr lang="en-US" dirty="0"/>
                <a:t>Q</a:t>
              </a:r>
            </a:p>
          </p:txBody>
        </p:sp>
        <p:cxnSp>
          <p:nvCxnSpPr>
            <p:cNvPr id="63" name="Straight Connector 62"/>
            <p:cNvCxnSpPr>
              <a:cxnSpLocks/>
            </p:cNvCxnSpPr>
            <p:nvPr/>
          </p:nvCxnSpPr>
          <p:spPr>
            <a:xfrm flipV="1">
              <a:off x="1143000" y="2857500"/>
              <a:ext cx="1657350" cy="15430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8" name="Left Brace 37"/>
            <p:cNvSpPr/>
            <p:nvPr/>
          </p:nvSpPr>
          <p:spPr>
            <a:xfrm>
              <a:off x="971550" y="3771900"/>
              <a:ext cx="171450" cy="628650"/>
            </a:xfrm>
            <a:prstGeom prst="leftBrace">
              <a:avLst>
                <a:gd name="adj1" fmla="val 44444"/>
                <a:gd name="adj2"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61" name="Straight Connector 60"/>
            <p:cNvCxnSpPr>
              <a:cxnSpLocks/>
            </p:cNvCxnSpPr>
            <p:nvPr/>
          </p:nvCxnSpPr>
          <p:spPr>
            <a:xfrm>
              <a:off x="4000500" y="4743450"/>
              <a:ext cx="36004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flipV="1">
              <a:off x="40005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5" name="TextBox 64"/>
            <p:cNvSpPr txBox="1"/>
            <p:nvPr/>
          </p:nvSpPr>
          <p:spPr>
            <a:xfrm>
              <a:off x="7486650" y="4686300"/>
              <a:ext cx="514350" cy="369332"/>
            </a:xfrm>
            <a:prstGeom prst="rect">
              <a:avLst/>
            </a:prstGeom>
            <a:noFill/>
          </p:spPr>
          <p:txBody>
            <a:bodyPr wrap="square" rtlCol="0">
              <a:spAutoFit/>
            </a:bodyPr>
            <a:lstStyle/>
            <a:p>
              <a:r>
                <a:rPr lang="en-US" dirty="0"/>
                <a:t>Q</a:t>
              </a:r>
            </a:p>
          </p:txBody>
        </p:sp>
        <p:cxnSp>
          <p:nvCxnSpPr>
            <p:cNvPr id="73" name="Straight Connector 72"/>
            <p:cNvCxnSpPr>
              <a:cxnSpLocks/>
            </p:cNvCxnSpPr>
            <p:nvPr/>
          </p:nvCxnSpPr>
          <p:spPr>
            <a:xfrm flipV="1">
              <a:off x="4000500" y="2228850"/>
              <a:ext cx="3314700" cy="15430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0" name="Straight Connector 49">
              <a:extLst>
                <a:ext uri="{FF2B5EF4-FFF2-40B4-BE49-F238E27FC236}">
                  <a16:creationId xmlns:a16="http://schemas.microsoft.com/office/drawing/2014/main" id="{46F7941E-700F-274B-AD62-B652D2307BB6}"/>
                </a:ext>
              </a:extLst>
            </p:cNvPr>
            <p:cNvCxnSpPr>
              <a:cxnSpLocks/>
            </p:cNvCxnSpPr>
            <p:nvPr/>
          </p:nvCxnSpPr>
          <p:spPr>
            <a:xfrm flipV="1">
              <a:off x="1143000" y="2228850"/>
              <a:ext cx="1657350" cy="15430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92EE2414-DF8A-4344-983D-77235EC7E06D}"/>
                    </a:ext>
                  </a:extLst>
                </p:cNvPr>
                <p:cNvSpPr txBox="1"/>
                <p:nvPr/>
              </p:nvSpPr>
              <p:spPr>
                <a:xfrm>
                  <a:off x="2743200" y="2171700"/>
                  <a:ext cx="685800" cy="375552"/>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𝑡</m:t>
                          </m:r>
                        </m:sup>
                      </m:sSup>
                      <m:r>
                        <a:rPr lang="en-US" i="1">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𝑡</m:t>
                          </m:r>
                        </m:sup>
                      </m:sSup>
                    </m:oMath>
                  </a14:m>
                  <a:r>
                    <a:rPr lang="en-US" dirty="0">
                      <a:effectLst/>
                    </a:rPr>
                    <a:t> </a:t>
                  </a:r>
                  <a:endParaRPr lang="en-US" baseline="30000" dirty="0"/>
                </a:p>
              </p:txBody>
            </p:sp>
          </mc:Choice>
          <mc:Fallback xmlns="">
            <p:sp>
              <p:nvSpPr>
                <p:cNvPr id="52" name="TextBox 51">
                  <a:extLst>
                    <a:ext uri="{FF2B5EF4-FFF2-40B4-BE49-F238E27FC236}">
                      <a16:creationId xmlns:a16="http://schemas.microsoft.com/office/drawing/2014/main" id="{92EE2414-DF8A-4344-983D-77235EC7E06D}"/>
                    </a:ext>
                  </a:extLst>
                </p:cNvPr>
                <p:cNvSpPr txBox="1">
                  <a:spLocks noRot="1" noChangeAspect="1" noMove="1" noResize="1" noEditPoints="1" noAdjustHandles="1" noChangeArrowheads="1" noChangeShapeType="1" noTextEdit="1"/>
                </p:cNvSpPr>
                <p:nvPr/>
              </p:nvSpPr>
              <p:spPr>
                <a:xfrm>
                  <a:off x="2743200" y="2171700"/>
                  <a:ext cx="685800" cy="375552"/>
                </a:xfrm>
                <a:prstGeom prst="rect">
                  <a:avLst/>
                </a:prstGeom>
                <a:blipFill>
                  <a:blip r:embed="rId2"/>
                  <a:stretch>
                    <a:fillRect r="-33333"/>
                  </a:stretch>
                </a:blipFill>
              </p:spPr>
              <p:txBody>
                <a:bodyPr/>
                <a:lstStyle/>
                <a:p>
                  <a:r>
                    <a:rPr lang="en-US">
                      <a:noFill/>
                    </a:rPr>
                    <a:t> </a:t>
                  </a:r>
                </a:p>
              </p:txBody>
            </p:sp>
          </mc:Fallback>
        </mc:AlternateContent>
        <p:cxnSp>
          <p:nvCxnSpPr>
            <p:cNvPr id="79" name="Straight Connector 78">
              <a:extLst>
                <a:ext uri="{FF2B5EF4-FFF2-40B4-BE49-F238E27FC236}">
                  <a16:creationId xmlns:a16="http://schemas.microsoft.com/office/drawing/2014/main" id="{C3E76220-2624-494E-A28E-6D9EBAC26B59}"/>
                </a:ext>
              </a:extLst>
            </p:cNvPr>
            <p:cNvCxnSpPr>
              <a:cxnSpLocks/>
            </p:cNvCxnSpPr>
            <p:nvPr/>
          </p:nvCxnSpPr>
          <p:spPr>
            <a:xfrm flipV="1">
              <a:off x="4000500" y="3771900"/>
              <a:ext cx="685800" cy="628650"/>
            </a:xfrm>
            <a:prstGeom prst="line">
              <a:avLst/>
            </a:prstGeom>
            <a:ln>
              <a:solidFill>
                <a:srgbClr val="FF0000"/>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81" name="Straight Connector 80">
              <a:extLst>
                <a:ext uri="{FF2B5EF4-FFF2-40B4-BE49-F238E27FC236}">
                  <a16:creationId xmlns:a16="http://schemas.microsoft.com/office/drawing/2014/main" id="{7D8A21A1-F836-524D-AEA3-7CC934A9EA65}"/>
                </a:ext>
              </a:extLst>
            </p:cNvPr>
            <p:cNvCxnSpPr>
              <a:cxnSpLocks/>
            </p:cNvCxnSpPr>
            <p:nvPr/>
          </p:nvCxnSpPr>
          <p:spPr>
            <a:xfrm flipV="1">
              <a:off x="4686300" y="2514600"/>
              <a:ext cx="2686050" cy="1257300"/>
            </a:xfrm>
            <a:prstGeom prst="line">
              <a:avLst/>
            </a:prstGeom>
            <a:ln>
              <a:solidFill>
                <a:srgbClr val="FF0000"/>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BE3CB4B5-A96E-B740-880B-479A9E3D5130}"/>
                </a:ext>
              </a:extLst>
            </p:cNvPr>
            <p:cNvCxnSpPr>
              <a:cxnSpLocks/>
            </p:cNvCxnSpPr>
            <p:nvPr/>
          </p:nvCxnSpPr>
          <p:spPr>
            <a:xfrm>
              <a:off x="4514850" y="2400300"/>
              <a:ext cx="2457450" cy="14287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6" name="Straight Connector 85">
              <a:extLst>
                <a:ext uri="{FF2B5EF4-FFF2-40B4-BE49-F238E27FC236}">
                  <a16:creationId xmlns:a16="http://schemas.microsoft.com/office/drawing/2014/main" id="{AE1158BC-140C-7543-ABB0-6ED3C6348EBD}"/>
                </a:ext>
              </a:extLst>
            </p:cNvPr>
            <p:cNvCxnSpPr>
              <a:cxnSpLocks/>
            </p:cNvCxnSpPr>
            <p:nvPr/>
          </p:nvCxnSpPr>
          <p:spPr>
            <a:xfrm>
              <a:off x="1143000" y="3028950"/>
              <a:ext cx="4457700"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87" name="Straight Connector 86">
              <a:extLst>
                <a:ext uri="{FF2B5EF4-FFF2-40B4-BE49-F238E27FC236}">
                  <a16:creationId xmlns:a16="http://schemas.microsoft.com/office/drawing/2014/main" id="{F7974421-E849-6A49-8342-95E79CF26D44}"/>
                </a:ext>
              </a:extLst>
            </p:cNvPr>
            <p:cNvCxnSpPr>
              <a:cxnSpLocks/>
            </p:cNvCxnSpPr>
            <p:nvPr/>
          </p:nvCxnSpPr>
          <p:spPr>
            <a:xfrm>
              <a:off x="1143000" y="3200400"/>
              <a:ext cx="4743450"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90" name="Rectangle 89">
                  <a:extLst>
                    <a:ext uri="{FF2B5EF4-FFF2-40B4-BE49-F238E27FC236}">
                      <a16:creationId xmlns:a16="http://schemas.microsoft.com/office/drawing/2014/main" id="{5B3EABC2-8B35-3448-9289-322A6B276D7D}"/>
                    </a:ext>
                  </a:extLst>
                </p:cNvPr>
                <p:cNvSpPr/>
                <p:nvPr/>
              </p:nvSpPr>
              <p:spPr>
                <a:xfrm>
                  <a:off x="6800850" y="3543300"/>
                  <a:ext cx="570349" cy="37003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𝑀</m:t>
                            </m:r>
                          </m:e>
                          <m:sup>
                            <m:r>
                              <a:rPr lang="en-US" i="1">
                                <a:latin typeface="Cambria Math" panose="02040503050406030204" pitchFamily="18" charset="0"/>
                              </a:rPr>
                              <m:t>𝐴</m:t>
                            </m:r>
                          </m:sup>
                        </m:sSup>
                      </m:oMath>
                    </m:oMathPara>
                  </a14:m>
                  <a:endParaRPr lang="en-US" dirty="0"/>
                </a:p>
              </p:txBody>
            </p:sp>
          </mc:Choice>
          <mc:Fallback xmlns="">
            <p:sp>
              <p:nvSpPr>
                <p:cNvPr id="90" name="Rectangle 89">
                  <a:extLst>
                    <a:ext uri="{FF2B5EF4-FFF2-40B4-BE49-F238E27FC236}">
                      <a16:creationId xmlns:a16="http://schemas.microsoft.com/office/drawing/2014/main" id="{5B3EABC2-8B35-3448-9289-322A6B276D7D}"/>
                    </a:ext>
                  </a:extLst>
                </p:cNvPr>
                <p:cNvSpPr>
                  <a:spLocks noRot="1" noChangeAspect="1" noMove="1" noResize="1" noEditPoints="1" noAdjustHandles="1" noChangeArrowheads="1" noChangeShapeType="1" noTextEdit="1"/>
                </p:cNvSpPr>
                <p:nvPr/>
              </p:nvSpPr>
              <p:spPr>
                <a:xfrm>
                  <a:off x="6800850" y="3543300"/>
                  <a:ext cx="570349" cy="370038"/>
                </a:xfrm>
                <a:prstGeom prst="rect">
                  <a:avLst/>
                </a:prstGeom>
                <a:blipFill>
                  <a:blip r:embed="rId3"/>
                  <a:stretch>
                    <a:fillRect/>
                  </a:stretch>
                </a:blipFill>
              </p:spPr>
              <p:txBody>
                <a:bodyPr/>
                <a:lstStyle/>
                <a:p>
                  <a:r>
                    <a:rPr lang="en-US">
                      <a:noFill/>
                    </a:rPr>
                    <a:t> </a:t>
                  </a:r>
                </a:p>
              </p:txBody>
            </p:sp>
          </mc:Fallback>
        </mc:AlternateContent>
        <p:cxnSp>
          <p:nvCxnSpPr>
            <p:cNvPr id="92" name="Straight Connector 91">
              <a:extLst>
                <a:ext uri="{FF2B5EF4-FFF2-40B4-BE49-F238E27FC236}">
                  <a16:creationId xmlns:a16="http://schemas.microsoft.com/office/drawing/2014/main" id="{98DB2428-7974-BE43-9111-37B6F41D302F}"/>
                </a:ext>
              </a:extLst>
            </p:cNvPr>
            <p:cNvCxnSpPr>
              <a:cxnSpLocks/>
            </p:cNvCxnSpPr>
            <p:nvPr/>
          </p:nvCxnSpPr>
          <p:spPr>
            <a:xfrm>
              <a:off x="1943100" y="3028950"/>
              <a:ext cx="0" cy="1714500"/>
            </a:xfrm>
            <a:prstGeom prst="line">
              <a:avLst/>
            </a:prstGeom>
            <a:ln>
              <a:solidFill>
                <a:schemeClr val="tx1"/>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96" name="Straight Connector 95">
              <a:extLst>
                <a:ext uri="{FF2B5EF4-FFF2-40B4-BE49-F238E27FC236}">
                  <a16:creationId xmlns:a16="http://schemas.microsoft.com/office/drawing/2014/main" id="{088086D5-6F00-E146-87DE-E16B01D4CD8D}"/>
                </a:ext>
              </a:extLst>
            </p:cNvPr>
            <p:cNvCxnSpPr>
              <a:cxnSpLocks/>
            </p:cNvCxnSpPr>
            <p:nvPr/>
          </p:nvCxnSpPr>
          <p:spPr>
            <a:xfrm>
              <a:off x="1758275" y="3200400"/>
              <a:ext cx="0" cy="1543050"/>
            </a:xfrm>
            <a:prstGeom prst="line">
              <a:avLst/>
            </a:prstGeom>
            <a:ln>
              <a:solidFill>
                <a:srgbClr val="FF0000"/>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BB4D492F-DEDC-A341-8228-9351DF5119B3}"/>
                </a:ext>
              </a:extLst>
            </p:cNvPr>
            <p:cNvCxnSpPr>
              <a:cxnSpLocks/>
            </p:cNvCxnSpPr>
            <p:nvPr/>
          </p:nvCxnSpPr>
          <p:spPr>
            <a:xfrm>
              <a:off x="2431073" y="3209192"/>
              <a:ext cx="0" cy="1543050"/>
            </a:xfrm>
            <a:prstGeom prst="line">
              <a:avLst/>
            </a:prstGeom>
            <a:ln>
              <a:solidFill>
                <a:srgbClr val="FF0000"/>
              </a:solidFill>
              <a:prstDash val="lgDash"/>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37" name="Rectangle 36">
                  <a:extLst>
                    <a:ext uri="{FF2B5EF4-FFF2-40B4-BE49-F238E27FC236}">
                      <a16:creationId xmlns:a16="http://schemas.microsoft.com/office/drawing/2014/main" id="{916D4E0B-EFB3-AD4C-A379-E9E55A41493A}"/>
                    </a:ext>
                  </a:extLst>
                </p:cNvPr>
                <p:cNvSpPr/>
                <p:nvPr/>
              </p:nvSpPr>
              <p:spPr>
                <a:xfrm>
                  <a:off x="2286000" y="4743450"/>
                  <a:ext cx="523926" cy="37266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rgbClr val="FF0000"/>
                                </a:solidFill>
                                <a:latin typeface="Cambria Math" panose="02040503050406030204" pitchFamily="18" charset="0"/>
                              </a:rPr>
                            </m:ctrlPr>
                          </m:sSubSupPr>
                          <m:e>
                            <m:r>
                              <a:rPr lang="en-US" i="1">
                                <a:solidFill>
                                  <a:srgbClr val="FF0000"/>
                                </a:solidFill>
                                <a:latin typeface="Cambria Math" panose="02040503050406030204" pitchFamily="18" charset="0"/>
                              </a:rPr>
                              <m:t>𝑋</m:t>
                            </m:r>
                          </m:e>
                          <m:sub>
                            <m:r>
                              <a:rPr lang="en-US" b="0" i="0" smtClean="0">
                                <a:solidFill>
                                  <a:srgbClr val="FF0000"/>
                                </a:solidFill>
                                <a:latin typeface="Cambria Math" panose="02040503050406030204" pitchFamily="18" charset="0"/>
                              </a:rPr>
                              <m:t>1</m:t>
                            </m:r>
                          </m:sub>
                          <m:sup>
                            <m:r>
                              <a:rPr lang="en-US" b="0" i="1" smtClean="0">
                                <a:solidFill>
                                  <a:srgbClr val="FF0000"/>
                                </a:solidFill>
                                <a:latin typeface="Cambria Math" panose="02040503050406030204" pitchFamily="18" charset="0"/>
                              </a:rPr>
                              <m:t>𝐵</m:t>
                            </m:r>
                          </m:sup>
                        </m:sSubSup>
                      </m:oMath>
                    </m:oMathPara>
                  </a14:m>
                  <a:endParaRPr lang="en-US" i="1" dirty="0">
                    <a:solidFill>
                      <a:srgbClr val="FF0000"/>
                    </a:solidFill>
                    <a:latin typeface="Cambria Math" panose="02040503050406030204" pitchFamily="18" charset="0"/>
                  </a:endParaRPr>
                </a:p>
              </p:txBody>
            </p:sp>
          </mc:Choice>
          <mc:Fallback xmlns="">
            <p:sp>
              <p:nvSpPr>
                <p:cNvPr id="37" name="Rectangle 36">
                  <a:extLst>
                    <a:ext uri="{FF2B5EF4-FFF2-40B4-BE49-F238E27FC236}">
                      <a16:creationId xmlns:a16="http://schemas.microsoft.com/office/drawing/2014/main" id="{916D4E0B-EFB3-AD4C-A379-E9E55A41493A}"/>
                    </a:ext>
                  </a:extLst>
                </p:cNvPr>
                <p:cNvSpPr>
                  <a:spLocks noRot="1" noChangeAspect="1" noMove="1" noResize="1" noEditPoints="1" noAdjustHandles="1" noChangeArrowheads="1" noChangeShapeType="1" noTextEdit="1"/>
                </p:cNvSpPr>
                <p:nvPr/>
              </p:nvSpPr>
              <p:spPr>
                <a:xfrm>
                  <a:off x="2286000" y="4743450"/>
                  <a:ext cx="523926" cy="372666"/>
                </a:xfrm>
                <a:prstGeom prst="rect">
                  <a:avLst/>
                </a:prstGeom>
                <a:blipFill>
                  <a:blip r:embed="rId4"/>
                  <a:stretch>
                    <a:fillRect/>
                  </a:stretch>
                </a:blipFill>
              </p:spPr>
              <p:txBody>
                <a:bodyPr/>
                <a:lstStyle/>
                <a:p>
                  <a:r>
                    <a:rPr lang="en-US">
                      <a:noFill/>
                    </a:rPr>
                    <a:t> </a:t>
                  </a:r>
                </a:p>
              </p:txBody>
            </p:sp>
          </mc:Fallback>
        </mc:AlternateContent>
        <p:cxnSp>
          <p:nvCxnSpPr>
            <p:cNvPr id="39" name="Straight Connector 38">
              <a:extLst>
                <a:ext uri="{FF2B5EF4-FFF2-40B4-BE49-F238E27FC236}">
                  <a16:creationId xmlns:a16="http://schemas.microsoft.com/office/drawing/2014/main" id="{E10B6789-7891-9D4C-9E28-36FA3FEC6BD5}"/>
                </a:ext>
              </a:extLst>
            </p:cNvPr>
            <p:cNvCxnSpPr>
              <a:cxnSpLocks/>
            </p:cNvCxnSpPr>
            <p:nvPr/>
          </p:nvCxnSpPr>
          <p:spPr>
            <a:xfrm>
              <a:off x="5886450" y="3200400"/>
              <a:ext cx="0" cy="1543050"/>
            </a:xfrm>
            <a:prstGeom prst="line">
              <a:avLst/>
            </a:prstGeom>
            <a:ln>
              <a:solidFill>
                <a:srgbClr val="FF0000"/>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BBF83C96-4B8D-E34C-B296-1E2210EEF700}"/>
                </a:ext>
              </a:extLst>
            </p:cNvPr>
            <p:cNvCxnSpPr>
              <a:cxnSpLocks/>
            </p:cNvCxnSpPr>
            <p:nvPr/>
          </p:nvCxnSpPr>
          <p:spPr>
            <a:xfrm>
              <a:off x="5600700" y="3028950"/>
              <a:ext cx="0" cy="1714500"/>
            </a:xfrm>
            <a:prstGeom prst="line">
              <a:avLst/>
            </a:prstGeom>
            <a:ln>
              <a:solidFill>
                <a:schemeClr val="tx1"/>
              </a:solidFill>
              <a:prstDash val="lgDash"/>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41" name="Rectangle 40">
                  <a:extLst>
                    <a:ext uri="{FF2B5EF4-FFF2-40B4-BE49-F238E27FC236}">
                      <a16:creationId xmlns:a16="http://schemas.microsoft.com/office/drawing/2014/main" id="{503550C8-F65A-9340-A2E0-55C88B91F7FD}"/>
                    </a:ext>
                  </a:extLst>
                </p:cNvPr>
                <p:cNvSpPr/>
                <p:nvPr/>
              </p:nvSpPr>
              <p:spPr>
                <a:xfrm>
                  <a:off x="5372100" y="4743450"/>
                  <a:ext cx="570349" cy="376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chemeClr val="tx1"/>
                                </a:solidFill>
                                <a:latin typeface="Cambria Math" panose="02040503050406030204" pitchFamily="18" charset="0"/>
                              </a:rPr>
                            </m:ctrlPr>
                          </m:sSubSupPr>
                          <m:e>
                            <m:r>
                              <a:rPr lang="en-US" b="0" i="1" smtClean="0">
                                <a:solidFill>
                                  <a:schemeClr val="tx1"/>
                                </a:solidFill>
                                <a:latin typeface="Cambria Math" panose="02040503050406030204" pitchFamily="18" charset="0"/>
                              </a:rPr>
                              <m:t>𝑀</m:t>
                            </m:r>
                          </m:e>
                          <m:sub>
                            <m:r>
                              <a:rPr lang="en-US" i="0">
                                <a:solidFill>
                                  <a:schemeClr val="tx1"/>
                                </a:solidFill>
                                <a:latin typeface="Cambria Math" panose="02040503050406030204" pitchFamily="18" charset="0"/>
                              </a:rPr>
                              <m:t>0</m:t>
                            </m:r>
                          </m:sub>
                          <m:sup>
                            <m:r>
                              <a:rPr lang="en-US" b="0" i="1" smtClean="0">
                                <a:solidFill>
                                  <a:schemeClr val="tx1"/>
                                </a:solidFill>
                                <a:latin typeface="Cambria Math" panose="02040503050406030204" pitchFamily="18" charset="0"/>
                              </a:rPr>
                              <m:t>𝐴</m:t>
                            </m:r>
                          </m:sup>
                        </m:sSubSup>
                      </m:oMath>
                    </m:oMathPara>
                  </a14:m>
                  <a:endParaRPr lang="en-US" dirty="0">
                    <a:solidFill>
                      <a:schemeClr val="tx1"/>
                    </a:solidFill>
                  </a:endParaRPr>
                </a:p>
              </p:txBody>
            </p:sp>
          </mc:Choice>
          <mc:Fallback xmlns="">
            <p:sp>
              <p:nvSpPr>
                <p:cNvPr id="41" name="Rectangle 40">
                  <a:extLst>
                    <a:ext uri="{FF2B5EF4-FFF2-40B4-BE49-F238E27FC236}">
                      <a16:creationId xmlns:a16="http://schemas.microsoft.com/office/drawing/2014/main" id="{503550C8-F65A-9340-A2E0-55C88B91F7FD}"/>
                    </a:ext>
                  </a:extLst>
                </p:cNvPr>
                <p:cNvSpPr>
                  <a:spLocks noRot="1" noChangeAspect="1" noMove="1" noResize="1" noEditPoints="1" noAdjustHandles="1" noChangeArrowheads="1" noChangeShapeType="1" noTextEdit="1"/>
                </p:cNvSpPr>
                <p:nvPr/>
              </p:nvSpPr>
              <p:spPr>
                <a:xfrm>
                  <a:off x="5372100" y="4743450"/>
                  <a:ext cx="570349" cy="376321"/>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Rectangle 41">
                  <a:extLst>
                    <a:ext uri="{FF2B5EF4-FFF2-40B4-BE49-F238E27FC236}">
                      <a16:creationId xmlns:a16="http://schemas.microsoft.com/office/drawing/2014/main" id="{0D81F738-F50B-F94E-B18F-33A10F134FB3}"/>
                    </a:ext>
                  </a:extLst>
                </p:cNvPr>
                <p:cNvSpPr/>
                <p:nvPr/>
              </p:nvSpPr>
              <p:spPr>
                <a:xfrm>
                  <a:off x="5772150" y="4743450"/>
                  <a:ext cx="568745" cy="3740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rgbClr val="FF0000"/>
                                </a:solidFill>
                                <a:latin typeface="Cambria Math" panose="02040503050406030204" pitchFamily="18" charset="0"/>
                              </a:rPr>
                            </m:ctrlPr>
                          </m:sSubSupPr>
                          <m:e>
                            <m:r>
                              <a:rPr lang="en-US" b="0" i="1" smtClean="0">
                                <a:solidFill>
                                  <a:srgbClr val="FF0000"/>
                                </a:solidFill>
                                <a:latin typeface="Cambria Math" panose="02040503050406030204" pitchFamily="18" charset="0"/>
                              </a:rPr>
                              <m:t>𝑀</m:t>
                            </m:r>
                          </m:e>
                          <m:sub>
                            <m:r>
                              <a:rPr lang="en-US" b="0" i="0" smtClean="0">
                                <a:solidFill>
                                  <a:srgbClr val="FF0000"/>
                                </a:solidFill>
                                <a:latin typeface="Cambria Math" panose="02040503050406030204" pitchFamily="18" charset="0"/>
                              </a:rPr>
                              <m:t>1</m:t>
                            </m:r>
                          </m:sub>
                          <m:sup>
                            <m:r>
                              <a:rPr lang="en-US" b="0" i="1" smtClean="0">
                                <a:solidFill>
                                  <a:srgbClr val="FF0000"/>
                                </a:solidFill>
                                <a:latin typeface="Cambria Math" panose="02040503050406030204" pitchFamily="18" charset="0"/>
                              </a:rPr>
                              <m:t>𝐴</m:t>
                            </m:r>
                          </m:sup>
                        </m:sSubSup>
                      </m:oMath>
                    </m:oMathPara>
                  </a14:m>
                  <a:endParaRPr lang="en-US" i="1" dirty="0">
                    <a:solidFill>
                      <a:srgbClr val="FF0000"/>
                    </a:solidFill>
                    <a:latin typeface="Cambria Math" panose="02040503050406030204" pitchFamily="18" charset="0"/>
                  </a:endParaRPr>
                </a:p>
              </p:txBody>
            </p:sp>
          </mc:Choice>
          <mc:Fallback xmlns="">
            <p:sp>
              <p:nvSpPr>
                <p:cNvPr id="42" name="Rectangle 41">
                  <a:extLst>
                    <a:ext uri="{FF2B5EF4-FFF2-40B4-BE49-F238E27FC236}">
                      <a16:creationId xmlns:a16="http://schemas.microsoft.com/office/drawing/2014/main" id="{0D81F738-F50B-F94E-B18F-33A10F134FB3}"/>
                    </a:ext>
                  </a:extLst>
                </p:cNvPr>
                <p:cNvSpPr>
                  <a:spLocks noRot="1" noChangeAspect="1" noMove="1" noResize="1" noEditPoints="1" noAdjustHandles="1" noChangeArrowheads="1" noChangeShapeType="1" noTextEdit="1"/>
                </p:cNvSpPr>
                <p:nvPr/>
              </p:nvSpPr>
              <p:spPr>
                <a:xfrm>
                  <a:off x="5772150" y="4743450"/>
                  <a:ext cx="568745" cy="374077"/>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5" name="Rectangle 54">
                  <a:extLst>
                    <a:ext uri="{FF2B5EF4-FFF2-40B4-BE49-F238E27FC236}">
                      <a16:creationId xmlns:a16="http://schemas.microsoft.com/office/drawing/2014/main" id="{8C105764-3345-0C4C-84E3-73A18E531FAC}"/>
                    </a:ext>
                  </a:extLst>
                </p:cNvPr>
                <p:cNvSpPr/>
                <p:nvPr/>
              </p:nvSpPr>
              <p:spPr>
                <a:xfrm>
                  <a:off x="751656" y="3876738"/>
                  <a:ext cx="33457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𝑡</m:t>
                        </m:r>
                      </m:oMath>
                    </m:oMathPara>
                  </a14:m>
                  <a:endParaRPr lang="en-US" dirty="0"/>
                </a:p>
              </p:txBody>
            </p:sp>
          </mc:Choice>
          <mc:Fallback xmlns="">
            <p:sp>
              <p:nvSpPr>
                <p:cNvPr id="55" name="Rectangle 54">
                  <a:extLst>
                    <a:ext uri="{FF2B5EF4-FFF2-40B4-BE49-F238E27FC236}">
                      <a16:creationId xmlns:a16="http://schemas.microsoft.com/office/drawing/2014/main" id="{8C105764-3345-0C4C-84E3-73A18E531FAC}"/>
                    </a:ext>
                  </a:extLst>
                </p:cNvPr>
                <p:cNvSpPr>
                  <a:spLocks noRot="1" noChangeAspect="1" noMove="1" noResize="1" noEditPoints="1" noAdjustHandles="1" noChangeArrowheads="1" noChangeShapeType="1" noTextEdit="1"/>
                </p:cNvSpPr>
                <p:nvPr/>
              </p:nvSpPr>
              <p:spPr>
                <a:xfrm>
                  <a:off x="751656" y="3876738"/>
                  <a:ext cx="334579" cy="369332"/>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6" name="TextBox 55">
                  <a:extLst>
                    <a:ext uri="{FF2B5EF4-FFF2-40B4-BE49-F238E27FC236}">
                      <a16:creationId xmlns:a16="http://schemas.microsoft.com/office/drawing/2014/main" id="{AC142A10-5C70-5D4D-B793-645F560000FD}"/>
                    </a:ext>
                  </a:extLst>
                </p:cNvPr>
                <p:cNvSpPr txBox="1"/>
                <p:nvPr/>
              </p:nvSpPr>
              <p:spPr>
                <a:xfrm>
                  <a:off x="5939334" y="2114550"/>
                  <a:ext cx="1266683" cy="375552"/>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𝑡</m:t>
                          </m:r>
                        </m:sup>
                      </m:sSup>
                      <m:r>
                        <a:rPr lang="en-US" b="0" i="1" smtClean="0">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𝑡</m:t>
                          </m:r>
                        </m:sup>
                      </m:sSup>
                    </m:oMath>
                  </a14:m>
                  <a:r>
                    <a:rPr lang="en-US" dirty="0">
                      <a:effectLst/>
                    </a:rPr>
                    <a:t> </a:t>
                  </a:r>
                  <a:endParaRPr lang="en-US" baseline="30000" dirty="0"/>
                </a:p>
              </p:txBody>
            </p:sp>
          </mc:Choice>
          <mc:Fallback xmlns="">
            <p:sp>
              <p:nvSpPr>
                <p:cNvPr id="56" name="TextBox 55">
                  <a:extLst>
                    <a:ext uri="{FF2B5EF4-FFF2-40B4-BE49-F238E27FC236}">
                      <a16:creationId xmlns:a16="http://schemas.microsoft.com/office/drawing/2014/main" id="{AC142A10-5C70-5D4D-B793-645F560000FD}"/>
                    </a:ext>
                  </a:extLst>
                </p:cNvPr>
                <p:cNvSpPr txBox="1">
                  <a:spLocks noRot="1" noChangeAspect="1" noMove="1" noResize="1" noEditPoints="1" noAdjustHandles="1" noChangeArrowheads="1" noChangeShapeType="1" noTextEdit="1"/>
                </p:cNvSpPr>
                <p:nvPr/>
              </p:nvSpPr>
              <p:spPr>
                <a:xfrm>
                  <a:off x="5939334" y="2114550"/>
                  <a:ext cx="1266683" cy="375552"/>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7" name="TextBox 56">
                  <a:extLst>
                    <a:ext uri="{FF2B5EF4-FFF2-40B4-BE49-F238E27FC236}">
                      <a16:creationId xmlns:a16="http://schemas.microsoft.com/office/drawing/2014/main" id="{CDA6817A-89FE-BD42-A344-978C2DC34ED7}"/>
                    </a:ext>
                  </a:extLst>
                </p:cNvPr>
                <p:cNvSpPr txBox="1"/>
                <p:nvPr/>
              </p:nvSpPr>
              <p:spPr>
                <a:xfrm>
                  <a:off x="6457950" y="2857500"/>
                  <a:ext cx="1566934" cy="380104"/>
                </a:xfrm>
                <a:prstGeom prst="rect">
                  <a:avLst/>
                </a:prstGeom>
                <a:noFill/>
              </p:spPr>
              <p:txBody>
                <a:bodyPr wrap="square" rtlCol="0">
                  <a:spAutoFit/>
                </a:bodyPr>
                <a:lstStyle/>
                <a:p>
                  <a14:m>
                    <m:oMath xmlns:m="http://schemas.openxmlformats.org/officeDocument/2006/math">
                      <m:sSup>
                        <m:sSupPr>
                          <m:ctrlPr>
                            <a:rPr lang="en-US" i="1" smtClean="0">
                              <a:solidFill>
                                <a:srgbClr val="FF0000"/>
                              </a:solidFill>
                              <a:latin typeface="Cambria Math" panose="02040503050406030204" pitchFamily="18" charset="0"/>
                            </a:rPr>
                          </m:ctrlPr>
                        </m:sSupPr>
                        <m:e>
                          <m:r>
                            <a:rPr lang="en-US" i="1">
                              <a:solidFill>
                                <a:srgbClr val="FF0000"/>
                              </a:solidFill>
                              <a:latin typeface="Cambria Math" panose="02040503050406030204" pitchFamily="18" charset="0"/>
                            </a:rPr>
                            <m:t>𝑋</m:t>
                          </m:r>
                        </m:e>
                        <m:sup>
                          <m:r>
                            <a:rPr lang="en-US" i="1">
                              <a:solidFill>
                                <a:srgbClr val="FF0000"/>
                              </a:solidFill>
                              <a:latin typeface="Cambria Math" panose="02040503050406030204" pitchFamily="18" charset="0"/>
                            </a:rPr>
                            <m:t>𝐵</m:t>
                          </m:r>
                          <m:r>
                            <a:rPr lang="en-US" b="0" i="1" smtClean="0">
                              <a:solidFill>
                                <a:srgbClr val="FF0000"/>
                              </a:solidFill>
                              <a:latin typeface="Cambria Math" panose="02040503050406030204" pitchFamily="18" charset="0"/>
                            </a:rPr>
                            <m:t>𝑓</m:t>
                          </m:r>
                        </m:sup>
                      </m:sSup>
                      <m:r>
                        <a:rPr lang="en-US" b="0" i="1" smtClean="0">
                          <a:solidFill>
                            <a:srgbClr val="FF0000"/>
                          </a:solidFill>
                          <a:latin typeface="Cambria Math" panose="02040503050406030204" pitchFamily="18" charset="0"/>
                        </a:rPr>
                        <m:t>+</m:t>
                      </m:r>
                      <m:sSup>
                        <m:sSupPr>
                          <m:ctrlPr>
                            <a:rPr lang="en-US" i="1">
                              <a:solidFill>
                                <a:srgbClr val="FF0000"/>
                              </a:solidFill>
                              <a:latin typeface="Cambria Math" panose="02040503050406030204" pitchFamily="18" charset="0"/>
                            </a:rPr>
                          </m:ctrlPr>
                        </m:sSupPr>
                        <m:e>
                          <m:r>
                            <a:rPr lang="en-US" i="1">
                              <a:solidFill>
                                <a:srgbClr val="FF0000"/>
                              </a:solidFill>
                              <a:latin typeface="Cambria Math" panose="02040503050406030204" pitchFamily="18" charset="0"/>
                            </a:rPr>
                            <m:t>𝑋</m:t>
                          </m:r>
                        </m:e>
                        <m:sup>
                          <m:r>
                            <a:rPr lang="en-US" i="1">
                              <a:solidFill>
                                <a:srgbClr val="FF0000"/>
                              </a:solidFill>
                              <a:latin typeface="Cambria Math" panose="02040503050406030204" pitchFamily="18" charset="0"/>
                            </a:rPr>
                            <m:t>𝐶</m:t>
                          </m:r>
                          <m:r>
                            <a:rPr lang="en-US" b="0" i="1" smtClean="0">
                              <a:solidFill>
                                <a:srgbClr val="FF0000"/>
                              </a:solidFill>
                              <a:latin typeface="Cambria Math" panose="02040503050406030204" pitchFamily="18" charset="0"/>
                            </a:rPr>
                            <m:t>𝑡</m:t>
                          </m:r>
                        </m:sup>
                      </m:sSup>
                    </m:oMath>
                  </a14:m>
                  <a:r>
                    <a:rPr lang="en-US" dirty="0">
                      <a:solidFill>
                        <a:srgbClr val="FF0000"/>
                      </a:solidFill>
                      <a:effectLst/>
                    </a:rPr>
                    <a:t> </a:t>
                  </a:r>
                  <a:endParaRPr lang="en-US" baseline="30000" dirty="0">
                    <a:solidFill>
                      <a:srgbClr val="FF0000"/>
                    </a:solidFill>
                  </a:endParaRPr>
                </a:p>
              </p:txBody>
            </p:sp>
          </mc:Choice>
          <mc:Fallback xmlns="">
            <p:sp>
              <p:nvSpPr>
                <p:cNvPr id="57" name="TextBox 56">
                  <a:extLst>
                    <a:ext uri="{FF2B5EF4-FFF2-40B4-BE49-F238E27FC236}">
                      <a16:creationId xmlns:a16="http://schemas.microsoft.com/office/drawing/2014/main" id="{CDA6817A-89FE-BD42-A344-978C2DC34ED7}"/>
                    </a:ext>
                  </a:extLst>
                </p:cNvPr>
                <p:cNvSpPr txBox="1">
                  <a:spLocks noRot="1" noChangeAspect="1" noMove="1" noResize="1" noEditPoints="1" noAdjustHandles="1" noChangeArrowheads="1" noChangeShapeType="1" noTextEdit="1"/>
                </p:cNvSpPr>
                <p:nvPr/>
              </p:nvSpPr>
              <p:spPr>
                <a:xfrm>
                  <a:off x="6457950" y="2857500"/>
                  <a:ext cx="1566934" cy="380104"/>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8" name="TextBox 57">
                  <a:extLst>
                    <a:ext uri="{FF2B5EF4-FFF2-40B4-BE49-F238E27FC236}">
                      <a16:creationId xmlns:a16="http://schemas.microsoft.com/office/drawing/2014/main" id="{EA0B4CFB-0E3E-DD49-8482-530ED5ED9A90}"/>
                    </a:ext>
                  </a:extLst>
                </p:cNvPr>
                <p:cNvSpPr txBox="1"/>
                <p:nvPr/>
              </p:nvSpPr>
              <p:spPr>
                <a:xfrm>
                  <a:off x="2743200" y="2503170"/>
                  <a:ext cx="685800" cy="380104"/>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𝑓</m:t>
                          </m:r>
                        </m:sup>
                      </m:sSup>
                      <m:r>
                        <a:rPr lang="en-US" i="1">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𝑓</m:t>
                          </m:r>
                        </m:sup>
                      </m:sSup>
                    </m:oMath>
                  </a14:m>
                  <a:r>
                    <a:rPr lang="en-US" dirty="0">
                      <a:effectLst/>
                    </a:rPr>
                    <a:t> </a:t>
                  </a:r>
                  <a:endParaRPr lang="en-US" baseline="30000" dirty="0"/>
                </a:p>
              </p:txBody>
            </p:sp>
          </mc:Choice>
          <mc:Fallback xmlns="">
            <p:sp>
              <p:nvSpPr>
                <p:cNvPr id="58" name="TextBox 57">
                  <a:extLst>
                    <a:ext uri="{FF2B5EF4-FFF2-40B4-BE49-F238E27FC236}">
                      <a16:creationId xmlns:a16="http://schemas.microsoft.com/office/drawing/2014/main" id="{EA0B4CFB-0E3E-DD49-8482-530ED5ED9A90}"/>
                    </a:ext>
                  </a:extLst>
                </p:cNvPr>
                <p:cNvSpPr txBox="1">
                  <a:spLocks noRot="1" noChangeAspect="1" noMove="1" noResize="1" noEditPoints="1" noAdjustHandles="1" noChangeArrowheads="1" noChangeShapeType="1" noTextEdit="1"/>
                </p:cNvSpPr>
                <p:nvPr/>
              </p:nvSpPr>
              <p:spPr>
                <a:xfrm>
                  <a:off x="2743200" y="2503170"/>
                  <a:ext cx="685800" cy="380104"/>
                </a:xfrm>
                <a:prstGeom prst="rect">
                  <a:avLst/>
                </a:prstGeom>
                <a:blipFill>
                  <a:blip r:embed="rId10"/>
                  <a:stretch>
                    <a:fillRect r="-425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9" name="Rectangle 58">
                  <a:extLst>
                    <a:ext uri="{FF2B5EF4-FFF2-40B4-BE49-F238E27FC236}">
                      <a16:creationId xmlns:a16="http://schemas.microsoft.com/office/drawing/2014/main" id="{6E4B5440-213D-9F4E-AED1-CEE8C62387E0}"/>
                    </a:ext>
                  </a:extLst>
                </p:cNvPr>
                <p:cNvSpPr/>
                <p:nvPr/>
              </p:nvSpPr>
              <p:spPr>
                <a:xfrm>
                  <a:off x="641119" y="2726490"/>
                  <a:ext cx="500842" cy="376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𝑝</m:t>
                            </m:r>
                          </m:e>
                          <m:sub>
                            <m:r>
                              <a:rPr lang="en-US" i="0">
                                <a:latin typeface="Cambria Math" panose="02040503050406030204" pitchFamily="18" charset="0"/>
                              </a:rPr>
                              <m:t>0</m:t>
                            </m:r>
                          </m:sub>
                          <m:sup>
                            <m:r>
                              <a:rPr lang="en-US" i="1">
                                <a:latin typeface="Cambria Math" panose="02040503050406030204" pitchFamily="18" charset="0"/>
                              </a:rPr>
                              <m:t>𝐴</m:t>
                            </m:r>
                          </m:sup>
                        </m:sSubSup>
                      </m:oMath>
                    </m:oMathPara>
                  </a14:m>
                  <a:endParaRPr lang="en-US" dirty="0"/>
                </a:p>
              </p:txBody>
            </p:sp>
          </mc:Choice>
          <mc:Fallback xmlns="">
            <p:sp>
              <p:nvSpPr>
                <p:cNvPr id="59" name="Rectangle 58">
                  <a:extLst>
                    <a:ext uri="{FF2B5EF4-FFF2-40B4-BE49-F238E27FC236}">
                      <a16:creationId xmlns:a16="http://schemas.microsoft.com/office/drawing/2014/main" id="{6E4B5440-213D-9F4E-AED1-CEE8C62387E0}"/>
                    </a:ext>
                  </a:extLst>
                </p:cNvPr>
                <p:cNvSpPr>
                  <a:spLocks noRot="1" noChangeAspect="1" noMove="1" noResize="1" noEditPoints="1" noAdjustHandles="1" noChangeArrowheads="1" noChangeShapeType="1" noTextEdit="1"/>
                </p:cNvSpPr>
                <p:nvPr/>
              </p:nvSpPr>
              <p:spPr>
                <a:xfrm>
                  <a:off x="641119" y="2726490"/>
                  <a:ext cx="500842" cy="376321"/>
                </a:xfrm>
                <a:prstGeom prst="rect">
                  <a:avLst/>
                </a:prstGeom>
                <a:blipFill>
                  <a:blip r:embed="rId11"/>
                  <a:stretch>
                    <a:fillRect b="-1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0" name="Rectangle 59">
                  <a:extLst>
                    <a:ext uri="{FF2B5EF4-FFF2-40B4-BE49-F238E27FC236}">
                      <a16:creationId xmlns:a16="http://schemas.microsoft.com/office/drawing/2014/main" id="{31C45EE6-8FE8-8246-A5D4-265CB2B5ED8D}"/>
                    </a:ext>
                  </a:extLst>
                </p:cNvPr>
                <p:cNvSpPr/>
                <p:nvPr/>
              </p:nvSpPr>
              <p:spPr>
                <a:xfrm>
                  <a:off x="656359" y="3096060"/>
                  <a:ext cx="500843" cy="3740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latin typeface="Cambria Math" panose="02040503050406030204" pitchFamily="18" charset="0"/>
                              </a:rPr>
                            </m:ctrlPr>
                          </m:sSubSupPr>
                          <m:e>
                            <m:r>
                              <a:rPr lang="en-US" i="1">
                                <a:latin typeface="Cambria Math" panose="02040503050406030204" pitchFamily="18" charset="0"/>
                              </a:rPr>
                              <m:t>𝑝</m:t>
                            </m:r>
                          </m:e>
                          <m:sub>
                            <m:r>
                              <a:rPr lang="en-US" b="0" i="0" smtClean="0">
                                <a:latin typeface="Cambria Math" panose="02040503050406030204" pitchFamily="18" charset="0"/>
                              </a:rPr>
                              <m:t>1</m:t>
                            </m:r>
                          </m:sub>
                          <m:sup>
                            <m:r>
                              <a:rPr lang="en-US" i="1">
                                <a:latin typeface="Cambria Math" panose="02040503050406030204" pitchFamily="18" charset="0"/>
                              </a:rPr>
                              <m:t>𝐴</m:t>
                            </m:r>
                          </m:sup>
                        </m:sSubSup>
                      </m:oMath>
                    </m:oMathPara>
                  </a14:m>
                  <a:endParaRPr lang="en-US" dirty="0"/>
                </a:p>
              </p:txBody>
            </p:sp>
          </mc:Choice>
          <mc:Fallback xmlns="">
            <p:sp>
              <p:nvSpPr>
                <p:cNvPr id="60" name="Rectangle 59">
                  <a:extLst>
                    <a:ext uri="{FF2B5EF4-FFF2-40B4-BE49-F238E27FC236}">
                      <a16:creationId xmlns:a16="http://schemas.microsoft.com/office/drawing/2014/main" id="{31C45EE6-8FE8-8246-A5D4-265CB2B5ED8D}"/>
                    </a:ext>
                  </a:extLst>
                </p:cNvPr>
                <p:cNvSpPr>
                  <a:spLocks noRot="1" noChangeAspect="1" noMove="1" noResize="1" noEditPoints="1" noAdjustHandles="1" noChangeArrowheads="1" noChangeShapeType="1" noTextEdit="1"/>
                </p:cNvSpPr>
                <p:nvPr/>
              </p:nvSpPr>
              <p:spPr>
                <a:xfrm>
                  <a:off x="656359" y="3096060"/>
                  <a:ext cx="500843" cy="374077"/>
                </a:xfrm>
                <a:prstGeom prst="rect">
                  <a:avLst/>
                </a:prstGeom>
                <a:blipFill>
                  <a:blip r:embed="rId12"/>
                  <a:stretch>
                    <a:fillRect b="-6667"/>
                  </a:stretch>
                </a:blipFill>
              </p:spPr>
              <p:txBody>
                <a:bodyPr/>
                <a:lstStyle/>
                <a:p>
                  <a:r>
                    <a:rPr lang="en-US">
                      <a:noFill/>
                    </a:rPr>
                    <a:t> </a:t>
                  </a:r>
                </a:p>
              </p:txBody>
            </p:sp>
          </mc:Fallback>
        </mc:AlternateContent>
        <p:grpSp>
          <p:nvGrpSpPr>
            <p:cNvPr id="64" name="Group 63">
              <a:extLst>
                <a:ext uri="{FF2B5EF4-FFF2-40B4-BE49-F238E27FC236}">
                  <a16:creationId xmlns:a16="http://schemas.microsoft.com/office/drawing/2014/main" id="{0626ADEE-35BF-FD4F-8A90-2DFE9C44ED89}"/>
                </a:ext>
              </a:extLst>
            </p:cNvPr>
            <p:cNvGrpSpPr/>
            <p:nvPr/>
          </p:nvGrpSpPr>
          <p:grpSpPr>
            <a:xfrm>
              <a:off x="1277522" y="4338382"/>
              <a:ext cx="665578" cy="405068"/>
              <a:chOff x="1277522" y="4338382"/>
              <a:chExt cx="665578" cy="405068"/>
            </a:xfrm>
          </p:grpSpPr>
          <p:sp>
            <p:nvSpPr>
              <p:cNvPr id="66" name="Left Brace 65">
                <a:extLst>
                  <a:ext uri="{FF2B5EF4-FFF2-40B4-BE49-F238E27FC236}">
                    <a16:creationId xmlns:a16="http://schemas.microsoft.com/office/drawing/2014/main" id="{56D7AFD9-081E-8147-BA86-78206672D891}"/>
                  </a:ext>
                </a:extLst>
              </p:cNvPr>
              <p:cNvSpPr/>
              <p:nvPr/>
            </p:nvSpPr>
            <p:spPr>
              <a:xfrm rot="5400000">
                <a:off x="1794986" y="4595336"/>
                <a:ext cx="110490" cy="185738"/>
              </a:xfrm>
              <a:prstGeom prst="leftBrace">
                <a:avLst>
                  <a:gd name="adj1" fmla="val 44444"/>
                  <a:gd name="adj2" fmla="val 50000"/>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8" name="Rectangle 67">
                <a:extLst>
                  <a:ext uri="{FF2B5EF4-FFF2-40B4-BE49-F238E27FC236}">
                    <a16:creationId xmlns:a16="http://schemas.microsoft.com/office/drawing/2014/main" id="{99CAB986-26B1-4941-87EF-01CE1C4C4335}"/>
                  </a:ext>
                </a:extLst>
              </p:cNvPr>
              <p:cNvSpPr/>
              <p:nvPr/>
            </p:nvSpPr>
            <p:spPr>
              <a:xfrm>
                <a:off x="1277522" y="4338382"/>
                <a:ext cx="473206" cy="369332"/>
              </a:xfrm>
              <a:prstGeom prst="rect">
                <a:avLst/>
              </a:prstGeom>
            </p:spPr>
            <p:txBody>
              <a:bodyPr wrap="none">
                <a:spAutoFit/>
              </a:bodyPr>
              <a:lstStyle/>
              <a:p>
                <a:r>
                  <a:rPr lang="en-US" i="1" dirty="0">
                    <a:solidFill>
                      <a:srgbClr val="FF0000"/>
                    </a:solidFill>
                    <a:latin typeface="Cambria Math" panose="02040503050406030204" pitchFamily="18" charset="0"/>
                  </a:rPr>
                  <a:t>TD</a:t>
                </a:r>
              </a:p>
            </p:txBody>
          </p:sp>
          <p:cxnSp>
            <p:nvCxnSpPr>
              <p:cNvPr id="69" name="Straight Connector 68">
                <a:extLst>
                  <a:ext uri="{FF2B5EF4-FFF2-40B4-BE49-F238E27FC236}">
                    <a16:creationId xmlns:a16="http://schemas.microsoft.com/office/drawing/2014/main" id="{FF8697E8-8712-CF48-9C28-4262571BCA7E}"/>
                  </a:ext>
                </a:extLst>
              </p:cNvPr>
              <p:cNvCxnSpPr>
                <a:cxnSpLocks/>
              </p:cNvCxnSpPr>
              <p:nvPr/>
            </p:nvCxnSpPr>
            <p:spPr>
              <a:xfrm>
                <a:off x="1669366" y="4567311"/>
                <a:ext cx="178191" cy="65649"/>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grpSp>
        <p:grpSp>
          <p:nvGrpSpPr>
            <p:cNvPr id="70" name="Group 69">
              <a:extLst>
                <a:ext uri="{FF2B5EF4-FFF2-40B4-BE49-F238E27FC236}">
                  <a16:creationId xmlns:a16="http://schemas.microsoft.com/office/drawing/2014/main" id="{49712F16-ADFA-9F41-A6F6-D71B684D18F0}"/>
                </a:ext>
              </a:extLst>
            </p:cNvPr>
            <p:cNvGrpSpPr/>
            <p:nvPr/>
          </p:nvGrpSpPr>
          <p:grpSpPr>
            <a:xfrm>
              <a:off x="5607910" y="4299739"/>
              <a:ext cx="708137" cy="437668"/>
              <a:chOff x="5607910" y="4299739"/>
              <a:chExt cx="708137" cy="437668"/>
            </a:xfrm>
          </p:grpSpPr>
          <p:sp>
            <p:nvSpPr>
              <p:cNvPr id="71" name="Left Brace 70">
                <a:extLst>
                  <a:ext uri="{FF2B5EF4-FFF2-40B4-BE49-F238E27FC236}">
                    <a16:creationId xmlns:a16="http://schemas.microsoft.com/office/drawing/2014/main" id="{16BD0CEB-EB24-0745-919A-79CE6EC0047C}"/>
                  </a:ext>
                </a:extLst>
              </p:cNvPr>
              <p:cNvSpPr/>
              <p:nvPr/>
            </p:nvSpPr>
            <p:spPr>
              <a:xfrm rot="5400000">
                <a:off x="5695316" y="4550246"/>
                <a:ext cx="99755" cy="274568"/>
              </a:xfrm>
              <a:prstGeom prst="leftBrace">
                <a:avLst>
                  <a:gd name="adj1" fmla="val 44444"/>
                  <a:gd name="adj2" fmla="val 50998"/>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2" name="Rectangle 71">
                <a:extLst>
                  <a:ext uri="{FF2B5EF4-FFF2-40B4-BE49-F238E27FC236}">
                    <a16:creationId xmlns:a16="http://schemas.microsoft.com/office/drawing/2014/main" id="{E951D0CD-7F16-B94B-A8ED-6BE6990CB8AF}"/>
                  </a:ext>
                </a:extLst>
              </p:cNvPr>
              <p:cNvSpPr/>
              <p:nvPr/>
            </p:nvSpPr>
            <p:spPr>
              <a:xfrm>
                <a:off x="5868424" y="4299739"/>
                <a:ext cx="447623" cy="369332"/>
              </a:xfrm>
              <a:prstGeom prst="rect">
                <a:avLst/>
              </a:prstGeom>
            </p:spPr>
            <p:txBody>
              <a:bodyPr wrap="none">
                <a:spAutoFit/>
              </a:bodyPr>
              <a:lstStyle/>
              <a:p>
                <a:r>
                  <a:rPr lang="en-US" i="1" dirty="0">
                    <a:solidFill>
                      <a:srgbClr val="FF0000"/>
                    </a:solidFill>
                    <a:latin typeface="Cambria Math" panose="02040503050406030204" pitchFamily="18" charset="0"/>
                  </a:rPr>
                  <a:t>TC</a:t>
                </a:r>
              </a:p>
            </p:txBody>
          </p:sp>
          <p:cxnSp>
            <p:nvCxnSpPr>
              <p:cNvPr id="74" name="Straight Connector 73">
                <a:extLst>
                  <a:ext uri="{FF2B5EF4-FFF2-40B4-BE49-F238E27FC236}">
                    <a16:creationId xmlns:a16="http://schemas.microsoft.com/office/drawing/2014/main" id="{951AB910-9F1B-6844-B50A-8882F4FDC5EC}"/>
                  </a:ext>
                </a:extLst>
              </p:cNvPr>
              <p:cNvCxnSpPr>
                <a:cxnSpLocks/>
              </p:cNvCxnSpPr>
              <p:nvPr/>
            </p:nvCxnSpPr>
            <p:spPr>
              <a:xfrm flipH="1">
                <a:off x="5751341" y="4525108"/>
                <a:ext cx="232117" cy="105508"/>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grpSp>
        <p:grpSp>
          <p:nvGrpSpPr>
            <p:cNvPr id="9" name="Group 8">
              <a:extLst>
                <a:ext uri="{FF2B5EF4-FFF2-40B4-BE49-F238E27FC236}">
                  <a16:creationId xmlns:a16="http://schemas.microsoft.com/office/drawing/2014/main" id="{EE7B848B-5BAD-A645-9A7B-43B8B26A4580}"/>
                </a:ext>
              </a:extLst>
            </p:cNvPr>
            <p:cNvGrpSpPr/>
            <p:nvPr/>
          </p:nvGrpSpPr>
          <p:grpSpPr>
            <a:xfrm>
              <a:off x="1953048" y="3971359"/>
              <a:ext cx="978104" cy="772993"/>
              <a:chOff x="1953048" y="3971359"/>
              <a:chExt cx="978104" cy="772993"/>
            </a:xfrm>
          </p:grpSpPr>
          <p:sp>
            <p:nvSpPr>
              <p:cNvPr id="76" name="Left Brace 75">
                <a:extLst>
                  <a:ext uri="{FF2B5EF4-FFF2-40B4-BE49-F238E27FC236}">
                    <a16:creationId xmlns:a16="http://schemas.microsoft.com/office/drawing/2014/main" id="{1811564F-AB73-A24F-ABCE-459D5D05C304}"/>
                  </a:ext>
                </a:extLst>
              </p:cNvPr>
              <p:cNvSpPr/>
              <p:nvPr/>
            </p:nvSpPr>
            <p:spPr>
              <a:xfrm rot="5400000">
                <a:off x="1990672" y="4596238"/>
                <a:ext cx="110490" cy="185738"/>
              </a:xfrm>
              <a:prstGeom prst="leftBrace">
                <a:avLst>
                  <a:gd name="adj1" fmla="val 44444"/>
                  <a:gd name="adj2" fmla="val 50000"/>
                </a:avLst>
              </a:prstGeom>
              <a:ln>
                <a:solidFill>
                  <a:srgbClr val="00B0F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00B0F0"/>
                  </a:solidFill>
                </a:endParaRPr>
              </a:p>
            </p:txBody>
          </p:sp>
          <p:sp>
            <p:nvSpPr>
              <p:cNvPr id="77" name="Rectangle 76">
                <a:extLst>
                  <a:ext uri="{FF2B5EF4-FFF2-40B4-BE49-F238E27FC236}">
                    <a16:creationId xmlns:a16="http://schemas.microsoft.com/office/drawing/2014/main" id="{E14CAF27-37A9-5342-A717-AB171F03195C}"/>
                  </a:ext>
                </a:extLst>
              </p:cNvPr>
              <p:cNvSpPr/>
              <p:nvPr/>
            </p:nvSpPr>
            <p:spPr>
              <a:xfrm>
                <a:off x="2457946" y="3971359"/>
                <a:ext cx="473206" cy="369332"/>
              </a:xfrm>
              <a:prstGeom prst="rect">
                <a:avLst/>
              </a:prstGeom>
              <a:ln>
                <a:noFill/>
              </a:ln>
            </p:spPr>
            <p:txBody>
              <a:bodyPr wrap="none">
                <a:spAutoFit/>
              </a:bodyPr>
              <a:lstStyle/>
              <a:p>
                <a:r>
                  <a:rPr lang="en-US" i="1" dirty="0">
                    <a:solidFill>
                      <a:srgbClr val="00B0F0"/>
                    </a:solidFill>
                    <a:latin typeface="Cambria Math" panose="02040503050406030204" pitchFamily="18" charset="0"/>
                  </a:rPr>
                  <a:t>TD</a:t>
                </a:r>
              </a:p>
            </p:txBody>
          </p:sp>
          <p:cxnSp>
            <p:nvCxnSpPr>
              <p:cNvPr id="78" name="Straight Connector 77">
                <a:extLst>
                  <a:ext uri="{FF2B5EF4-FFF2-40B4-BE49-F238E27FC236}">
                    <a16:creationId xmlns:a16="http://schemas.microsoft.com/office/drawing/2014/main" id="{7836A1ED-1AE6-7948-BF4F-9325C3FEDE51}"/>
                  </a:ext>
                </a:extLst>
              </p:cNvPr>
              <p:cNvCxnSpPr>
                <a:cxnSpLocks/>
              </p:cNvCxnSpPr>
              <p:nvPr/>
            </p:nvCxnSpPr>
            <p:spPr>
              <a:xfrm flipH="1">
                <a:off x="2043243" y="4187844"/>
                <a:ext cx="526816" cy="446018"/>
              </a:xfrm>
              <a:prstGeom prst="line">
                <a:avLst/>
              </a:prstGeom>
              <a:ln>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88" name="Left Brace 87">
                <a:extLst>
                  <a:ext uri="{FF2B5EF4-FFF2-40B4-BE49-F238E27FC236}">
                    <a16:creationId xmlns:a16="http://schemas.microsoft.com/office/drawing/2014/main" id="{6BA6575C-2EE8-7841-A657-04C83D6E77F6}"/>
                  </a:ext>
                </a:extLst>
              </p:cNvPr>
              <p:cNvSpPr/>
              <p:nvPr/>
            </p:nvSpPr>
            <p:spPr>
              <a:xfrm rot="5400000">
                <a:off x="2227992" y="4551147"/>
                <a:ext cx="99755" cy="274568"/>
              </a:xfrm>
              <a:prstGeom prst="leftBrace">
                <a:avLst>
                  <a:gd name="adj1" fmla="val 44444"/>
                  <a:gd name="adj2" fmla="val 50998"/>
                </a:avLst>
              </a:prstGeom>
              <a:ln>
                <a:solidFill>
                  <a:srgbClr val="00B0F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00B0F0"/>
                  </a:solidFill>
                </a:endParaRPr>
              </a:p>
            </p:txBody>
          </p:sp>
          <p:sp>
            <p:nvSpPr>
              <p:cNvPr id="89" name="Rectangle 88">
                <a:extLst>
                  <a:ext uri="{FF2B5EF4-FFF2-40B4-BE49-F238E27FC236}">
                    <a16:creationId xmlns:a16="http://schemas.microsoft.com/office/drawing/2014/main" id="{66601788-A6A6-6F41-A826-9811261C9C0A}"/>
                  </a:ext>
                </a:extLst>
              </p:cNvPr>
              <p:cNvSpPr/>
              <p:nvPr/>
            </p:nvSpPr>
            <p:spPr>
              <a:xfrm>
                <a:off x="2455206" y="4176196"/>
                <a:ext cx="447623" cy="369332"/>
              </a:xfrm>
              <a:prstGeom prst="rect">
                <a:avLst/>
              </a:prstGeom>
              <a:ln>
                <a:noFill/>
              </a:ln>
            </p:spPr>
            <p:txBody>
              <a:bodyPr wrap="none">
                <a:spAutoFit/>
              </a:bodyPr>
              <a:lstStyle/>
              <a:p>
                <a:r>
                  <a:rPr lang="en-US" i="1" dirty="0">
                    <a:solidFill>
                      <a:srgbClr val="00B0F0"/>
                    </a:solidFill>
                    <a:latin typeface="Cambria Math" panose="02040503050406030204" pitchFamily="18" charset="0"/>
                  </a:rPr>
                  <a:t>TC</a:t>
                </a:r>
              </a:p>
            </p:txBody>
          </p:sp>
          <p:cxnSp>
            <p:nvCxnSpPr>
              <p:cNvPr id="93" name="Straight Connector 92">
                <a:extLst>
                  <a:ext uri="{FF2B5EF4-FFF2-40B4-BE49-F238E27FC236}">
                    <a16:creationId xmlns:a16="http://schemas.microsoft.com/office/drawing/2014/main" id="{C7C652C5-64D4-6342-9E7A-F0D92E02A5D1}"/>
                  </a:ext>
                </a:extLst>
              </p:cNvPr>
              <p:cNvCxnSpPr>
                <a:cxnSpLocks/>
              </p:cNvCxnSpPr>
              <p:nvPr/>
            </p:nvCxnSpPr>
            <p:spPr>
              <a:xfrm flipH="1">
                <a:off x="2284018" y="4382627"/>
                <a:ext cx="280631" cy="248890"/>
              </a:xfrm>
              <a:prstGeom prst="line">
                <a:avLst/>
              </a:prstGeom>
              <a:ln>
                <a:solidFill>
                  <a:srgbClr val="00B0F0"/>
                </a:solidFill>
              </a:ln>
              <a:effectLst/>
            </p:spPr>
            <p:style>
              <a:lnRef idx="2">
                <a:schemeClr val="accent1"/>
              </a:lnRef>
              <a:fillRef idx="0">
                <a:schemeClr val="accent1"/>
              </a:fillRef>
              <a:effectRef idx="1">
                <a:schemeClr val="accent1"/>
              </a:effectRef>
              <a:fontRef idx="minor">
                <a:schemeClr val="tx1"/>
              </a:fontRef>
            </p:style>
          </p:cxnSp>
        </p:grpSp>
        <p:cxnSp>
          <p:nvCxnSpPr>
            <p:cNvPr id="94" name="Straight Connector 93">
              <a:extLst>
                <a:ext uri="{FF2B5EF4-FFF2-40B4-BE49-F238E27FC236}">
                  <a16:creationId xmlns:a16="http://schemas.microsoft.com/office/drawing/2014/main" id="{E130897F-AFAE-B742-BA06-11FE58A448B7}"/>
                </a:ext>
              </a:extLst>
            </p:cNvPr>
            <p:cNvCxnSpPr>
              <a:cxnSpLocks/>
            </p:cNvCxnSpPr>
            <p:nvPr/>
          </p:nvCxnSpPr>
          <p:spPr>
            <a:xfrm>
              <a:off x="2145210" y="2835181"/>
              <a:ext cx="0" cy="1863856"/>
            </a:xfrm>
            <a:prstGeom prst="line">
              <a:avLst/>
            </a:prstGeom>
            <a:ln>
              <a:solidFill>
                <a:srgbClr val="00B0F0"/>
              </a:solidFill>
              <a:prstDash val="dash"/>
            </a:ln>
            <a:effectLst/>
          </p:spPr>
          <p:style>
            <a:lnRef idx="2">
              <a:schemeClr val="accent1"/>
            </a:lnRef>
            <a:fillRef idx="0">
              <a:schemeClr val="accent1"/>
            </a:fillRef>
            <a:effectRef idx="1">
              <a:schemeClr val="accent1"/>
            </a:effectRef>
            <a:fontRef idx="minor">
              <a:schemeClr val="tx1"/>
            </a:fontRef>
          </p:style>
        </p:cxnSp>
        <p:sp>
          <p:nvSpPr>
            <p:cNvPr id="98" name="TextBox 97">
              <a:extLst>
                <a:ext uri="{FF2B5EF4-FFF2-40B4-BE49-F238E27FC236}">
                  <a16:creationId xmlns:a16="http://schemas.microsoft.com/office/drawing/2014/main" id="{76320340-8075-E440-B8C7-BD12FCA80FEF}"/>
                </a:ext>
              </a:extLst>
            </p:cNvPr>
            <p:cNvSpPr txBox="1"/>
            <p:nvPr/>
          </p:nvSpPr>
          <p:spPr>
            <a:xfrm>
              <a:off x="1328850" y="1693801"/>
              <a:ext cx="1943100" cy="369332"/>
            </a:xfrm>
            <a:prstGeom prst="rect">
              <a:avLst/>
            </a:prstGeom>
            <a:noFill/>
          </p:spPr>
          <p:txBody>
            <a:bodyPr wrap="square" rtlCol="0">
              <a:spAutoFit/>
            </a:bodyPr>
            <a:lstStyle/>
            <a:p>
              <a:pPr algn="ctr"/>
              <a:r>
                <a:rPr lang="en-US" dirty="0"/>
                <a:t>Export Supplies</a:t>
              </a:r>
            </a:p>
          </p:txBody>
        </p:sp>
        <p:sp>
          <p:nvSpPr>
            <p:cNvPr id="99" name="TextBox 98">
              <a:extLst>
                <a:ext uri="{FF2B5EF4-FFF2-40B4-BE49-F238E27FC236}">
                  <a16:creationId xmlns:a16="http://schemas.microsoft.com/office/drawing/2014/main" id="{5FB32E10-ADD3-FA46-B6AD-E72B17BAE0A2}"/>
                </a:ext>
              </a:extLst>
            </p:cNvPr>
            <p:cNvSpPr txBox="1"/>
            <p:nvPr/>
          </p:nvSpPr>
          <p:spPr>
            <a:xfrm>
              <a:off x="5143500" y="1685250"/>
              <a:ext cx="1657350" cy="369332"/>
            </a:xfrm>
            <a:prstGeom prst="rect">
              <a:avLst/>
            </a:prstGeom>
            <a:noFill/>
          </p:spPr>
          <p:txBody>
            <a:bodyPr wrap="square" rtlCol="0">
              <a:spAutoFit/>
            </a:bodyPr>
            <a:lstStyle/>
            <a:p>
              <a:pPr algn="ctr"/>
              <a:r>
                <a:rPr lang="en-US" dirty="0"/>
                <a:t>Import Market</a:t>
              </a:r>
            </a:p>
          </p:txBody>
        </p:sp>
        <mc:AlternateContent xmlns:mc="http://schemas.openxmlformats.org/markup-compatibility/2006" xmlns:a14="http://schemas.microsoft.com/office/drawing/2010/main">
          <mc:Choice Requires="a14">
            <p:sp>
              <p:nvSpPr>
                <p:cNvPr id="100" name="Rectangle 99">
                  <a:extLst>
                    <a:ext uri="{FF2B5EF4-FFF2-40B4-BE49-F238E27FC236}">
                      <a16:creationId xmlns:a16="http://schemas.microsoft.com/office/drawing/2014/main" id="{2885D566-4EE7-BA45-B916-8D8892AC3B32}"/>
                    </a:ext>
                  </a:extLst>
                </p:cNvPr>
                <p:cNvSpPr/>
                <p:nvPr/>
              </p:nvSpPr>
              <p:spPr>
                <a:xfrm>
                  <a:off x="1620450" y="4736251"/>
                  <a:ext cx="754437" cy="66088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chemeClr val="tx1"/>
                                </a:solidFill>
                                <a:latin typeface="Cambria Math" panose="02040503050406030204" pitchFamily="18" charset="0"/>
                              </a:rPr>
                            </m:ctrlPr>
                          </m:sSubSupPr>
                          <m:e>
                            <m:r>
                              <a:rPr lang="en-US" i="1">
                                <a:solidFill>
                                  <a:schemeClr val="tx1"/>
                                </a:solidFill>
                                <a:latin typeface="Cambria Math" panose="02040503050406030204" pitchFamily="18" charset="0"/>
                              </a:rPr>
                              <m:t>𝑋</m:t>
                            </m:r>
                          </m:e>
                          <m:sub>
                            <m:r>
                              <a:rPr lang="en-US" i="0">
                                <a:solidFill>
                                  <a:schemeClr val="tx1"/>
                                </a:solidFill>
                                <a:latin typeface="Cambria Math" panose="02040503050406030204" pitchFamily="18" charset="0"/>
                              </a:rPr>
                              <m:t>0</m:t>
                            </m:r>
                          </m:sub>
                          <m:sup>
                            <m:r>
                              <a:rPr lang="en-US" i="1">
                                <a:solidFill>
                                  <a:schemeClr val="tx1"/>
                                </a:solidFill>
                                <a:latin typeface="Cambria Math" panose="02040503050406030204" pitchFamily="18" charset="0"/>
                              </a:rPr>
                              <m:t>𝐵</m:t>
                            </m:r>
                          </m:sup>
                        </m:sSubSup>
                      </m:oMath>
                    </m:oMathPara>
                  </a14:m>
                  <a:endParaRPr lang="en-US" i="1" dirty="0">
                    <a:solidFill>
                      <a:schemeClr val="tx1"/>
                    </a:solidFill>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i="0">
                            <a:solidFill>
                              <a:schemeClr val="tx1"/>
                            </a:solidFill>
                            <a:latin typeface="Cambria Math" panose="02040503050406030204" pitchFamily="18" charset="0"/>
                          </a:rPr>
                          <m:t>=</m:t>
                        </m:r>
                        <m:sSubSup>
                          <m:sSubSupPr>
                            <m:ctrlPr>
                              <a:rPr lang="en-US" i="1">
                                <a:solidFill>
                                  <a:schemeClr val="tx1"/>
                                </a:solidFill>
                                <a:latin typeface="Cambria Math" panose="02040503050406030204" pitchFamily="18" charset="0"/>
                              </a:rPr>
                            </m:ctrlPr>
                          </m:sSubSupPr>
                          <m:e>
                            <m:r>
                              <a:rPr lang="en-US" i="1">
                                <a:solidFill>
                                  <a:schemeClr val="tx1"/>
                                </a:solidFill>
                                <a:latin typeface="Cambria Math" panose="02040503050406030204" pitchFamily="18" charset="0"/>
                              </a:rPr>
                              <m:t>𝑋</m:t>
                            </m:r>
                          </m:e>
                          <m:sub>
                            <m:r>
                              <a:rPr lang="en-US" i="0">
                                <a:solidFill>
                                  <a:schemeClr val="tx1"/>
                                </a:solidFill>
                                <a:latin typeface="Cambria Math" panose="02040503050406030204" pitchFamily="18" charset="0"/>
                              </a:rPr>
                              <m:t>0</m:t>
                            </m:r>
                          </m:sub>
                          <m:sup>
                            <m:r>
                              <a:rPr lang="en-US" i="1">
                                <a:solidFill>
                                  <a:schemeClr val="tx1"/>
                                </a:solidFill>
                                <a:latin typeface="Cambria Math" panose="02040503050406030204" pitchFamily="18" charset="0"/>
                              </a:rPr>
                              <m:t>𝐶</m:t>
                            </m:r>
                          </m:sup>
                        </m:sSubSup>
                      </m:oMath>
                    </m:oMathPara>
                  </a14:m>
                  <a:endParaRPr lang="en-US" dirty="0">
                    <a:solidFill>
                      <a:schemeClr val="tx1"/>
                    </a:solidFill>
                  </a:endParaRPr>
                </a:p>
              </p:txBody>
            </p:sp>
          </mc:Choice>
          <mc:Fallback xmlns="">
            <p:sp>
              <p:nvSpPr>
                <p:cNvPr id="100" name="Rectangle 99">
                  <a:extLst>
                    <a:ext uri="{FF2B5EF4-FFF2-40B4-BE49-F238E27FC236}">
                      <a16:creationId xmlns:a16="http://schemas.microsoft.com/office/drawing/2014/main" id="{2885D566-4EE7-BA45-B916-8D8892AC3B32}"/>
                    </a:ext>
                  </a:extLst>
                </p:cNvPr>
                <p:cNvSpPr>
                  <a:spLocks noRot="1" noChangeAspect="1" noMove="1" noResize="1" noEditPoints="1" noAdjustHandles="1" noChangeArrowheads="1" noChangeShapeType="1" noTextEdit="1"/>
                </p:cNvSpPr>
                <p:nvPr/>
              </p:nvSpPr>
              <p:spPr>
                <a:xfrm>
                  <a:off x="1620450" y="4736251"/>
                  <a:ext cx="754437" cy="660887"/>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1" name="Rectangle 100">
                  <a:extLst>
                    <a:ext uri="{FF2B5EF4-FFF2-40B4-BE49-F238E27FC236}">
                      <a16:creationId xmlns:a16="http://schemas.microsoft.com/office/drawing/2014/main" id="{CC80E1BC-27CB-884B-9B5F-344756810BAD}"/>
                    </a:ext>
                  </a:extLst>
                </p:cNvPr>
                <p:cNvSpPr/>
                <p:nvPr/>
              </p:nvSpPr>
              <p:spPr>
                <a:xfrm>
                  <a:off x="1406250" y="4743450"/>
                  <a:ext cx="515590" cy="37600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rgbClr val="FF0000"/>
                                </a:solidFill>
                                <a:latin typeface="Cambria Math" panose="02040503050406030204" pitchFamily="18" charset="0"/>
                              </a:rPr>
                            </m:ctrlPr>
                          </m:sSubSupPr>
                          <m:e>
                            <m:r>
                              <a:rPr lang="en-US" i="1">
                                <a:solidFill>
                                  <a:srgbClr val="FF0000"/>
                                </a:solidFill>
                                <a:latin typeface="Cambria Math" panose="02040503050406030204" pitchFamily="18" charset="0"/>
                              </a:rPr>
                              <m:t>𝑋</m:t>
                            </m:r>
                          </m:e>
                          <m:sub>
                            <m:r>
                              <a:rPr lang="en-US" b="0" i="0" smtClean="0">
                                <a:solidFill>
                                  <a:srgbClr val="FF0000"/>
                                </a:solidFill>
                                <a:latin typeface="Cambria Math" panose="02040503050406030204" pitchFamily="18" charset="0"/>
                              </a:rPr>
                              <m:t>1</m:t>
                            </m:r>
                          </m:sub>
                          <m:sup>
                            <m:r>
                              <a:rPr lang="en-US" b="0" i="1" smtClean="0">
                                <a:solidFill>
                                  <a:srgbClr val="FF0000"/>
                                </a:solidFill>
                                <a:latin typeface="Cambria Math" panose="02040503050406030204" pitchFamily="18" charset="0"/>
                              </a:rPr>
                              <m:t>𝐶</m:t>
                            </m:r>
                          </m:sup>
                        </m:sSubSup>
                      </m:oMath>
                    </m:oMathPara>
                  </a14:m>
                  <a:endParaRPr lang="en-US" i="1" dirty="0">
                    <a:solidFill>
                      <a:srgbClr val="FF0000"/>
                    </a:solidFill>
                    <a:latin typeface="Cambria Math" panose="02040503050406030204" pitchFamily="18" charset="0"/>
                  </a:endParaRPr>
                </a:p>
              </p:txBody>
            </p:sp>
          </mc:Choice>
          <mc:Fallback xmlns="">
            <p:sp>
              <p:nvSpPr>
                <p:cNvPr id="101" name="Rectangle 100">
                  <a:extLst>
                    <a:ext uri="{FF2B5EF4-FFF2-40B4-BE49-F238E27FC236}">
                      <a16:creationId xmlns:a16="http://schemas.microsoft.com/office/drawing/2014/main" id="{CC80E1BC-27CB-884B-9B5F-344756810BAD}"/>
                    </a:ext>
                  </a:extLst>
                </p:cNvPr>
                <p:cNvSpPr>
                  <a:spLocks noRot="1" noChangeAspect="1" noMove="1" noResize="1" noEditPoints="1" noAdjustHandles="1" noChangeArrowheads="1" noChangeShapeType="1" noTextEdit="1"/>
                </p:cNvSpPr>
                <p:nvPr/>
              </p:nvSpPr>
              <p:spPr>
                <a:xfrm>
                  <a:off x="1406250" y="4743450"/>
                  <a:ext cx="515590" cy="376000"/>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3" name="TextBox 82">
                  <a:extLst>
                    <a:ext uri="{FF2B5EF4-FFF2-40B4-BE49-F238E27FC236}">
                      <a16:creationId xmlns:a16="http://schemas.microsoft.com/office/drawing/2014/main" id="{BA656553-ED9C-B542-8CDE-7ED012E4FABE}"/>
                    </a:ext>
                  </a:extLst>
                </p:cNvPr>
                <p:cNvSpPr txBox="1"/>
                <p:nvPr/>
              </p:nvSpPr>
              <p:spPr>
                <a:xfrm>
                  <a:off x="895548" y="1963721"/>
                  <a:ext cx="514350" cy="375552"/>
                </a:xfrm>
                <a:prstGeom prst="rect">
                  <a:avLst/>
                </a:prstGeom>
                <a:noFill/>
              </p:spPr>
              <p:txBody>
                <a:bodyPr wrap="square" rtlCol="0">
                  <a:spAutoFit/>
                </a:bodyPr>
                <a:lstStyle/>
                <a:p>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𝑝</m:t>
                          </m:r>
                        </m:e>
                        <m:sup>
                          <m:r>
                            <a:rPr lang="en-US" i="1">
                              <a:latin typeface="Cambria Math" panose="02040503050406030204" pitchFamily="18" charset="0"/>
                            </a:rPr>
                            <m:t>𝐴</m:t>
                          </m:r>
                        </m:sup>
                      </m:sSup>
                    </m:oMath>
                  </a14:m>
                  <a:r>
                    <a:rPr lang="en-US" dirty="0">
                      <a:effectLst/>
                    </a:rPr>
                    <a:t> </a:t>
                  </a:r>
                  <a:endParaRPr lang="en-US" dirty="0"/>
                </a:p>
              </p:txBody>
            </p:sp>
          </mc:Choice>
          <mc:Fallback xmlns="">
            <p:sp>
              <p:nvSpPr>
                <p:cNvPr id="83" name="TextBox 82">
                  <a:extLst>
                    <a:ext uri="{FF2B5EF4-FFF2-40B4-BE49-F238E27FC236}">
                      <a16:creationId xmlns:a16="http://schemas.microsoft.com/office/drawing/2014/main" id="{BA656553-ED9C-B542-8CDE-7ED012E4FABE}"/>
                    </a:ext>
                  </a:extLst>
                </p:cNvPr>
                <p:cNvSpPr txBox="1">
                  <a:spLocks noRot="1" noChangeAspect="1" noMove="1" noResize="1" noEditPoints="1" noAdjustHandles="1" noChangeArrowheads="1" noChangeShapeType="1" noTextEdit="1"/>
                </p:cNvSpPr>
                <p:nvPr/>
              </p:nvSpPr>
              <p:spPr>
                <a:xfrm>
                  <a:off x="895548" y="1963721"/>
                  <a:ext cx="514350" cy="375552"/>
                </a:xfrm>
                <a:prstGeom prst="rect">
                  <a:avLst/>
                </a:prstGeom>
                <a:blipFill>
                  <a:blip r:embed="rId15"/>
                  <a:stretch>
                    <a:fillRect b="-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2" name="TextBox 101">
                  <a:extLst>
                    <a:ext uri="{FF2B5EF4-FFF2-40B4-BE49-F238E27FC236}">
                      <a16:creationId xmlns:a16="http://schemas.microsoft.com/office/drawing/2014/main" id="{65E9AD10-081F-134B-913A-A38340784251}"/>
                    </a:ext>
                  </a:extLst>
                </p:cNvPr>
                <p:cNvSpPr txBox="1"/>
                <p:nvPr/>
              </p:nvSpPr>
              <p:spPr>
                <a:xfrm>
                  <a:off x="3744013" y="1965292"/>
                  <a:ext cx="514350" cy="375552"/>
                </a:xfrm>
                <a:prstGeom prst="rect">
                  <a:avLst/>
                </a:prstGeom>
                <a:noFill/>
              </p:spPr>
              <p:txBody>
                <a:bodyPr wrap="square" rtlCol="0">
                  <a:spAutoFit/>
                </a:bodyPr>
                <a:lstStyle/>
                <a:p>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𝑝</m:t>
                          </m:r>
                        </m:e>
                        <m:sup>
                          <m:r>
                            <a:rPr lang="en-US" i="1">
                              <a:latin typeface="Cambria Math" panose="02040503050406030204" pitchFamily="18" charset="0"/>
                            </a:rPr>
                            <m:t>𝐴</m:t>
                          </m:r>
                        </m:sup>
                      </m:sSup>
                    </m:oMath>
                  </a14:m>
                  <a:r>
                    <a:rPr lang="en-US" dirty="0">
                      <a:effectLst/>
                    </a:rPr>
                    <a:t> </a:t>
                  </a:r>
                  <a:endParaRPr lang="en-US" dirty="0"/>
                </a:p>
              </p:txBody>
            </p:sp>
          </mc:Choice>
          <mc:Fallback xmlns="">
            <p:sp>
              <p:nvSpPr>
                <p:cNvPr id="102" name="TextBox 101">
                  <a:extLst>
                    <a:ext uri="{FF2B5EF4-FFF2-40B4-BE49-F238E27FC236}">
                      <a16:creationId xmlns:a16="http://schemas.microsoft.com/office/drawing/2014/main" id="{65E9AD10-081F-134B-913A-A38340784251}"/>
                    </a:ext>
                  </a:extLst>
                </p:cNvPr>
                <p:cNvSpPr txBox="1">
                  <a:spLocks noRot="1" noChangeAspect="1" noMove="1" noResize="1" noEditPoints="1" noAdjustHandles="1" noChangeArrowheads="1" noChangeShapeType="1" noTextEdit="1"/>
                </p:cNvSpPr>
                <p:nvPr/>
              </p:nvSpPr>
              <p:spPr>
                <a:xfrm>
                  <a:off x="3744013" y="1965292"/>
                  <a:ext cx="514350" cy="375552"/>
                </a:xfrm>
                <a:prstGeom prst="rect">
                  <a:avLst/>
                </a:prstGeom>
                <a:blipFill>
                  <a:blip r:embed="rId16"/>
                  <a:stretch>
                    <a:fillRect b="-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3" name="TextBox 102">
                  <a:extLst>
                    <a:ext uri="{FF2B5EF4-FFF2-40B4-BE49-F238E27FC236}">
                      <a16:creationId xmlns:a16="http://schemas.microsoft.com/office/drawing/2014/main" id="{C46A413F-4346-DB49-89B4-E0A30DA5D728}"/>
                    </a:ext>
                  </a:extLst>
                </p:cNvPr>
                <p:cNvSpPr txBox="1"/>
                <p:nvPr/>
              </p:nvSpPr>
              <p:spPr>
                <a:xfrm>
                  <a:off x="537328" y="4293678"/>
                  <a:ext cx="735727" cy="646524"/>
                </a:xfrm>
                <a:prstGeom prst="rect">
                  <a:avLst/>
                </a:prstGeom>
                <a:noFill/>
              </p:spPr>
              <p:txBody>
                <a:bodyPr wrap="square" rtlCol="0">
                  <a:spAutoFit/>
                </a:bodyPr>
                <a:lstStyle/>
                <a:p>
                  <a:pPr/>
                  <a14:m>
                    <m:oMathPara xmlns:m="http://schemas.openxmlformats.org/officeDocument/2006/math">
                      <m:oMathParaPr>
                        <m:jc m:val="center"/>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𝑎</m:t>
                            </m:r>
                          </m:e>
                          <m:sup>
                            <m:r>
                              <a:rPr lang="en-US" i="1">
                                <a:latin typeface="Cambria Math" panose="02040503050406030204" pitchFamily="18" charset="0"/>
                              </a:rPr>
                              <m:t>𝐵</m:t>
                            </m:r>
                          </m:sup>
                        </m:sSup>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𝑎</m:t>
                            </m:r>
                          </m:e>
                          <m:sup>
                            <m:r>
                              <a:rPr lang="en-US" i="1">
                                <a:latin typeface="Cambria Math" panose="02040503050406030204" pitchFamily="18" charset="0"/>
                              </a:rPr>
                              <m:t>𝐶</m:t>
                            </m:r>
                          </m:sup>
                        </m:sSup>
                      </m:oMath>
                    </m:oMathPara>
                  </a14:m>
                  <a:endParaRPr lang="en-US" baseline="-25000" dirty="0"/>
                </a:p>
              </p:txBody>
            </p:sp>
          </mc:Choice>
          <mc:Fallback xmlns="">
            <p:sp>
              <p:nvSpPr>
                <p:cNvPr id="103" name="TextBox 102">
                  <a:extLst>
                    <a:ext uri="{FF2B5EF4-FFF2-40B4-BE49-F238E27FC236}">
                      <a16:creationId xmlns:a16="http://schemas.microsoft.com/office/drawing/2014/main" id="{C46A413F-4346-DB49-89B4-E0A30DA5D728}"/>
                    </a:ext>
                  </a:extLst>
                </p:cNvPr>
                <p:cNvSpPr txBox="1">
                  <a:spLocks noRot="1" noChangeAspect="1" noMove="1" noResize="1" noEditPoints="1" noAdjustHandles="1" noChangeArrowheads="1" noChangeShapeType="1" noTextEdit="1"/>
                </p:cNvSpPr>
                <p:nvPr/>
              </p:nvSpPr>
              <p:spPr>
                <a:xfrm>
                  <a:off x="537328" y="4293678"/>
                  <a:ext cx="735727" cy="646524"/>
                </a:xfrm>
                <a:prstGeom prst="rect">
                  <a:avLst/>
                </a:prstGeom>
                <a:blipFill>
                  <a:blip r:embed="rId17"/>
                  <a:stretch>
                    <a:fillRect/>
                  </a:stretch>
                </a:blipFill>
              </p:spPr>
              <p:txBody>
                <a:bodyPr/>
                <a:lstStyle/>
                <a:p>
                  <a:r>
                    <a:rPr lang="en-US">
                      <a:noFill/>
                    </a:rPr>
                    <a:t> </a:t>
                  </a:r>
                </a:p>
              </p:txBody>
            </p:sp>
          </mc:Fallback>
        </mc:AlternateContent>
        <p:sp>
          <p:nvSpPr>
            <p:cNvPr id="82" name="Freeform 81">
              <a:extLst>
                <a:ext uri="{FF2B5EF4-FFF2-40B4-BE49-F238E27FC236}">
                  <a16:creationId xmlns:a16="http://schemas.microsoft.com/office/drawing/2014/main" id="{D35F3514-FFF5-EE49-A5AC-6400462E506C}"/>
                </a:ext>
              </a:extLst>
            </p:cNvPr>
            <p:cNvSpPr/>
            <p:nvPr/>
          </p:nvSpPr>
          <p:spPr>
            <a:xfrm>
              <a:off x="1484243" y="2815055"/>
              <a:ext cx="1607931" cy="651290"/>
            </a:xfrm>
            <a:custGeom>
              <a:avLst/>
              <a:gdLst>
                <a:gd name="connsiteX0" fmla="*/ 0 w 1607931"/>
                <a:gd name="connsiteY0" fmla="*/ 294788 h 651290"/>
                <a:gd name="connsiteX1" fmla="*/ 468244 w 1607931"/>
                <a:gd name="connsiteY1" fmla="*/ 7658 h 651290"/>
                <a:gd name="connsiteX2" fmla="*/ 1356140 w 1607931"/>
                <a:gd name="connsiteY2" fmla="*/ 568667 h 651290"/>
                <a:gd name="connsiteX3" fmla="*/ 1607931 w 1607931"/>
                <a:gd name="connsiteY3" fmla="*/ 648180 h 651290"/>
                <a:gd name="connsiteX4" fmla="*/ 1607931 w 1607931"/>
                <a:gd name="connsiteY4" fmla="*/ 648180 h 6512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7931" h="651290">
                  <a:moveTo>
                    <a:pt x="0" y="294788"/>
                  </a:moveTo>
                  <a:cubicBezTo>
                    <a:pt x="121110" y="128399"/>
                    <a:pt x="242221" y="-37989"/>
                    <a:pt x="468244" y="7658"/>
                  </a:cubicBezTo>
                  <a:cubicBezTo>
                    <a:pt x="694267" y="53304"/>
                    <a:pt x="1166192" y="461913"/>
                    <a:pt x="1356140" y="568667"/>
                  </a:cubicBezTo>
                  <a:cubicBezTo>
                    <a:pt x="1546088" y="675421"/>
                    <a:pt x="1607931" y="648180"/>
                    <a:pt x="1607931" y="648180"/>
                  </a:cubicBezTo>
                  <a:lnTo>
                    <a:pt x="1607931" y="648180"/>
                  </a:lnTo>
                </a:path>
              </a:pathLst>
            </a:cu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 name="Freeform 105">
              <a:extLst>
                <a:ext uri="{FF2B5EF4-FFF2-40B4-BE49-F238E27FC236}">
                  <a16:creationId xmlns:a16="http://schemas.microsoft.com/office/drawing/2014/main" id="{E7346BB5-FAD6-9A43-8DDE-6EE87802349D}"/>
                </a:ext>
              </a:extLst>
            </p:cNvPr>
            <p:cNvSpPr/>
            <p:nvPr/>
          </p:nvSpPr>
          <p:spPr>
            <a:xfrm>
              <a:off x="1497496" y="3480904"/>
              <a:ext cx="1590261" cy="549177"/>
            </a:xfrm>
            <a:custGeom>
              <a:avLst/>
              <a:gdLst>
                <a:gd name="connsiteX0" fmla="*/ 0 w 1590261"/>
                <a:gd name="connsiteY0" fmla="*/ 265044 h 549177"/>
                <a:gd name="connsiteX1" fmla="*/ 561008 w 1590261"/>
                <a:gd name="connsiteY1" fmla="*/ 547757 h 549177"/>
                <a:gd name="connsiteX2" fmla="*/ 1095513 w 1590261"/>
                <a:gd name="connsiteY2" fmla="*/ 159026 h 549177"/>
                <a:gd name="connsiteX3" fmla="*/ 1590261 w 1590261"/>
                <a:gd name="connsiteY3" fmla="*/ 0 h 549177"/>
                <a:gd name="connsiteX4" fmla="*/ 1590261 w 1590261"/>
                <a:gd name="connsiteY4" fmla="*/ 0 h 5491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0261" h="549177">
                  <a:moveTo>
                    <a:pt x="0" y="265044"/>
                  </a:moveTo>
                  <a:cubicBezTo>
                    <a:pt x="189211" y="415235"/>
                    <a:pt x="378423" y="565427"/>
                    <a:pt x="561008" y="547757"/>
                  </a:cubicBezTo>
                  <a:cubicBezTo>
                    <a:pt x="743594" y="530087"/>
                    <a:pt x="923971" y="250319"/>
                    <a:pt x="1095513" y="159026"/>
                  </a:cubicBezTo>
                  <a:cubicBezTo>
                    <a:pt x="1267055" y="67733"/>
                    <a:pt x="1590261" y="0"/>
                    <a:pt x="1590261" y="0"/>
                  </a:cubicBezTo>
                  <a:lnTo>
                    <a:pt x="1590261" y="0"/>
                  </a:lnTo>
                </a:path>
              </a:pathLst>
            </a:cu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 name="TextBox 108">
              <a:extLst>
                <a:ext uri="{FF2B5EF4-FFF2-40B4-BE49-F238E27FC236}">
                  <a16:creationId xmlns:a16="http://schemas.microsoft.com/office/drawing/2014/main" id="{D05CACDD-6AA5-624A-9C48-CC6836A5481F}"/>
                </a:ext>
              </a:extLst>
            </p:cNvPr>
            <p:cNvSpPr txBox="1"/>
            <p:nvPr/>
          </p:nvSpPr>
          <p:spPr>
            <a:xfrm>
              <a:off x="3057110" y="3292613"/>
              <a:ext cx="514350" cy="369332"/>
            </a:xfrm>
            <a:prstGeom prst="rect">
              <a:avLst/>
            </a:prstGeom>
            <a:noFill/>
          </p:spPr>
          <p:txBody>
            <a:bodyPr wrap="square" rtlCol="0">
              <a:spAutoFit/>
            </a:bodyPr>
            <a:lstStyle/>
            <a:p>
              <a:r>
                <a:rPr lang="en-US" dirty="0"/>
                <a:t>=</a:t>
              </a:r>
            </a:p>
          </p:txBody>
        </p:sp>
        <p:sp>
          <p:nvSpPr>
            <p:cNvPr id="110" name="Freeform 109">
              <a:extLst>
                <a:ext uri="{FF2B5EF4-FFF2-40B4-BE49-F238E27FC236}">
                  <a16:creationId xmlns:a16="http://schemas.microsoft.com/office/drawing/2014/main" id="{96FA4118-4E62-2848-8B76-BE89732B5BCB}"/>
                </a:ext>
              </a:extLst>
            </p:cNvPr>
            <p:cNvSpPr/>
            <p:nvPr/>
          </p:nvSpPr>
          <p:spPr>
            <a:xfrm>
              <a:off x="3321878" y="2781702"/>
              <a:ext cx="1400313" cy="708039"/>
            </a:xfrm>
            <a:custGeom>
              <a:avLst/>
              <a:gdLst>
                <a:gd name="connsiteX0" fmla="*/ 1400313 w 1400313"/>
                <a:gd name="connsiteY0" fmla="*/ 345811 h 708039"/>
                <a:gd name="connsiteX1" fmla="*/ 874644 w 1400313"/>
                <a:gd name="connsiteY1" fmla="*/ 5672 h 708039"/>
                <a:gd name="connsiteX2" fmla="*/ 384313 w 1400313"/>
                <a:gd name="connsiteY2" fmla="*/ 593185 h 708039"/>
                <a:gd name="connsiteX3" fmla="*/ 0 w 1400313"/>
                <a:gd name="connsiteY3" fmla="*/ 708037 h 708039"/>
                <a:gd name="connsiteX4" fmla="*/ 0 w 1400313"/>
                <a:gd name="connsiteY4" fmla="*/ 708037 h 708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0313" h="708039">
                  <a:moveTo>
                    <a:pt x="1400313" y="345811"/>
                  </a:moveTo>
                  <a:cubicBezTo>
                    <a:pt x="1222145" y="155127"/>
                    <a:pt x="1043977" y="-35557"/>
                    <a:pt x="874644" y="5672"/>
                  </a:cubicBezTo>
                  <a:cubicBezTo>
                    <a:pt x="705311" y="46901"/>
                    <a:pt x="530087" y="476124"/>
                    <a:pt x="384313" y="593185"/>
                  </a:cubicBezTo>
                  <a:cubicBezTo>
                    <a:pt x="238539" y="710246"/>
                    <a:pt x="0" y="708037"/>
                    <a:pt x="0" y="708037"/>
                  </a:cubicBezTo>
                  <a:lnTo>
                    <a:pt x="0" y="708037"/>
                  </a:lnTo>
                </a:path>
              </a:pathLst>
            </a:custGeom>
            <a:noFill/>
            <a:ln>
              <a:solidFill>
                <a:srgbClr val="00721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4" name="Footer Placeholder 3">
            <a:extLst>
              <a:ext uri="{FF2B5EF4-FFF2-40B4-BE49-F238E27FC236}">
                <a16:creationId xmlns:a16="http://schemas.microsoft.com/office/drawing/2014/main" id="{ADC82A2D-4570-CD4D-A0EF-3D80C52FBB7D}"/>
              </a:ext>
            </a:extLst>
          </p:cNvPr>
          <p:cNvSpPr>
            <a:spLocks noGrp="1"/>
          </p:cNvSpPr>
          <p:nvPr>
            <p:ph type="ftr" sz="quarter" idx="11"/>
          </p:nvPr>
        </p:nvSpPr>
        <p:spPr/>
        <p:txBody>
          <a:bodyPr/>
          <a:lstStyle/>
          <a:p>
            <a:pPr>
              <a:defRPr/>
            </a:pPr>
            <a:r>
              <a:rPr lang="en-US"/>
              <a:t>Class 19:  Preferential Trading Arrangements</a:t>
            </a:r>
          </a:p>
        </p:txBody>
      </p:sp>
      <p:sp>
        <p:nvSpPr>
          <p:cNvPr id="75" name="TextBox 74">
            <a:extLst>
              <a:ext uri="{FF2B5EF4-FFF2-40B4-BE49-F238E27FC236}">
                <a16:creationId xmlns:a16="http://schemas.microsoft.com/office/drawing/2014/main" id="{81CD4C1A-C730-1441-8906-47D0778F1E60}"/>
              </a:ext>
            </a:extLst>
          </p:cNvPr>
          <p:cNvSpPr txBox="1"/>
          <p:nvPr/>
        </p:nvSpPr>
        <p:spPr>
          <a:xfrm>
            <a:off x="7239000" y="1981200"/>
            <a:ext cx="838200" cy="369332"/>
          </a:xfrm>
          <a:prstGeom prst="rect">
            <a:avLst/>
          </a:prstGeom>
          <a:noFill/>
        </p:spPr>
        <p:txBody>
          <a:bodyPr wrap="square" rtlCol="0">
            <a:spAutoFit/>
          </a:bodyPr>
          <a:lstStyle/>
          <a:p>
            <a:pPr algn="ctr"/>
            <a:r>
              <a:rPr lang="en-US" dirty="0"/>
              <a:t>MFN</a:t>
            </a:r>
          </a:p>
        </p:txBody>
      </p:sp>
      <p:sp>
        <p:nvSpPr>
          <p:cNvPr id="111" name="TextBox 110">
            <a:extLst>
              <a:ext uri="{FF2B5EF4-FFF2-40B4-BE49-F238E27FC236}">
                <a16:creationId xmlns:a16="http://schemas.microsoft.com/office/drawing/2014/main" id="{A626B3D3-BFD5-E942-806C-EB79C5E5618F}"/>
              </a:ext>
            </a:extLst>
          </p:cNvPr>
          <p:cNvSpPr txBox="1"/>
          <p:nvPr/>
        </p:nvSpPr>
        <p:spPr>
          <a:xfrm>
            <a:off x="7239000" y="2286000"/>
            <a:ext cx="838200" cy="369332"/>
          </a:xfrm>
          <a:prstGeom prst="rect">
            <a:avLst/>
          </a:prstGeom>
          <a:noFill/>
        </p:spPr>
        <p:txBody>
          <a:bodyPr wrap="square" rtlCol="0">
            <a:spAutoFit/>
          </a:bodyPr>
          <a:lstStyle/>
          <a:p>
            <a:pPr algn="ctr"/>
            <a:r>
              <a:rPr lang="en-US" dirty="0">
                <a:solidFill>
                  <a:srgbClr val="FF0000"/>
                </a:solidFill>
              </a:rPr>
              <a:t>FTA</a:t>
            </a:r>
          </a:p>
        </p:txBody>
      </p:sp>
    </p:spTree>
    <p:extLst>
      <p:ext uri="{BB962C8B-B14F-4D97-AF65-F5344CB8AC3E}">
        <p14:creationId xmlns:p14="http://schemas.microsoft.com/office/powerpoint/2010/main" val="869813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111"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ectangle 52">
            <a:extLst>
              <a:ext uri="{FF2B5EF4-FFF2-40B4-BE49-F238E27FC236}">
                <a16:creationId xmlns:a16="http://schemas.microsoft.com/office/drawing/2014/main" id="{C3134F92-05D3-6E46-AA29-FCB9C9576E71}"/>
              </a:ext>
            </a:extLst>
          </p:cNvPr>
          <p:cNvSpPr/>
          <p:nvPr/>
        </p:nvSpPr>
        <p:spPr>
          <a:xfrm>
            <a:off x="0" y="668740"/>
            <a:ext cx="9144000" cy="55546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38</a:t>
            </a:fld>
            <a:endParaRPr lang="en-US"/>
          </a:p>
        </p:txBody>
      </p:sp>
      <p:sp>
        <p:nvSpPr>
          <p:cNvPr id="2" name="TextBox 1">
            <a:extLst>
              <a:ext uri="{FF2B5EF4-FFF2-40B4-BE49-F238E27FC236}">
                <a16:creationId xmlns:a16="http://schemas.microsoft.com/office/drawing/2014/main" id="{E9ABC80B-E44B-D74A-B30B-29270B930020}"/>
              </a:ext>
            </a:extLst>
          </p:cNvPr>
          <p:cNvSpPr txBox="1"/>
          <p:nvPr/>
        </p:nvSpPr>
        <p:spPr>
          <a:xfrm>
            <a:off x="2057400" y="6019800"/>
            <a:ext cx="4541264" cy="646331"/>
          </a:xfrm>
          <a:prstGeom prst="rect">
            <a:avLst/>
          </a:prstGeom>
          <a:noFill/>
        </p:spPr>
        <p:txBody>
          <a:bodyPr wrap="square" rtlCol="0">
            <a:spAutoFit/>
          </a:bodyPr>
          <a:lstStyle/>
          <a:p>
            <a:r>
              <a:rPr lang="en-US" dirty="0"/>
              <a:t>These add up, with much cancellation to yield the following:</a:t>
            </a:r>
          </a:p>
        </p:txBody>
      </p:sp>
      <p:sp>
        <p:nvSpPr>
          <p:cNvPr id="80" name="TextBox 79">
            <a:extLst>
              <a:ext uri="{FF2B5EF4-FFF2-40B4-BE49-F238E27FC236}">
                <a16:creationId xmlns:a16="http://schemas.microsoft.com/office/drawing/2014/main" id="{4BD5A58A-070F-F94E-9E52-A62FFEEEB2AF}"/>
              </a:ext>
            </a:extLst>
          </p:cNvPr>
          <p:cNvSpPr txBox="1"/>
          <p:nvPr/>
        </p:nvSpPr>
        <p:spPr>
          <a:xfrm>
            <a:off x="1314450" y="1143001"/>
            <a:ext cx="5492750" cy="507831"/>
          </a:xfrm>
          <a:prstGeom prst="rect">
            <a:avLst/>
          </a:prstGeom>
          <a:noFill/>
        </p:spPr>
        <p:txBody>
          <a:bodyPr wrap="square" rtlCol="0">
            <a:spAutoFit/>
          </a:bodyPr>
          <a:lstStyle/>
          <a:p>
            <a:pPr algn="ctr"/>
            <a:r>
              <a:rPr lang="en-US" sz="2700" dirty="0"/>
              <a:t>Welfare Effects on the World</a:t>
            </a:r>
          </a:p>
        </p:txBody>
      </p:sp>
      <p:grpSp>
        <p:nvGrpSpPr>
          <p:cNvPr id="10" name="Group 9">
            <a:extLst>
              <a:ext uri="{FF2B5EF4-FFF2-40B4-BE49-F238E27FC236}">
                <a16:creationId xmlns:a16="http://schemas.microsoft.com/office/drawing/2014/main" id="{D03FAA09-F197-6948-B6CD-D42A0E9B2C23}"/>
              </a:ext>
            </a:extLst>
          </p:cNvPr>
          <p:cNvGrpSpPr/>
          <p:nvPr/>
        </p:nvGrpSpPr>
        <p:grpSpPr>
          <a:xfrm>
            <a:off x="537328" y="1685250"/>
            <a:ext cx="7487556" cy="3711888"/>
            <a:chOff x="537328" y="1685250"/>
            <a:chExt cx="7487556" cy="3711888"/>
          </a:xfrm>
        </p:grpSpPr>
        <p:sp>
          <p:nvSpPr>
            <p:cNvPr id="104" name="Rectangle 103">
              <a:extLst>
                <a:ext uri="{FF2B5EF4-FFF2-40B4-BE49-F238E27FC236}">
                  <a16:creationId xmlns:a16="http://schemas.microsoft.com/office/drawing/2014/main" id="{DF208F85-11A6-0441-BA26-01AC0D837FB7}"/>
                </a:ext>
              </a:extLst>
            </p:cNvPr>
            <p:cNvSpPr/>
            <p:nvPr/>
          </p:nvSpPr>
          <p:spPr>
            <a:xfrm>
              <a:off x="1946565" y="3039776"/>
              <a:ext cx="211420" cy="167863"/>
            </a:xfrm>
            <a:prstGeom prst="rect">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 name="Right Triangle 107">
              <a:extLst>
                <a:ext uri="{FF2B5EF4-FFF2-40B4-BE49-F238E27FC236}">
                  <a16:creationId xmlns:a16="http://schemas.microsoft.com/office/drawing/2014/main" id="{6C67FCEB-14E8-3149-BB79-0EDD1FC0D10C}"/>
                </a:ext>
              </a:extLst>
            </p:cNvPr>
            <p:cNvSpPr/>
            <p:nvPr/>
          </p:nvSpPr>
          <p:spPr>
            <a:xfrm>
              <a:off x="5602128" y="3025543"/>
              <a:ext cx="280652" cy="184820"/>
            </a:xfrm>
            <a:prstGeom prst="rtTriangle">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 name="Right Triangle 96">
              <a:extLst>
                <a:ext uri="{FF2B5EF4-FFF2-40B4-BE49-F238E27FC236}">
                  <a16:creationId xmlns:a16="http://schemas.microsoft.com/office/drawing/2014/main" id="{0685EDA3-035C-1A48-8C76-6E06A70B45D8}"/>
                </a:ext>
              </a:extLst>
            </p:cNvPr>
            <p:cNvSpPr/>
            <p:nvPr/>
          </p:nvSpPr>
          <p:spPr>
            <a:xfrm flipV="1">
              <a:off x="2133600" y="3214961"/>
              <a:ext cx="271795" cy="290239"/>
            </a:xfrm>
            <a:prstGeom prst="rtTriangle">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 name="Straight Connector 6"/>
            <p:cNvCxnSpPr>
              <a:cxnSpLocks/>
            </p:cNvCxnSpPr>
            <p:nvPr/>
          </p:nvCxnSpPr>
          <p:spPr>
            <a:xfrm>
              <a:off x="1143000" y="4743450"/>
              <a:ext cx="22288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V="1">
              <a:off x="11430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3143250" y="4686300"/>
              <a:ext cx="514350" cy="369332"/>
            </a:xfrm>
            <a:prstGeom prst="rect">
              <a:avLst/>
            </a:prstGeom>
            <a:noFill/>
          </p:spPr>
          <p:txBody>
            <a:bodyPr wrap="square" rtlCol="0">
              <a:spAutoFit/>
            </a:bodyPr>
            <a:lstStyle/>
            <a:p>
              <a:r>
                <a:rPr lang="en-US" dirty="0"/>
                <a:t>Q</a:t>
              </a:r>
            </a:p>
          </p:txBody>
        </p:sp>
        <p:cxnSp>
          <p:nvCxnSpPr>
            <p:cNvPr id="63" name="Straight Connector 62"/>
            <p:cNvCxnSpPr>
              <a:cxnSpLocks/>
            </p:cNvCxnSpPr>
            <p:nvPr/>
          </p:nvCxnSpPr>
          <p:spPr>
            <a:xfrm flipV="1">
              <a:off x="1143000" y="2857500"/>
              <a:ext cx="1657350" cy="15430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8" name="Left Brace 37"/>
            <p:cNvSpPr/>
            <p:nvPr/>
          </p:nvSpPr>
          <p:spPr>
            <a:xfrm>
              <a:off x="971550" y="3771900"/>
              <a:ext cx="171450" cy="628650"/>
            </a:xfrm>
            <a:prstGeom prst="leftBrace">
              <a:avLst>
                <a:gd name="adj1" fmla="val 44444"/>
                <a:gd name="adj2"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61" name="Straight Connector 60"/>
            <p:cNvCxnSpPr>
              <a:cxnSpLocks/>
            </p:cNvCxnSpPr>
            <p:nvPr/>
          </p:nvCxnSpPr>
          <p:spPr>
            <a:xfrm>
              <a:off x="4000500" y="4743450"/>
              <a:ext cx="36004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flipV="1">
              <a:off x="40005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5" name="TextBox 64"/>
            <p:cNvSpPr txBox="1"/>
            <p:nvPr/>
          </p:nvSpPr>
          <p:spPr>
            <a:xfrm>
              <a:off x="7486650" y="4686300"/>
              <a:ext cx="514350" cy="369332"/>
            </a:xfrm>
            <a:prstGeom prst="rect">
              <a:avLst/>
            </a:prstGeom>
            <a:noFill/>
          </p:spPr>
          <p:txBody>
            <a:bodyPr wrap="square" rtlCol="0">
              <a:spAutoFit/>
            </a:bodyPr>
            <a:lstStyle/>
            <a:p>
              <a:r>
                <a:rPr lang="en-US" dirty="0"/>
                <a:t>Q</a:t>
              </a:r>
            </a:p>
          </p:txBody>
        </p:sp>
        <p:cxnSp>
          <p:nvCxnSpPr>
            <p:cNvPr id="73" name="Straight Connector 72"/>
            <p:cNvCxnSpPr>
              <a:cxnSpLocks/>
            </p:cNvCxnSpPr>
            <p:nvPr/>
          </p:nvCxnSpPr>
          <p:spPr>
            <a:xfrm flipV="1">
              <a:off x="4000500" y="2228850"/>
              <a:ext cx="3314700" cy="15430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0" name="Straight Connector 49">
              <a:extLst>
                <a:ext uri="{FF2B5EF4-FFF2-40B4-BE49-F238E27FC236}">
                  <a16:creationId xmlns:a16="http://schemas.microsoft.com/office/drawing/2014/main" id="{46F7941E-700F-274B-AD62-B652D2307BB6}"/>
                </a:ext>
              </a:extLst>
            </p:cNvPr>
            <p:cNvCxnSpPr>
              <a:cxnSpLocks/>
            </p:cNvCxnSpPr>
            <p:nvPr/>
          </p:nvCxnSpPr>
          <p:spPr>
            <a:xfrm flipV="1">
              <a:off x="1143000" y="2228850"/>
              <a:ext cx="1657350" cy="15430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92EE2414-DF8A-4344-983D-77235EC7E06D}"/>
                    </a:ext>
                  </a:extLst>
                </p:cNvPr>
                <p:cNvSpPr txBox="1"/>
                <p:nvPr/>
              </p:nvSpPr>
              <p:spPr>
                <a:xfrm>
                  <a:off x="2743200" y="2171700"/>
                  <a:ext cx="685800" cy="375552"/>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𝑡</m:t>
                          </m:r>
                        </m:sup>
                      </m:sSup>
                      <m:r>
                        <a:rPr lang="en-US" i="1">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𝑡</m:t>
                          </m:r>
                        </m:sup>
                      </m:sSup>
                    </m:oMath>
                  </a14:m>
                  <a:r>
                    <a:rPr lang="en-US" dirty="0">
                      <a:effectLst/>
                    </a:rPr>
                    <a:t> </a:t>
                  </a:r>
                  <a:endParaRPr lang="en-US" baseline="30000" dirty="0"/>
                </a:p>
              </p:txBody>
            </p:sp>
          </mc:Choice>
          <mc:Fallback xmlns="">
            <p:sp>
              <p:nvSpPr>
                <p:cNvPr id="52" name="TextBox 51">
                  <a:extLst>
                    <a:ext uri="{FF2B5EF4-FFF2-40B4-BE49-F238E27FC236}">
                      <a16:creationId xmlns:a16="http://schemas.microsoft.com/office/drawing/2014/main" id="{92EE2414-DF8A-4344-983D-77235EC7E06D}"/>
                    </a:ext>
                  </a:extLst>
                </p:cNvPr>
                <p:cNvSpPr txBox="1">
                  <a:spLocks noRot="1" noChangeAspect="1" noMove="1" noResize="1" noEditPoints="1" noAdjustHandles="1" noChangeArrowheads="1" noChangeShapeType="1" noTextEdit="1"/>
                </p:cNvSpPr>
                <p:nvPr/>
              </p:nvSpPr>
              <p:spPr>
                <a:xfrm>
                  <a:off x="2743200" y="2171700"/>
                  <a:ext cx="685800" cy="375552"/>
                </a:xfrm>
                <a:prstGeom prst="rect">
                  <a:avLst/>
                </a:prstGeom>
                <a:blipFill>
                  <a:blip r:embed="rId2"/>
                  <a:stretch>
                    <a:fillRect r="-33333"/>
                  </a:stretch>
                </a:blipFill>
              </p:spPr>
              <p:txBody>
                <a:bodyPr/>
                <a:lstStyle/>
                <a:p>
                  <a:r>
                    <a:rPr lang="en-US">
                      <a:noFill/>
                    </a:rPr>
                    <a:t> </a:t>
                  </a:r>
                </a:p>
              </p:txBody>
            </p:sp>
          </mc:Fallback>
        </mc:AlternateContent>
        <p:cxnSp>
          <p:nvCxnSpPr>
            <p:cNvPr id="79" name="Straight Connector 78">
              <a:extLst>
                <a:ext uri="{FF2B5EF4-FFF2-40B4-BE49-F238E27FC236}">
                  <a16:creationId xmlns:a16="http://schemas.microsoft.com/office/drawing/2014/main" id="{C3E76220-2624-494E-A28E-6D9EBAC26B59}"/>
                </a:ext>
              </a:extLst>
            </p:cNvPr>
            <p:cNvCxnSpPr>
              <a:cxnSpLocks/>
            </p:cNvCxnSpPr>
            <p:nvPr/>
          </p:nvCxnSpPr>
          <p:spPr>
            <a:xfrm flipV="1">
              <a:off x="4000500" y="3771900"/>
              <a:ext cx="685800" cy="628650"/>
            </a:xfrm>
            <a:prstGeom prst="line">
              <a:avLst/>
            </a:prstGeom>
            <a:ln>
              <a:solidFill>
                <a:srgbClr val="FF0000"/>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81" name="Straight Connector 80">
              <a:extLst>
                <a:ext uri="{FF2B5EF4-FFF2-40B4-BE49-F238E27FC236}">
                  <a16:creationId xmlns:a16="http://schemas.microsoft.com/office/drawing/2014/main" id="{7D8A21A1-F836-524D-AEA3-7CC934A9EA65}"/>
                </a:ext>
              </a:extLst>
            </p:cNvPr>
            <p:cNvCxnSpPr>
              <a:cxnSpLocks/>
            </p:cNvCxnSpPr>
            <p:nvPr/>
          </p:nvCxnSpPr>
          <p:spPr>
            <a:xfrm flipV="1">
              <a:off x="4686300" y="2514600"/>
              <a:ext cx="2686050" cy="1257300"/>
            </a:xfrm>
            <a:prstGeom prst="line">
              <a:avLst/>
            </a:prstGeom>
            <a:ln>
              <a:solidFill>
                <a:srgbClr val="FF0000"/>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BE3CB4B5-A96E-B740-880B-479A9E3D5130}"/>
                </a:ext>
              </a:extLst>
            </p:cNvPr>
            <p:cNvCxnSpPr>
              <a:cxnSpLocks/>
            </p:cNvCxnSpPr>
            <p:nvPr/>
          </p:nvCxnSpPr>
          <p:spPr>
            <a:xfrm>
              <a:off x="4514850" y="2400300"/>
              <a:ext cx="2457450" cy="14287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6" name="Straight Connector 85">
              <a:extLst>
                <a:ext uri="{FF2B5EF4-FFF2-40B4-BE49-F238E27FC236}">
                  <a16:creationId xmlns:a16="http://schemas.microsoft.com/office/drawing/2014/main" id="{AE1158BC-140C-7543-ABB0-6ED3C6348EBD}"/>
                </a:ext>
              </a:extLst>
            </p:cNvPr>
            <p:cNvCxnSpPr>
              <a:cxnSpLocks/>
            </p:cNvCxnSpPr>
            <p:nvPr/>
          </p:nvCxnSpPr>
          <p:spPr>
            <a:xfrm>
              <a:off x="1143000" y="3028950"/>
              <a:ext cx="4457700"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87" name="Straight Connector 86">
              <a:extLst>
                <a:ext uri="{FF2B5EF4-FFF2-40B4-BE49-F238E27FC236}">
                  <a16:creationId xmlns:a16="http://schemas.microsoft.com/office/drawing/2014/main" id="{F7974421-E849-6A49-8342-95E79CF26D44}"/>
                </a:ext>
              </a:extLst>
            </p:cNvPr>
            <p:cNvCxnSpPr>
              <a:cxnSpLocks/>
            </p:cNvCxnSpPr>
            <p:nvPr/>
          </p:nvCxnSpPr>
          <p:spPr>
            <a:xfrm>
              <a:off x="1143000" y="3200400"/>
              <a:ext cx="4743450"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90" name="Rectangle 89">
                  <a:extLst>
                    <a:ext uri="{FF2B5EF4-FFF2-40B4-BE49-F238E27FC236}">
                      <a16:creationId xmlns:a16="http://schemas.microsoft.com/office/drawing/2014/main" id="{5B3EABC2-8B35-3448-9289-322A6B276D7D}"/>
                    </a:ext>
                  </a:extLst>
                </p:cNvPr>
                <p:cNvSpPr/>
                <p:nvPr/>
              </p:nvSpPr>
              <p:spPr>
                <a:xfrm>
                  <a:off x="6800850" y="3543300"/>
                  <a:ext cx="570349" cy="37003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𝑀</m:t>
                            </m:r>
                          </m:e>
                          <m:sup>
                            <m:r>
                              <a:rPr lang="en-US" i="1">
                                <a:latin typeface="Cambria Math" panose="02040503050406030204" pitchFamily="18" charset="0"/>
                              </a:rPr>
                              <m:t>𝐴</m:t>
                            </m:r>
                          </m:sup>
                        </m:sSup>
                      </m:oMath>
                    </m:oMathPara>
                  </a14:m>
                  <a:endParaRPr lang="en-US" dirty="0"/>
                </a:p>
              </p:txBody>
            </p:sp>
          </mc:Choice>
          <mc:Fallback xmlns="">
            <p:sp>
              <p:nvSpPr>
                <p:cNvPr id="90" name="Rectangle 89">
                  <a:extLst>
                    <a:ext uri="{FF2B5EF4-FFF2-40B4-BE49-F238E27FC236}">
                      <a16:creationId xmlns:a16="http://schemas.microsoft.com/office/drawing/2014/main" id="{5B3EABC2-8B35-3448-9289-322A6B276D7D}"/>
                    </a:ext>
                  </a:extLst>
                </p:cNvPr>
                <p:cNvSpPr>
                  <a:spLocks noRot="1" noChangeAspect="1" noMove="1" noResize="1" noEditPoints="1" noAdjustHandles="1" noChangeArrowheads="1" noChangeShapeType="1" noTextEdit="1"/>
                </p:cNvSpPr>
                <p:nvPr/>
              </p:nvSpPr>
              <p:spPr>
                <a:xfrm>
                  <a:off x="6800850" y="3543300"/>
                  <a:ext cx="570349" cy="370038"/>
                </a:xfrm>
                <a:prstGeom prst="rect">
                  <a:avLst/>
                </a:prstGeom>
                <a:blipFill>
                  <a:blip r:embed="rId3"/>
                  <a:stretch>
                    <a:fillRect/>
                  </a:stretch>
                </a:blipFill>
              </p:spPr>
              <p:txBody>
                <a:bodyPr/>
                <a:lstStyle/>
                <a:p>
                  <a:r>
                    <a:rPr lang="en-US">
                      <a:noFill/>
                    </a:rPr>
                    <a:t> </a:t>
                  </a:r>
                </a:p>
              </p:txBody>
            </p:sp>
          </mc:Fallback>
        </mc:AlternateContent>
        <p:cxnSp>
          <p:nvCxnSpPr>
            <p:cNvPr id="92" name="Straight Connector 91">
              <a:extLst>
                <a:ext uri="{FF2B5EF4-FFF2-40B4-BE49-F238E27FC236}">
                  <a16:creationId xmlns:a16="http://schemas.microsoft.com/office/drawing/2014/main" id="{98DB2428-7974-BE43-9111-37B6F41D302F}"/>
                </a:ext>
              </a:extLst>
            </p:cNvPr>
            <p:cNvCxnSpPr>
              <a:cxnSpLocks/>
            </p:cNvCxnSpPr>
            <p:nvPr/>
          </p:nvCxnSpPr>
          <p:spPr>
            <a:xfrm>
              <a:off x="1943100" y="3028950"/>
              <a:ext cx="0" cy="1714500"/>
            </a:xfrm>
            <a:prstGeom prst="line">
              <a:avLst/>
            </a:prstGeom>
            <a:ln>
              <a:solidFill>
                <a:schemeClr val="tx1"/>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96" name="Straight Connector 95">
              <a:extLst>
                <a:ext uri="{FF2B5EF4-FFF2-40B4-BE49-F238E27FC236}">
                  <a16:creationId xmlns:a16="http://schemas.microsoft.com/office/drawing/2014/main" id="{088086D5-6F00-E146-87DE-E16B01D4CD8D}"/>
                </a:ext>
              </a:extLst>
            </p:cNvPr>
            <p:cNvCxnSpPr>
              <a:cxnSpLocks/>
            </p:cNvCxnSpPr>
            <p:nvPr/>
          </p:nvCxnSpPr>
          <p:spPr>
            <a:xfrm>
              <a:off x="1758275" y="3200400"/>
              <a:ext cx="0" cy="1543050"/>
            </a:xfrm>
            <a:prstGeom prst="line">
              <a:avLst/>
            </a:prstGeom>
            <a:ln>
              <a:solidFill>
                <a:srgbClr val="FF0000"/>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BB4D492F-DEDC-A341-8228-9351DF5119B3}"/>
                </a:ext>
              </a:extLst>
            </p:cNvPr>
            <p:cNvCxnSpPr>
              <a:cxnSpLocks/>
            </p:cNvCxnSpPr>
            <p:nvPr/>
          </p:nvCxnSpPr>
          <p:spPr>
            <a:xfrm>
              <a:off x="2431073" y="3209192"/>
              <a:ext cx="0" cy="1543050"/>
            </a:xfrm>
            <a:prstGeom prst="line">
              <a:avLst/>
            </a:prstGeom>
            <a:ln>
              <a:solidFill>
                <a:srgbClr val="FF0000"/>
              </a:solidFill>
              <a:prstDash val="lgDash"/>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37" name="Rectangle 36">
                  <a:extLst>
                    <a:ext uri="{FF2B5EF4-FFF2-40B4-BE49-F238E27FC236}">
                      <a16:creationId xmlns:a16="http://schemas.microsoft.com/office/drawing/2014/main" id="{916D4E0B-EFB3-AD4C-A379-E9E55A41493A}"/>
                    </a:ext>
                  </a:extLst>
                </p:cNvPr>
                <p:cNvSpPr/>
                <p:nvPr/>
              </p:nvSpPr>
              <p:spPr>
                <a:xfrm>
                  <a:off x="2286000" y="4743450"/>
                  <a:ext cx="523926" cy="37266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rgbClr val="FF0000"/>
                                </a:solidFill>
                                <a:latin typeface="Cambria Math" panose="02040503050406030204" pitchFamily="18" charset="0"/>
                              </a:rPr>
                            </m:ctrlPr>
                          </m:sSubSupPr>
                          <m:e>
                            <m:r>
                              <a:rPr lang="en-US" i="1">
                                <a:solidFill>
                                  <a:srgbClr val="FF0000"/>
                                </a:solidFill>
                                <a:latin typeface="Cambria Math" panose="02040503050406030204" pitchFamily="18" charset="0"/>
                              </a:rPr>
                              <m:t>𝑋</m:t>
                            </m:r>
                          </m:e>
                          <m:sub>
                            <m:r>
                              <a:rPr lang="en-US" b="0" i="0" smtClean="0">
                                <a:solidFill>
                                  <a:srgbClr val="FF0000"/>
                                </a:solidFill>
                                <a:latin typeface="Cambria Math" panose="02040503050406030204" pitchFamily="18" charset="0"/>
                              </a:rPr>
                              <m:t>1</m:t>
                            </m:r>
                          </m:sub>
                          <m:sup>
                            <m:r>
                              <a:rPr lang="en-US" b="0" i="1" smtClean="0">
                                <a:solidFill>
                                  <a:srgbClr val="FF0000"/>
                                </a:solidFill>
                                <a:latin typeface="Cambria Math" panose="02040503050406030204" pitchFamily="18" charset="0"/>
                              </a:rPr>
                              <m:t>𝐵</m:t>
                            </m:r>
                          </m:sup>
                        </m:sSubSup>
                      </m:oMath>
                    </m:oMathPara>
                  </a14:m>
                  <a:endParaRPr lang="en-US" i="1" dirty="0">
                    <a:solidFill>
                      <a:srgbClr val="FF0000"/>
                    </a:solidFill>
                    <a:latin typeface="Cambria Math" panose="02040503050406030204" pitchFamily="18" charset="0"/>
                  </a:endParaRPr>
                </a:p>
              </p:txBody>
            </p:sp>
          </mc:Choice>
          <mc:Fallback xmlns="">
            <p:sp>
              <p:nvSpPr>
                <p:cNvPr id="37" name="Rectangle 36">
                  <a:extLst>
                    <a:ext uri="{FF2B5EF4-FFF2-40B4-BE49-F238E27FC236}">
                      <a16:creationId xmlns:a16="http://schemas.microsoft.com/office/drawing/2014/main" id="{916D4E0B-EFB3-AD4C-A379-E9E55A41493A}"/>
                    </a:ext>
                  </a:extLst>
                </p:cNvPr>
                <p:cNvSpPr>
                  <a:spLocks noRot="1" noChangeAspect="1" noMove="1" noResize="1" noEditPoints="1" noAdjustHandles="1" noChangeArrowheads="1" noChangeShapeType="1" noTextEdit="1"/>
                </p:cNvSpPr>
                <p:nvPr/>
              </p:nvSpPr>
              <p:spPr>
                <a:xfrm>
                  <a:off x="2286000" y="4743450"/>
                  <a:ext cx="523926" cy="372666"/>
                </a:xfrm>
                <a:prstGeom prst="rect">
                  <a:avLst/>
                </a:prstGeom>
                <a:blipFill>
                  <a:blip r:embed="rId4"/>
                  <a:stretch>
                    <a:fillRect/>
                  </a:stretch>
                </a:blipFill>
              </p:spPr>
              <p:txBody>
                <a:bodyPr/>
                <a:lstStyle/>
                <a:p>
                  <a:r>
                    <a:rPr lang="en-US">
                      <a:noFill/>
                    </a:rPr>
                    <a:t> </a:t>
                  </a:r>
                </a:p>
              </p:txBody>
            </p:sp>
          </mc:Fallback>
        </mc:AlternateContent>
        <p:cxnSp>
          <p:nvCxnSpPr>
            <p:cNvPr id="39" name="Straight Connector 38">
              <a:extLst>
                <a:ext uri="{FF2B5EF4-FFF2-40B4-BE49-F238E27FC236}">
                  <a16:creationId xmlns:a16="http://schemas.microsoft.com/office/drawing/2014/main" id="{E10B6789-7891-9D4C-9E28-36FA3FEC6BD5}"/>
                </a:ext>
              </a:extLst>
            </p:cNvPr>
            <p:cNvCxnSpPr>
              <a:cxnSpLocks/>
            </p:cNvCxnSpPr>
            <p:nvPr/>
          </p:nvCxnSpPr>
          <p:spPr>
            <a:xfrm>
              <a:off x="5886450" y="3200400"/>
              <a:ext cx="0" cy="1543050"/>
            </a:xfrm>
            <a:prstGeom prst="line">
              <a:avLst/>
            </a:prstGeom>
            <a:ln>
              <a:solidFill>
                <a:srgbClr val="FF0000"/>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BBF83C96-4B8D-E34C-B296-1E2210EEF700}"/>
                </a:ext>
              </a:extLst>
            </p:cNvPr>
            <p:cNvCxnSpPr>
              <a:cxnSpLocks/>
            </p:cNvCxnSpPr>
            <p:nvPr/>
          </p:nvCxnSpPr>
          <p:spPr>
            <a:xfrm>
              <a:off x="5600700" y="3028950"/>
              <a:ext cx="0" cy="1714500"/>
            </a:xfrm>
            <a:prstGeom prst="line">
              <a:avLst/>
            </a:prstGeom>
            <a:ln>
              <a:solidFill>
                <a:schemeClr val="tx1"/>
              </a:solidFill>
              <a:prstDash val="lgDash"/>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41" name="Rectangle 40">
                  <a:extLst>
                    <a:ext uri="{FF2B5EF4-FFF2-40B4-BE49-F238E27FC236}">
                      <a16:creationId xmlns:a16="http://schemas.microsoft.com/office/drawing/2014/main" id="{503550C8-F65A-9340-A2E0-55C88B91F7FD}"/>
                    </a:ext>
                  </a:extLst>
                </p:cNvPr>
                <p:cNvSpPr/>
                <p:nvPr/>
              </p:nvSpPr>
              <p:spPr>
                <a:xfrm>
                  <a:off x="5372100" y="4743450"/>
                  <a:ext cx="570349" cy="376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chemeClr val="tx1"/>
                                </a:solidFill>
                                <a:latin typeface="Cambria Math" panose="02040503050406030204" pitchFamily="18" charset="0"/>
                              </a:rPr>
                            </m:ctrlPr>
                          </m:sSubSupPr>
                          <m:e>
                            <m:r>
                              <a:rPr lang="en-US" b="0" i="1" smtClean="0">
                                <a:solidFill>
                                  <a:schemeClr val="tx1"/>
                                </a:solidFill>
                                <a:latin typeface="Cambria Math" panose="02040503050406030204" pitchFamily="18" charset="0"/>
                              </a:rPr>
                              <m:t>𝑀</m:t>
                            </m:r>
                          </m:e>
                          <m:sub>
                            <m:r>
                              <a:rPr lang="en-US" i="0">
                                <a:solidFill>
                                  <a:schemeClr val="tx1"/>
                                </a:solidFill>
                                <a:latin typeface="Cambria Math" panose="02040503050406030204" pitchFamily="18" charset="0"/>
                              </a:rPr>
                              <m:t>0</m:t>
                            </m:r>
                          </m:sub>
                          <m:sup>
                            <m:r>
                              <a:rPr lang="en-US" b="0" i="1" smtClean="0">
                                <a:solidFill>
                                  <a:schemeClr val="tx1"/>
                                </a:solidFill>
                                <a:latin typeface="Cambria Math" panose="02040503050406030204" pitchFamily="18" charset="0"/>
                              </a:rPr>
                              <m:t>𝐴</m:t>
                            </m:r>
                          </m:sup>
                        </m:sSubSup>
                      </m:oMath>
                    </m:oMathPara>
                  </a14:m>
                  <a:endParaRPr lang="en-US" dirty="0">
                    <a:solidFill>
                      <a:schemeClr val="tx1"/>
                    </a:solidFill>
                  </a:endParaRPr>
                </a:p>
              </p:txBody>
            </p:sp>
          </mc:Choice>
          <mc:Fallback xmlns="">
            <p:sp>
              <p:nvSpPr>
                <p:cNvPr id="41" name="Rectangle 40">
                  <a:extLst>
                    <a:ext uri="{FF2B5EF4-FFF2-40B4-BE49-F238E27FC236}">
                      <a16:creationId xmlns:a16="http://schemas.microsoft.com/office/drawing/2014/main" id="{503550C8-F65A-9340-A2E0-55C88B91F7FD}"/>
                    </a:ext>
                  </a:extLst>
                </p:cNvPr>
                <p:cNvSpPr>
                  <a:spLocks noRot="1" noChangeAspect="1" noMove="1" noResize="1" noEditPoints="1" noAdjustHandles="1" noChangeArrowheads="1" noChangeShapeType="1" noTextEdit="1"/>
                </p:cNvSpPr>
                <p:nvPr/>
              </p:nvSpPr>
              <p:spPr>
                <a:xfrm>
                  <a:off x="5372100" y="4743450"/>
                  <a:ext cx="570349" cy="376321"/>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Rectangle 41">
                  <a:extLst>
                    <a:ext uri="{FF2B5EF4-FFF2-40B4-BE49-F238E27FC236}">
                      <a16:creationId xmlns:a16="http://schemas.microsoft.com/office/drawing/2014/main" id="{0D81F738-F50B-F94E-B18F-33A10F134FB3}"/>
                    </a:ext>
                  </a:extLst>
                </p:cNvPr>
                <p:cNvSpPr/>
                <p:nvPr/>
              </p:nvSpPr>
              <p:spPr>
                <a:xfrm>
                  <a:off x="5772150" y="4743450"/>
                  <a:ext cx="568745" cy="3740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rgbClr val="FF0000"/>
                                </a:solidFill>
                                <a:latin typeface="Cambria Math" panose="02040503050406030204" pitchFamily="18" charset="0"/>
                              </a:rPr>
                            </m:ctrlPr>
                          </m:sSubSupPr>
                          <m:e>
                            <m:r>
                              <a:rPr lang="en-US" b="0" i="1" smtClean="0">
                                <a:solidFill>
                                  <a:srgbClr val="FF0000"/>
                                </a:solidFill>
                                <a:latin typeface="Cambria Math" panose="02040503050406030204" pitchFamily="18" charset="0"/>
                              </a:rPr>
                              <m:t>𝑀</m:t>
                            </m:r>
                          </m:e>
                          <m:sub>
                            <m:r>
                              <a:rPr lang="en-US" b="0" i="0" smtClean="0">
                                <a:solidFill>
                                  <a:srgbClr val="FF0000"/>
                                </a:solidFill>
                                <a:latin typeface="Cambria Math" panose="02040503050406030204" pitchFamily="18" charset="0"/>
                              </a:rPr>
                              <m:t>1</m:t>
                            </m:r>
                          </m:sub>
                          <m:sup>
                            <m:r>
                              <a:rPr lang="en-US" b="0" i="1" smtClean="0">
                                <a:solidFill>
                                  <a:srgbClr val="FF0000"/>
                                </a:solidFill>
                                <a:latin typeface="Cambria Math" panose="02040503050406030204" pitchFamily="18" charset="0"/>
                              </a:rPr>
                              <m:t>𝐴</m:t>
                            </m:r>
                          </m:sup>
                        </m:sSubSup>
                      </m:oMath>
                    </m:oMathPara>
                  </a14:m>
                  <a:endParaRPr lang="en-US" i="1" dirty="0">
                    <a:solidFill>
                      <a:srgbClr val="FF0000"/>
                    </a:solidFill>
                    <a:latin typeface="Cambria Math" panose="02040503050406030204" pitchFamily="18" charset="0"/>
                  </a:endParaRPr>
                </a:p>
              </p:txBody>
            </p:sp>
          </mc:Choice>
          <mc:Fallback xmlns="">
            <p:sp>
              <p:nvSpPr>
                <p:cNvPr id="42" name="Rectangle 41">
                  <a:extLst>
                    <a:ext uri="{FF2B5EF4-FFF2-40B4-BE49-F238E27FC236}">
                      <a16:creationId xmlns:a16="http://schemas.microsoft.com/office/drawing/2014/main" id="{0D81F738-F50B-F94E-B18F-33A10F134FB3}"/>
                    </a:ext>
                  </a:extLst>
                </p:cNvPr>
                <p:cNvSpPr>
                  <a:spLocks noRot="1" noChangeAspect="1" noMove="1" noResize="1" noEditPoints="1" noAdjustHandles="1" noChangeArrowheads="1" noChangeShapeType="1" noTextEdit="1"/>
                </p:cNvSpPr>
                <p:nvPr/>
              </p:nvSpPr>
              <p:spPr>
                <a:xfrm>
                  <a:off x="5772150" y="4743450"/>
                  <a:ext cx="568745" cy="374077"/>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5" name="Rectangle 54">
                  <a:extLst>
                    <a:ext uri="{FF2B5EF4-FFF2-40B4-BE49-F238E27FC236}">
                      <a16:creationId xmlns:a16="http://schemas.microsoft.com/office/drawing/2014/main" id="{8C105764-3345-0C4C-84E3-73A18E531FAC}"/>
                    </a:ext>
                  </a:extLst>
                </p:cNvPr>
                <p:cNvSpPr/>
                <p:nvPr/>
              </p:nvSpPr>
              <p:spPr>
                <a:xfrm>
                  <a:off x="751656" y="3876738"/>
                  <a:ext cx="33457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𝑡</m:t>
                        </m:r>
                      </m:oMath>
                    </m:oMathPara>
                  </a14:m>
                  <a:endParaRPr lang="en-US" dirty="0"/>
                </a:p>
              </p:txBody>
            </p:sp>
          </mc:Choice>
          <mc:Fallback xmlns="">
            <p:sp>
              <p:nvSpPr>
                <p:cNvPr id="55" name="Rectangle 54">
                  <a:extLst>
                    <a:ext uri="{FF2B5EF4-FFF2-40B4-BE49-F238E27FC236}">
                      <a16:creationId xmlns:a16="http://schemas.microsoft.com/office/drawing/2014/main" id="{8C105764-3345-0C4C-84E3-73A18E531FAC}"/>
                    </a:ext>
                  </a:extLst>
                </p:cNvPr>
                <p:cNvSpPr>
                  <a:spLocks noRot="1" noChangeAspect="1" noMove="1" noResize="1" noEditPoints="1" noAdjustHandles="1" noChangeArrowheads="1" noChangeShapeType="1" noTextEdit="1"/>
                </p:cNvSpPr>
                <p:nvPr/>
              </p:nvSpPr>
              <p:spPr>
                <a:xfrm>
                  <a:off x="751656" y="3876738"/>
                  <a:ext cx="334579" cy="369332"/>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6" name="TextBox 55">
                  <a:extLst>
                    <a:ext uri="{FF2B5EF4-FFF2-40B4-BE49-F238E27FC236}">
                      <a16:creationId xmlns:a16="http://schemas.microsoft.com/office/drawing/2014/main" id="{AC142A10-5C70-5D4D-B793-645F560000FD}"/>
                    </a:ext>
                  </a:extLst>
                </p:cNvPr>
                <p:cNvSpPr txBox="1"/>
                <p:nvPr/>
              </p:nvSpPr>
              <p:spPr>
                <a:xfrm>
                  <a:off x="5939334" y="2114550"/>
                  <a:ext cx="1266683" cy="375552"/>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𝑡</m:t>
                          </m:r>
                        </m:sup>
                      </m:sSup>
                      <m:r>
                        <a:rPr lang="en-US" b="0" i="1" smtClean="0">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𝑡</m:t>
                          </m:r>
                        </m:sup>
                      </m:sSup>
                    </m:oMath>
                  </a14:m>
                  <a:r>
                    <a:rPr lang="en-US" dirty="0">
                      <a:effectLst/>
                    </a:rPr>
                    <a:t> </a:t>
                  </a:r>
                  <a:endParaRPr lang="en-US" baseline="30000" dirty="0"/>
                </a:p>
              </p:txBody>
            </p:sp>
          </mc:Choice>
          <mc:Fallback xmlns="">
            <p:sp>
              <p:nvSpPr>
                <p:cNvPr id="56" name="TextBox 55">
                  <a:extLst>
                    <a:ext uri="{FF2B5EF4-FFF2-40B4-BE49-F238E27FC236}">
                      <a16:creationId xmlns:a16="http://schemas.microsoft.com/office/drawing/2014/main" id="{AC142A10-5C70-5D4D-B793-645F560000FD}"/>
                    </a:ext>
                  </a:extLst>
                </p:cNvPr>
                <p:cNvSpPr txBox="1">
                  <a:spLocks noRot="1" noChangeAspect="1" noMove="1" noResize="1" noEditPoints="1" noAdjustHandles="1" noChangeArrowheads="1" noChangeShapeType="1" noTextEdit="1"/>
                </p:cNvSpPr>
                <p:nvPr/>
              </p:nvSpPr>
              <p:spPr>
                <a:xfrm>
                  <a:off x="5939334" y="2114550"/>
                  <a:ext cx="1266683" cy="375552"/>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7" name="TextBox 56">
                  <a:extLst>
                    <a:ext uri="{FF2B5EF4-FFF2-40B4-BE49-F238E27FC236}">
                      <a16:creationId xmlns:a16="http://schemas.microsoft.com/office/drawing/2014/main" id="{CDA6817A-89FE-BD42-A344-978C2DC34ED7}"/>
                    </a:ext>
                  </a:extLst>
                </p:cNvPr>
                <p:cNvSpPr txBox="1"/>
                <p:nvPr/>
              </p:nvSpPr>
              <p:spPr>
                <a:xfrm>
                  <a:off x="6457950" y="2857500"/>
                  <a:ext cx="1566934" cy="380104"/>
                </a:xfrm>
                <a:prstGeom prst="rect">
                  <a:avLst/>
                </a:prstGeom>
                <a:noFill/>
              </p:spPr>
              <p:txBody>
                <a:bodyPr wrap="square" rtlCol="0">
                  <a:spAutoFit/>
                </a:bodyPr>
                <a:lstStyle/>
                <a:p>
                  <a14:m>
                    <m:oMath xmlns:m="http://schemas.openxmlformats.org/officeDocument/2006/math">
                      <m:sSup>
                        <m:sSupPr>
                          <m:ctrlPr>
                            <a:rPr lang="en-US" i="1" smtClean="0">
                              <a:solidFill>
                                <a:srgbClr val="FF0000"/>
                              </a:solidFill>
                              <a:latin typeface="Cambria Math" panose="02040503050406030204" pitchFamily="18" charset="0"/>
                            </a:rPr>
                          </m:ctrlPr>
                        </m:sSupPr>
                        <m:e>
                          <m:r>
                            <a:rPr lang="en-US" i="1">
                              <a:solidFill>
                                <a:srgbClr val="FF0000"/>
                              </a:solidFill>
                              <a:latin typeface="Cambria Math" panose="02040503050406030204" pitchFamily="18" charset="0"/>
                            </a:rPr>
                            <m:t>𝑋</m:t>
                          </m:r>
                        </m:e>
                        <m:sup>
                          <m:r>
                            <a:rPr lang="en-US" i="1">
                              <a:solidFill>
                                <a:srgbClr val="FF0000"/>
                              </a:solidFill>
                              <a:latin typeface="Cambria Math" panose="02040503050406030204" pitchFamily="18" charset="0"/>
                            </a:rPr>
                            <m:t>𝐵</m:t>
                          </m:r>
                          <m:r>
                            <a:rPr lang="en-US" b="0" i="1" smtClean="0">
                              <a:solidFill>
                                <a:srgbClr val="FF0000"/>
                              </a:solidFill>
                              <a:latin typeface="Cambria Math" panose="02040503050406030204" pitchFamily="18" charset="0"/>
                            </a:rPr>
                            <m:t>𝑓</m:t>
                          </m:r>
                        </m:sup>
                      </m:sSup>
                      <m:r>
                        <a:rPr lang="en-US" b="0" i="1" smtClean="0">
                          <a:solidFill>
                            <a:srgbClr val="FF0000"/>
                          </a:solidFill>
                          <a:latin typeface="Cambria Math" panose="02040503050406030204" pitchFamily="18" charset="0"/>
                        </a:rPr>
                        <m:t>+</m:t>
                      </m:r>
                      <m:sSup>
                        <m:sSupPr>
                          <m:ctrlPr>
                            <a:rPr lang="en-US" i="1">
                              <a:solidFill>
                                <a:srgbClr val="FF0000"/>
                              </a:solidFill>
                              <a:latin typeface="Cambria Math" panose="02040503050406030204" pitchFamily="18" charset="0"/>
                            </a:rPr>
                          </m:ctrlPr>
                        </m:sSupPr>
                        <m:e>
                          <m:r>
                            <a:rPr lang="en-US" i="1">
                              <a:solidFill>
                                <a:srgbClr val="FF0000"/>
                              </a:solidFill>
                              <a:latin typeface="Cambria Math" panose="02040503050406030204" pitchFamily="18" charset="0"/>
                            </a:rPr>
                            <m:t>𝑋</m:t>
                          </m:r>
                        </m:e>
                        <m:sup>
                          <m:r>
                            <a:rPr lang="en-US" i="1">
                              <a:solidFill>
                                <a:srgbClr val="FF0000"/>
                              </a:solidFill>
                              <a:latin typeface="Cambria Math" panose="02040503050406030204" pitchFamily="18" charset="0"/>
                            </a:rPr>
                            <m:t>𝐶</m:t>
                          </m:r>
                          <m:r>
                            <a:rPr lang="en-US" b="0" i="1" smtClean="0">
                              <a:solidFill>
                                <a:srgbClr val="FF0000"/>
                              </a:solidFill>
                              <a:latin typeface="Cambria Math" panose="02040503050406030204" pitchFamily="18" charset="0"/>
                            </a:rPr>
                            <m:t>𝑡</m:t>
                          </m:r>
                        </m:sup>
                      </m:sSup>
                    </m:oMath>
                  </a14:m>
                  <a:r>
                    <a:rPr lang="en-US" dirty="0">
                      <a:solidFill>
                        <a:srgbClr val="FF0000"/>
                      </a:solidFill>
                      <a:effectLst/>
                    </a:rPr>
                    <a:t> </a:t>
                  </a:r>
                  <a:endParaRPr lang="en-US" baseline="30000" dirty="0">
                    <a:solidFill>
                      <a:srgbClr val="FF0000"/>
                    </a:solidFill>
                  </a:endParaRPr>
                </a:p>
              </p:txBody>
            </p:sp>
          </mc:Choice>
          <mc:Fallback xmlns="">
            <p:sp>
              <p:nvSpPr>
                <p:cNvPr id="57" name="TextBox 56">
                  <a:extLst>
                    <a:ext uri="{FF2B5EF4-FFF2-40B4-BE49-F238E27FC236}">
                      <a16:creationId xmlns:a16="http://schemas.microsoft.com/office/drawing/2014/main" id="{CDA6817A-89FE-BD42-A344-978C2DC34ED7}"/>
                    </a:ext>
                  </a:extLst>
                </p:cNvPr>
                <p:cNvSpPr txBox="1">
                  <a:spLocks noRot="1" noChangeAspect="1" noMove="1" noResize="1" noEditPoints="1" noAdjustHandles="1" noChangeArrowheads="1" noChangeShapeType="1" noTextEdit="1"/>
                </p:cNvSpPr>
                <p:nvPr/>
              </p:nvSpPr>
              <p:spPr>
                <a:xfrm>
                  <a:off x="6457950" y="2857500"/>
                  <a:ext cx="1566934" cy="380104"/>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8" name="TextBox 57">
                  <a:extLst>
                    <a:ext uri="{FF2B5EF4-FFF2-40B4-BE49-F238E27FC236}">
                      <a16:creationId xmlns:a16="http://schemas.microsoft.com/office/drawing/2014/main" id="{EA0B4CFB-0E3E-DD49-8482-530ED5ED9A90}"/>
                    </a:ext>
                  </a:extLst>
                </p:cNvPr>
                <p:cNvSpPr txBox="1"/>
                <p:nvPr/>
              </p:nvSpPr>
              <p:spPr>
                <a:xfrm>
                  <a:off x="2743200" y="2503170"/>
                  <a:ext cx="685800" cy="380104"/>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𝑓</m:t>
                          </m:r>
                        </m:sup>
                      </m:sSup>
                      <m:r>
                        <a:rPr lang="en-US" i="1">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𝑓</m:t>
                          </m:r>
                        </m:sup>
                      </m:sSup>
                    </m:oMath>
                  </a14:m>
                  <a:r>
                    <a:rPr lang="en-US" dirty="0">
                      <a:effectLst/>
                    </a:rPr>
                    <a:t> </a:t>
                  </a:r>
                  <a:endParaRPr lang="en-US" baseline="30000" dirty="0"/>
                </a:p>
              </p:txBody>
            </p:sp>
          </mc:Choice>
          <mc:Fallback xmlns="">
            <p:sp>
              <p:nvSpPr>
                <p:cNvPr id="58" name="TextBox 57">
                  <a:extLst>
                    <a:ext uri="{FF2B5EF4-FFF2-40B4-BE49-F238E27FC236}">
                      <a16:creationId xmlns:a16="http://schemas.microsoft.com/office/drawing/2014/main" id="{EA0B4CFB-0E3E-DD49-8482-530ED5ED9A90}"/>
                    </a:ext>
                  </a:extLst>
                </p:cNvPr>
                <p:cNvSpPr txBox="1">
                  <a:spLocks noRot="1" noChangeAspect="1" noMove="1" noResize="1" noEditPoints="1" noAdjustHandles="1" noChangeArrowheads="1" noChangeShapeType="1" noTextEdit="1"/>
                </p:cNvSpPr>
                <p:nvPr/>
              </p:nvSpPr>
              <p:spPr>
                <a:xfrm>
                  <a:off x="2743200" y="2503170"/>
                  <a:ext cx="685800" cy="380104"/>
                </a:xfrm>
                <a:prstGeom prst="rect">
                  <a:avLst/>
                </a:prstGeom>
                <a:blipFill>
                  <a:blip r:embed="rId10"/>
                  <a:stretch>
                    <a:fillRect r="-425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9" name="Rectangle 58">
                  <a:extLst>
                    <a:ext uri="{FF2B5EF4-FFF2-40B4-BE49-F238E27FC236}">
                      <a16:creationId xmlns:a16="http://schemas.microsoft.com/office/drawing/2014/main" id="{6E4B5440-213D-9F4E-AED1-CEE8C62387E0}"/>
                    </a:ext>
                  </a:extLst>
                </p:cNvPr>
                <p:cNvSpPr/>
                <p:nvPr/>
              </p:nvSpPr>
              <p:spPr>
                <a:xfrm>
                  <a:off x="641119" y="2726490"/>
                  <a:ext cx="500842" cy="376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𝑝</m:t>
                            </m:r>
                          </m:e>
                          <m:sub>
                            <m:r>
                              <a:rPr lang="en-US" i="0">
                                <a:latin typeface="Cambria Math" panose="02040503050406030204" pitchFamily="18" charset="0"/>
                              </a:rPr>
                              <m:t>0</m:t>
                            </m:r>
                          </m:sub>
                          <m:sup>
                            <m:r>
                              <a:rPr lang="en-US" i="1">
                                <a:latin typeface="Cambria Math" panose="02040503050406030204" pitchFamily="18" charset="0"/>
                              </a:rPr>
                              <m:t>𝐴</m:t>
                            </m:r>
                          </m:sup>
                        </m:sSubSup>
                      </m:oMath>
                    </m:oMathPara>
                  </a14:m>
                  <a:endParaRPr lang="en-US" dirty="0"/>
                </a:p>
              </p:txBody>
            </p:sp>
          </mc:Choice>
          <mc:Fallback xmlns="">
            <p:sp>
              <p:nvSpPr>
                <p:cNvPr id="59" name="Rectangle 58">
                  <a:extLst>
                    <a:ext uri="{FF2B5EF4-FFF2-40B4-BE49-F238E27FC236}">
                      <a16:creationId xmlns:a16="http://schemas.microsoft.com/office/drawing/2014/main" id="{6E4B5440-213D-9F4E-AED1-CEE8C62387E0}"/>
                    </a:ext>
                  </a:extLst>
                </p:cNvPr>
                <p:cNvSpPr>
                  <a:spLocks noRot="1" noChangeAspect="1" noMove="1" noResize="1" noEditPoints="1" noAdjustHandles="1" noChangeArrowheads="1" noChangeShapeType="1" noTextEdit="1"/>
                </p:cNvSpPr>
                <p:nvPr/>
              </p:nvSpPr>
              <p:spPr>
                <a:xfrm>
                  <a:off x="641119" y="2726490"/>
                  <a:ext cx="500842" cy="376321"/>
                </a:xfrm>
                <a:prstGeom prst="rect">
                  <a:avLst/>
                </a:prstGeom>
                <a:blipFill>
                  <a:blip r:embed="rId11"/>
                  <a:stretch>
                    <a:fillRect b="-1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0" name="Rectangle 59">
                  <a:extLst>
                    <a:ext uri="{FF2B5EF4-FFF2-40B4-BE49-F238E27FC236}">
                      <a16:creationId xmlns:a16="http://schemas.microsoft.com/office/drawing/2014/main" id="{31C45EE6-8FE8-8246-A5D4-265CB2B5ED8D}"/>
                    </a:ext>
                  </a:extLst>
                </p:cNvPr>
                <p:cNvSpPr/>
                <p:nvPr/>
              </p:nvSpPr>
              <p:spPr>
                <a:xfrm>
                  <a:off x="656359" y="3096060"/>
                  <a:ext cx="500843" cy="3740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latin typeface="Cambria Math" panose="02040503050406030204" pitchFamily="18" charset="0"/>
                              </a:rPr>
                            </m:ctrlPr>
                          </m:sSubSupPr>
                          <m:e>
                            <m:r>
                              <a:rPr lang="en-US" i="1">
                                <a:latin typeface="Cambria Math" panose="02040503050406030204" pitchFamily="18" charset="0"/>
                              </a:rPr>
                              <m:t>𝑝</m:t>
                            </m:r>
                          </m:e>
                          <m:sub>
                            <m:r>
                              <a:rPr lang="en-US" b="0" i="0" smtClean="0">
                                <a:latin typeface="Cambria Math" panose="02040503050406030204" pitchFamily="18" charset="0"/>
                              </a:rPr>
                              <m:t>1</m:t>
                            </m:r>
                          </m:sub>
                          <m:sup>
                            <m:r>
                              <a:rPr lang="en-US" i="1">
                                <a:latin typeface="Cambria Math" panose="02040503050406030204" pitchFamily="18" charset="0"/>
                              </a:rPr>
                              <m:t>𝐴</m:t>
                            </m:r>
                          </m:sup>
                        </m:sSubSup>
                      </m:oMath>
                    </m:oMathPara>
                  </a14:m>
                  <a:endParaRPr lang="en-US" dirty="0"/>
                </a:p>
              </p:txBody>
            </p:sp>
          </mc:Choice>
          <mc:Fallback xmlns="">
            <p:sp>
              <p:nvSpPr>
                <p:cNvPr id="60" name="Rectangle 59">
                  <a:extLst>
                    <a:ext uri="{FF2B5EF4-FFF2-40B4-BE49-F238E27FC236}">
                      <a16:creationId xmlns:a16="http://schemas.microsoft.com/office/drawing/2014/main" id="{31C45EE6-8FE8-8246-A5D4-265CB2B5ED8D}"/>
                    </a:ext>
                  </a:extLst>
                </p:cNvPr>
                <p:cNvSpPr>
                  <a:spLocks noRot="1" noChangeAspect="1" noMove="1" noResize="1" noEditPoints="1" noAdjustHandles="1" noChangeArrowheads="1" noChangeShapeType="1" noTextEdit="1"/>
                </p:cNvSpPr>
                <p:nvPr/>
              </p:nvSpPr>
              <p:spPr>
                <a:xfrm>
                  <a:off x="656359" y="3096060"/>
                  <a:ext cx="500843" cy="374077"/>
                </a:xfrm>
                <a:prstGeom prst="rect">
                  <a:avLst/>
                </a:prstGeom>
                <a:blipFill>
                  <a:blip r:embed="rId12"/>
                  <a:stretch>
                    <a:fillRect b="-6667"/>
                  </a:stretch>
                </a:blipFill>
              </p:spPr>
              <p:txBody>
                <a:bodyPr/>
                <a:lstStyle/>
                <a:p>
                  <a:r>
                    <a:rPr lang="en-US">
                      <a:noFill/>
                    </a:rPr>
                    <a:t> </a:t>
                  </a:r>
                </a:p>
              </p:txBody>
            </p:sp>
          </mc:Fallback>
        </mc:AlternateContent>
        <p:grpSp>
          <p:nvGrpSpPr>
            <p:cNvPr id="64" name="Group 63">
              <a:extLst>
                <a:ext uri="{FF2B5EF4-FFF2-40B4-BE49-F238E27FC236}">
                  <a16:creationId xmlns:a16="http://schemas.microsoft.com/office/drawing/2014/main" id="{0626ADEE-35BF-FD4F-8A90-2DFE9C44ED89}"/>
                </a:ext>
              </a:extLst>
            </p:cNvPr>
            <p:cNvGrpSpPr/>
            <p:nvPr/>
          </p:nvGrpSpPr>
          <p:grpSpPr>
            <a:xfrm>
              <a:off x="1277522" y="4338382"/>
              <a:ext cx="665578" cy="405068"/>
              <a:chOff x="1277522" y="4338382"/>
              <a:chExt cx="665578" cy="405068"/>
            </a:xfrm>
          </p:grpSpPr>
          <p:sp>
            <p:nvSpPr>
              <p:cNvPr id="66" name="Left Brace 65">
                <a:extLst>
                  <a:ext uri="{FF2B5EF4-FFF2-40B4-BE49-F238E27FC236}">
                    <a16:creationId xmlns:a16="http://schemas.microsoft.com/office/drawing/2014/main" id="{56D7AFD9-081E-8147-BA86-78206672D891}"/>
                  </a:ext>
                </a:extLst>
              </p:cNvPr>
              <p:cNvSpPr/>
              <p:nvPr/>
            </p:nvSpPr>
            <p:spPr>
              <a:xfrm rot="5400000">
                <a:off x="1794986" y="4595336"/>
                <a:ext cx="110490" cy="185738"/>
              </a:xfrm>
              <a:prstGeom prst="leftBrace">
                <a:avLst>
                  <a:gd name="adj1" fmla="val 44444"/>
                  <a:gd name="adj2" fmla="val 50000"/>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8" name="Rectangle 67">
                <a:extLst>
                  <a:ext uri="{FF2B5EF4-FFF2-40B4-BE49-F238E27FC236}">
                    <a16:creationId xmlns:a16="http://schemas.microsoft.com/office/drawing/2014/main" id="{99CAB986-26B1-4941-87EF-01CE1C4C4335}"/>
                  </a:ext>
                </a:extLst>
              </p:cNvPr>
              <p:cNvSpPr/>
              <p:nvPr/>
            </p:nvSpPr>
            <p:spPr>
              <a:xfrm>
                <a:off x="1277522" y="4338382"/>
                <a:ext cx="473206" cy="369332"/>
              </a:xfrm>
              <a:prstGeom prst="rect">
                <a:avLst/>
              </a:prstGeom>
            </p:spPr>
            <p:txBody>
              <a:bodyPr wrap="none">
                <a:spAutoFit/>
              </a:bodyPr>
              <a:lstStyle/>
              <a:p>
                <a:r>
                  <a:rPr lang="en-US" i="1" dirty="0">
                    <a:solidFill>
                      <a:srgbClr val="FF0000"/>
                    </a:solidFill>
                    <a:latin typeface="Cambria Math" panose="02040503050406030204" pitchFamily="18" charset="0"/>
                  </a:rPr>
                  <a:t>TD</a:t>
                </a:r>
              </a:p>
            </p:txBody>
          </p:sp>
          <p:cxnSp>
            <p:nvCxnSpPr>
              <p:cNvPr id="69" name="Straight Connector 68">
                <a:extLst>
                  <a:ext uri="{FF2B5EF4-FFF2-40B4-BE49-F238E27FC236}">
                    <a16:creationId xmlns:a16="http://schemas.microsoft.com/office/drawing/2014/main" id="{FF8697E8-8712-CF48-9C28-4262571BCA7E}"/>
                  </a:ext>
                </a:extLst>
              </p:cNvPr>
              <p:cNvCxnSpPr>
                <a:cxnSpLocks/>
              </p:cNvCxnSpPr>
              <p:nvPr/>
            </p:nvCxnSpPr>
            <p:spPr>
              <a:xfrm>
                <a:off x="1669366" y="4567311"/>
                <a:ext cx="178191" cy="65649"/>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grpSp>
        <p:grpSp>
          <p:nvGrpSpPr>
            <p:cNvPr id="70" name="Group 69">
              <a:extLst>
                <a:ext uri="{FF2B5EF4-FFF2-40B4-BE49-F238E27FC236}">
                  <a16:creationId xmlns:a16="http://schemas.microsoft.com/office/drawing/2014/main" id="{49712F16-ADFA-9F41-A6F6-D71B684D18F0}"/>
                </a:ext>
              </a:extLst>
            </p:cNvPr>
            <p:cNvGrpSpPr/>
            <p:nvPr/>
          </p:nvGrpSpPr>
          <p:grpSpPr>
            <a:xfrm>
              <a:off x="5607910" y="4299739"/>
              <a:ext cx="708137" cy="437668"/>
              <a:chOff x="5607910" y="4299739"/>
              <a:chExt cx="708137" cy="437668"/>
            </a:xfrm>
          </p:grpSpPr>
          <p:sp>
            <p:nvSpPr>
              <p:cNvPr id="71" name="Left Brace 70">
                <a:extLst>
                  <a:ext uri="{FF2B5EF4-FFF2-40B4-BE49-F238E27FC236}">
                    <a16:creationId xmlns:a16="http://schemas.microsoft.com/office/drawing/2014/main" id="{16BD0CEB-EB24-0745-919A-79CE6EC0047C}"/>
                  </a:ext>
                </a:extLst>
              </p:cNvPr>
              <p:cNvSpPr/>
              <p:nvPr/>
            </p:nvSpPr>
            <p:spPr>
              <a:xfrm rot="5400000">
                <a:off x="5695316" y="4550246"/>
                <a:ext cx="99755" cy="274568"/>
              </a:xfrm>
              <a:prstGeom prst="leftBrace">
                <a:avLst>
                  <a:gd name="adj1" fmla="val 44444"/>
                  <a:gd name="adj2" fmla="val 50998"/>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2" name="Rectangle 71">
                <a:extLst>
                  <a:ext uri="{FF2B5EF4-FFF2-40B4-BE49-F238E27FC236}">
                    <a16:creationId xmlns:a16="http://schemas.microsoft.com/office/drawing/2014/main" id="{E951D0CD-7F16-B94B-A8ED-6BE6990CB8AF}"/>
                  </a:ext>
                </a:extLst>
              </p:cNvPr>
              <p:cNvSpPr/>
              <p:nvPr/>
            </p:nvSpPr>
            <p:spPr>
              <a:xfrm>
                <a:off x="5868424" y="4299739"/>
                <a:ext cx="447623" cy="369332"/>
              </a:xfrm>
              <a:prstGeom prst="rect">
                <a:avLst/>
              </a:prstGeom>
            </p:spPr>
            <p:txBody>
              <a:bodyPr wrap="none">
                <a:spAutoFit/>
              </a:bodyPr>
              <a:lstStyle/>
              <a:p>
                <a:r>
                  <a:rPr lang="en-US" i="1" dirty="0">
                    <a:solidFill>
                      <a:srgbClr val="FF0000"/>
                    </a:solidFill>
                    <a:latin typeface="Cambria Math" panose="02040503050406030204" pitchFamily="18" charset="0"/>
                  </a:rPr>
                  <a:t>TC</a:t>
                </a:r>
              </a:p>
            </p:txBody>
          </p:sp>
          <p:cxnSp>
            <p:nvCxnSpPr>
              <p:cNvPr id="74" name="Straight Connector 73">
                <a:extLst>
                  <a:ext uri="{FF2B5EF4-FFF2-40B4-BE49-F238E27FC236}">
                    <a16:creationId xmlns:a16="http://schemas.microsoft.com/office/drawing/2014/main" id="{951AB910-9F1B-6844-B50A-8882F4FDC5EC}"/>
                  </a:ext>
                </a:extLst>
              </p:cNvPr>
              <p:cNvCxnSpPr>
                <a:cxnSpLocks/>
              </p:cNvCxnSpPr>
              <p:nvPr/>
            </p:nvCxnSpPr>
            <p:spPr>
              <a:xfrm flipH="1">
                <a:off x="5751341" y="4525108"/>
                <a:ext cx="232117" cy="105508"/>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grpSp>
        <p:grpSp>
          <p:nvGrpSpPr>
            <p:cNvPr id="9" name="Group 8">
              <a:extLst>
                <a:ext uri="{FF2B5EF4-FFF2-40B4-BE49-F238E27FC236}">
                  <a16:creationId xmlns:a16="http://schemas.microsoft.com/office/drawing/2014/main" id="{EE7B848B-5BAD-A645-9A7B-43B8B26A4580}"/>
                </a:ext>
              </a:extLst>
            </p:cNvPr>
            <p:cNvGrpSpPr/>
            <p:nvPr/>
          </p:nvGrpSpPr>
          <p:grpSpPr>
            <a:xfrm>
              <a:off x="1953048" y="3971359"/>
              <a:ext cx="978104" cy="772993"/>
              <a:chOff x="1953048" y="3971359"/>
              <a:chExt cx="978104" cy="772993"/>
            </a:xfrm>
          </p:grpSpPr>
          <p:sp>
            <p:nvSpPr>
              <p:cNvPr id="76" name="Left Brace 75">
                <a:extLst>
                  <a:ext uri="{FF2B5EF4-FFF2-40B4-BE49-F238E27FC236}">
                    <a16:creationId xmlns:a16="http://schemas.microsoft.com/office/drawing/2014/main" id="{1811564F-AB73-A24F-ABCE-459D5D05C304}"/>
                  </a:ext>
                </a:extLst>
              </p:cNvPr>
              <p:cNvSpPr/>
              <p:nvPr/>
            </p:nvSpPr>
            <p:spPr>
              <a:xfrm rot="5400000">
                <a:off x="1990672" y="4596238"/>
                <a:ext cx="110490" cy="185738"/>
              </a:xfrm>
              <a:prstGeom prst="leftBrace">
                <a:avLst>
                  <a:gd name="adj1" fmla="val 44444"/>
                  <a:gd name="adj2" fmla="val 50000"/>
                </a:avLst>
              </a:prstGeom>
              <a:ln>
                <a:solidFill>
                  <a:srgbClr val="00B0F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00B0F0"/>
                  </a:solidFill>
                </a:endParaRPr>
              </a:p>
            </p:txBody>
          </p:sp>
          <p:sp>
            <p:nvSpPr>
              <p:cNvPr id="77" name="Rectangle 76">
                <a:extLst>
                  <a:ext uri="{FF2B5EF4-FFF2-40B4-BE49-F238E27FC236}">
                    <a16:creationId xmlns:a16="http://schemas.microsoft.com/office/drawing/2014/main" id="{E14CAF27-37A9-5342-A717-AB171F03195C}"/>
                  </a:ext>
                </a:extLst>
              </p:cNvPr>
              <p:cNvSpPr/>
              <p:nvPr/>
            </p:nvSpPr>
            <p:spPr>
              <a:xfrm>
                <a:off x="2457946" y="3971359"/>
                <a:ext cx="473206" cy="369332"/>
              </a:xfrm>
              <a:prstGeom prst="rect">
                <a:avLst/>
              </a:prstGeom>
              <a:ln>
                <a:noFill/>
              </a:ln>
            </p:spPr>
            <p:txBody>
              <a:bodyPr wrap="none">
                <a:spAutoFit/>
              </a:bodyPr>
              <a:lstStyle/>
              <a:p>
                <a:r>
                  <a:rPr lang="en-US" i="1" dirty="0">
                    <a:solidFill>
                      <a:srgbClr val="00B0F0"/>
                    </a:solidFill>
                    <a:latin typeface="Cambria Math" panose="02040503050406030204" pitchFamily="18" charset="0"/>
                  </a:rPr>
                  <a:t>TD</a:t>
                </a:r>
              </a:p>
            </p:txBody>
          </p:sp>
          <p:cxnSp>
            <p:nvCxnSpPr>
              <p:cNvPr id="78" name="Straight Connector 77">
                <a:extLst>
                  <a:ext uri="{FF2B5EF4-FFF2-40B4-BE49-F238E27FC236}">
                    <a16:creationId xmlns:a16="http://schemas.microsoft.com/office/drawing/2014/main" id="{7836A1ED-1AE6-7948-BF4F-9325C3FEDE51}"/>
                  </a:ext>
                </a:extLst>
              </p:cNvPr>
              <p:cNvCxnSpPr>
                <a:cxnSpLocks/>
              </p:cNvCxnSpPr>
              <p:nvPr/>
            </p:nvCxnSpPr>
            <p:spPr>
              <a:xfrm flipH="1">
                <a:off x="2043243" y="4187844"/>
                <a:ext cx="526816" cy="446018"/>
              </a:xfrm>
              <a:prstGeom prst="line">
                <a:avLst/>
              </a:prstGeom>
              <a:ln>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88" name="Left Brace 87">
                <a:extLst>
                  <a:ext uri="{FF2B5EF4-FFF2-40B4-BE49-F238E27FC236}">
                    <a16:creationId xmlns:a16="http://schemas.microsoft.com/office/drawing/2014/main" id="{6BA6575C-2EE8-7841-A657-04C83D6E77F6}"/>
                  </a:ext>
                </a:extLst>
              </p:cNvPr>
              <p:cNvSpPr/>
              <p:nvPr/>
            </p:nvSpPr>
            <p:spPr>
              <a:xfrm rot="5400000">
                <a:off x="2227992" y="4551147"/>
                <a:ext cx="99755" cy="274568"/>
              </a:xfrm>
              <a:prstGeom prst="leftBrace">
                <a:avLst>
                  <a:gd name="adj1" fmla="val 44444"/>
                  <a:gd name="adj2" fmla="val 50998"/>
                </a:avLst>
              </a:prstGeom>
              <a:ln>
                <a:solidFill>
                  <a:srgbClr val="00B0F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00B0F0"/>
                  </a:solidFill>
                </a:endParaRPr>
              </a:p>
            </p:txBody>
          </p:sp>
          <p:sp>
            <p:nvSpPr>
              <p:cNvPr id="89" name="Rectangle 88">
                <a:extLst>
                  <a:ext uri="{FF2B5EF4-FFF2-40B4-BE49-F238E27FC236}">
                    <a16:creationId xmlns:a16="http://schemas.microsoft.com/office/drawing/2014/main" id="{66601788-A6A6-6F41-A826-9811261C9C0A}"/>
                  </a:ext>
                </a:extLst>
              </p:cNvPr>
              <p:cNvSpPr/>
              <p:nvPr/>
            </p:nvSpPr>
            <p:spPr>
              <a:xfrm>
                <a:off x="2455206" y="4176196"/>
                <a:ext cx="447623" cy="369332"/>
              </a:xfrm>
              <a:prstGeom prst="rect">
                <a:avLst/>
              </a:prstGeom>
              <a:ln>
                <a:noFill/>
              </a:ln>
            </p:spPr>
            <p:txBody>
              <a:bodyPr wrap="none">
                <a:spAutoFit/>
              </a:bodyPr>
              <a:lstStyle/>
              <a:p>
                <a:r>
                  <a:rPr lang="en-US" i="1" dirty="0">
                    <a:solidFill>
                      <a:srgbClr val="00B0F0"/>
                    </a:solidFill>
                    <a:latin typeface="Cambria Math" panose="02040503050406030204" pitchFamily="18" charset="0"/>
                  </a:rPr>
                  <a:t>TC</a:t>
                </a:r>
              </a:p>
            </p:txBody>
          </p:sp>
          <p:cxnSp>
            <p:nvCxnSpPr>
              <p:cNvPr id="93" name="Straight Connector 92">
                <a:extLst>
                  <a:ext uri="{FF2B5EF4-FFF2-40B4-BE49-F238E27FC236}">
                    <a16:creationId xmlns:a16="http://schemas.microsoft.com/office/drawing/2014/main" id="{C7C652C5-64D4-6342-9E7A-F0D92E02A5D1}"/>
                  </a:ext>
                </a:extLst>
              </p:cNvPr>
              <p:cNvCxnSpPr>
                <a:cxnSpLocks/>
              </p:cNvCxnSpPr>
              <p:nvPr/>
            </p:nvCxnSpPr>
            <p:spPr>
              <a:xfrm flipH="1">
                <a:off x="2284018" y="4382627"/>
                <a:ext cx="280631" cy="248890"/>
              </a:xfrm>
              <a:prstGeom prst="line">
                <a:avLst/>
              </a:prstGeom>
              <a:ln>
                <a:solidFill>
                  <a:srgbClr val="00B0F0"/>
                </a:solidFill>
              </a:ln>
              <a:effectLst/>
            </p:spPr>
            <p:style>
              <a:lnRef idx="2">
                <a:schemeClr val="accent1"/>
              </a:lnRef>
              <a:fillRef idx="0">
                <a:schemeClr val="accent1"/>
              </a:fillRef>
              <a:effectRef idx="1">
                <a:schemeClr val="accent1"/>
              </a:effectRef>
              <a:fontRef idx="minor">
                <a:schemeClr val="tx1"/>
              </a:fontRef>
            </p:style>
          </p:cxnSp>
        </p:grpSp>
        <p:cxnSp>
          <p:nvCxnSpPr>
            <p:cNvPr id="94" name="Straight Connector 93">
              <a:extLst>
                <a:ext uri="{FF2B5EF4-FFF2-40B4-BE49-F238E27FC236}">
                  <a16:creationId xmlns:a16="http://schemas.microsoft.com/office/drawing/2014/main" id="{E130897F-AFAE-B742-BA06-11FE58A448B7}"/>
                </a:ext>
              </a:extLst>
            </p:cNvPr>
            <p:cNvCxnSpPr>
              <a:cxnSpLocks/>
            </p:cNvCxnSpPr>
            <p:nvPr/>
          </p:nvCxnSpPr>
          <p:spPr>
            <a:xfrm>
              <a:off x="2145210" y="2835181"/>
              <a:ext cx="0" cy="1863856"/>
            </a:xfrm>
            <a:prstGeom prst="line">
              <a:avLst/>
            </a:prstGeom>
            <a:ln>
              <a:solidFill>
                <a:srgbClr val="00B0F0"/>
              </a:solidFill>
              <a:prstDash val="dash"/>
            </a:ln>
            <a:effectLst/>
          </p:spPr>
          <p:style>
            <a:lnRef idx="2">
              <a:schemeClr val="accent1"/>
            </a:lnRef>
            <a:fillRef idx="0">
              <a:schemeClr val="accent1"/>
            </a:fillRef>
            <a:effectRef idx="1">
              <a:schemeClr val="accent1"/>
            </a:effectRef>
            <a:fontRef idx="minor">
              <a:schemeClr val="tx1"/>
            </a:fontRef>
          </p:style>
        </p:cxnSp>
        <p:sp>
          <p:nvSpPr>
            <p:cNvPr id="98" name="TextBox 97">
              <a:extLst>
                <a:ext uri="{FF2B5EF4-FFF2-40B4-BE49-F238E27FC236}">
                  <a16:creationId xmlns:a16="http://schemas.microsoft.com/office/drawing/2014/main" id="{76320340-8075-E440-B8C7-BD12FCA80FEF}"/>
                </a:ext>
              </a:extLst>
            </p:cNvPr>
            <p:cNvSpPr txBox="1"/>
            <p:nvPr/>
          </p:nvSpPr>
          <p:spPr>
            <a:xfrm>
              <a:off x="1328850" y="1693801"/>
              <a:ext cx="1943100" cy="369332"/>
            </a:xfrm>
            <a:prstGeom prst="rect">
              <a:avLst/>
            </a:prstGeom>
            <a:noFill/>
          </p:spPr>
          <p:txBody>
            <a:bodyPr wrap="square" rtlCol="0">
              <a:spAutoFit/>
            </a:bodyPr>
            <a:lstStyle/>
            <a:p>
              <a:pPr algn="ctr"/>
              <a:r>
                <a:rPr lang="en-US" dirty="0"/>
                <a:t>Export Supplies</a:t>
              </a:r>
            </a:p>
          </p:txBody>
        </p:sp>
        <p:sp>
          <p:nvSpPr>
            <p:cNvPr id="99" name="TextBox 98">
              <a:extLst>
                <a:ext uri="{FF2B5EF4-FFF2-40B4-BE49-F238E27FC236}">
                  <a16:creationId xmlns:a16="http://schemas.microsoft.com/office/drawing/2014/main" id="{5FB32E10-ADD3-FA46-B6AD-E72B17BAE0A2}"/>
                </a:ext>
              </a:extLst>
            </p:cNvPr>
            <p:cNvSpPr txBox="1"/>
            <p:nvPr/>
          </p:nvSpPr>
          <p:spPr>
            <a:xfrm>
              <a:off x="5143500" y="1685250"/>
              <a:ext cx="1657350" cy="369332"/>
            </a:xfrm>
            <a:prstGeom prst="rect">
              <a:avLst/>
            </a:prstGeom>
            <a:noFill/>
          </p:spPr>
          <p:txBody>
            <a:bodyPr wrap="square" rtlCol="0">
              <a:spAutoFit/>
            </a:bodyPr>
            <a:lstStyle/>
            <a:p>
              <a:pPr algn="ctr"/>
              <a:r>
                <a:rPr lang="en-US" dirty="0"/>
                <a:t>Import Market</a:t>
              </a:r>
            </a:p>
          </p:txBody>
        </p:sp>
        <mc:AlternateContent xmlns:mc="http://schemas.openxmlformats.org/markup-compatibility/2006" xmlns:a14="http://schemas.microsoft.com/office/drawing/2010/main">
          <mc:Choice Requires="a14">
            <p:sp>
              <p:nvSpPr>
                <p:cNvPr id="100" name="Rectangle 99">
                  <a:extLst>
                    <a:ext uri="{FF2B5EF4-FFF2-40B4-BE49-F238E27FC236}">
                      <a16:creationId xmlns:a16="http://schemas.microsoft.com/office/drawing/2014/main" id="{2885D566-4EE7-BA45-B916-8D8892AC3B32}"/>
                    </a:ext>
                  </a:extLst>
                </p:cNvPr>
                <p:cNvSpPr/>
                <p:nvPr/>
              </p:nvSpPr>
              <p:spPr>
                <a:xfrm>
                  <a:off x="1620450" y="4736251"/>
                  <a:ext cx="754437" cy="66088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chemeClr val="tx1"/>
                                </a:solidFill>
                                <a:latin typeface="Cambria Math" panose="02040503050406030204" pitchFamily="18" charset="0"/>
                              </a:rPr>
                            </m:ctrlPr>
                          </m:sSubSupPr>
                          <m:e>
                            <m:r>
                              <a:rPr lang="en-US" i="1">
                                <a:solidFill>
                                  <a:schemeClr val="tx1"/>
                                </a:solidFill>
                                <a:latin typeface="Cambria Math" panose="02040503050406030204" pitchFamily="18" charset="0"/>
                              </a:rPr>
                              <m:t>𝑋</m:t>
                            </m:r>
                          </m:e>
                          <m:sub>
                            <m:r>
                              <a:rPr lang="en-US" i="0">
                                <a:solidFill>
                                  <a:schemeClr val="tx1"/>
                                </a:solidFill>
                                <a:latin typeface="Cambria Math" panose="02040503050406030204" pitchFamily="18" charset="0"/>
                              </a:rPr>
                              <m:t>0</m:t>
                            </m:r>
                          </m:sub>
                          <m:sup>
                            <m:r>
                              <a:rPr lang="en-US" i="1">
                                <a:solidFill>
                                  <a:schemeClr val="tx1"/>
                                </a:solidFill>
                                <a:latin typeface="Cambria Math" panose="02040503050406030204" pitchFamily="18" charset="0"/>
                              </a:rPr>
                              <m:t>𝐵</m:t>
                            </m:r>
                          </m:sup>
                        </m:sSubSup>
                      </m:oMath>
                    </m:oMathPara>
                  </a14:m>
                  <a:endParaRPr lang="en-US" i="1" dirty="0">
                    <a:solidFill>
                      <a:schemeClr val="tx1"/>
                    </a:solidFill>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i="0">
                            <a:solidFill>
                              <a:schemeClr val="tx1"/>
                            </a:solidFill>
                            <a:latin typeface="Cambria Math" panose="02040503050406030204" pitchFamily="18" charset="0"/>
                          </a:rPr>
                          <m:t>=</m:t>
                        </m:r>
                        <m:sSubSup>
                          <m:sSubSupPr>
                            <m:ctrlPr>
                              <a:rPr lang="en-US" i="1">
                                <a:solidFill>
                                  <a:schemeClr val="tx1"/>
                                </a:solidFill>
                                <a:latin typeface="Cambria Math" panose="02040503050406030204" pitchFamily="18" charset="0"/>
                              </a:rPr>
                            </m:ctrlPr>
                          </m:sSubSupPr>
                          <m:e>
                            <m:r>
                              <a:rPr lang="en-US" i="1">
                                <a:solidFill>
                                  <a:schemeClr val="tx1"/>
                                </a:solidFill>
                                <a:latin typeface="Cambria Math" panose="02040503050406030204" pitchFamily="18" charset="0"/>
                              </a:rPr>
                              <m:t>𝑋</m:t>
                            </m:r>
                          </m:e>
                          <m:sub>
                            <m:r>
                              <a:rPr lang="en-US" i="0">
                                <a:solidFill>
                                  <a:schemeClr val="tx1"/>
                                </a:solidFill>
                                <a:latin typeface="Cambria Math" panose="02040503050406030204" pitchFamily="18" charset="0"/>
                              </a:rPr>
                              <m:t>0</m:t>
                            </m:r>
                          </m:sub>
                          <m:sup>
                            <m:r>
                              <a:rPr lang="en-US" i="1">
                                <a:solidFill>
                                  <a:schemeClr val="tx1"/>
                                </a:solidFill>
                                <a:latin typeface="Cambria Math" panose="02040503050406030204" pitchFamily="18" charset="0"/>
                              </a:rPr>
                              <m:t>𝐶</m:t>
                            </m:r>
                          </m:sup>
                        </m:sSubSup>
                      </m:oMath>
                    </m:oMathPara>
                  </a14:m>
                  <a:endParaRPr lang="en-US" dirty="0">
                    <a:solidFill>
                      <a:schemeClr val="tx1"/>
                    </a:solidFill>
                  </a:endParaRPr>
                </a:p>
              </p:txBody>
            </p:sp>
          </mc:Choice>
          <mc:Fallback xmlns="">
            <p:sp>
              <p:nvSpPr>
                <p:cNvPr id="100" name="Rectangle 99">
                  <a:extLst>
                    <a:ext uri="{FF2B5EF4-FFF2-40B4-BE49-F238E27FC236}">
                      <a16:creationId xmlns:a16="http://schemas.microsoft.com/office/drawing/2014/main" id="{2885D566-4EE7-BA45-B916-8D8892AC3B32}"/>
                    </a:ext>
                  </a:extLst>
                </p:cNvPr>
                <p:cNvSpPr>
                  <a:spLocks noRot="1" noChangeAspect="1" noMove="1" noResize="1" noEditPoints="1" noAdjustHandles="1" noChangeArrowheads="1" noChangeShapeType="1" noTextEdit="1"/>
                </p:cNvSpPr>
                <p:nvPr/>
              </p:nvSpPr>
              <p:spPr>
                <a:xfrm>
                  <a:off x="1620450" y="4736251"/>
                  <a:ext cx="754437" cy="660887"/>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1" name="Rectangle 100">
                  <a:extLst>
                    <a:ext uri="{FF2B5EF4-FFF2-40B4-BE49-F238E27FC236}">
                      <a16:creationId xmlns:a16="http://schemas.microsoft.com/office/drawing/2014/main" id="{CC80E1BC-27CB-884B-9B5F-344756810BAD}"/>
                    </a:ext>
                  </a:extLst>
                </p:cNvPr>
                <p:cNvSpPr/>
                <p:nvPr/>
              </p:nvSpPr>
              <p:spPr>
                <a:xfrm>
                  <a:off x="1406250" y="4743450"/>
                  <a:ext cx="515590" cy="37600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rgbClr val="FF0000"/>
                                </a:solidFill>
                                <a:latin typeface="Cambria Math" panose="02040503050406030204" pitchFamily="18" charset="0"/>
                              </a:rPr>
                            </m:ctrlPr>
                          </m:sSubSupPr>
                          <m:e>
                            <m:r>
                              <a:rPr lang="en-US" i="1">
                                <a:solidFill>
                                  <a:srgbClr val="FF0000"/>
                                </a:solidFill>
                                <a:latin typeface="Cambria Math" panose="02040503050406030204" pitchFamily="18" charset="0"/>
                              </a:rPr>
                              <m:t>𝑋</m:t>
                            </m:r>
                          </m:e>
                          <m:sub>
                            <m:r>
                              <a:rPr lang="en-US" b="0" i="0" smtClean="0">
                                <a:solidFill>
                                  <a:srgbClr val="FF0000"/>
                                </a:solidFill>
                                <a:latin typeface="Cambria Math" panose="02040503050406030204" pitchFamily="18" charset="0"/>
                              </a:rPr>
                              <m:t>1</m:t>
                            </m:r>
                          </m:sub>
                          <m:sup>
                            <m:r>
                              <a:rPr lang="en-US" b="0" i="1" smtClean="0">
                                <a:solidFill>
                                  <a:srgbClr val="FF0000"/>
                                </a:solidFill>
                                <a:latin typeface="Cambria Math" panose="02040503050406030204" pitchFamily="18" charset="0"/>
                              </a:rPr>
                              <m:t>𝐶</m:t>
                            </m:r>
                          </m:sup>
                        </m:sSubSup>
                      </m:oMath>
                    </m:oMathPara>
                  </a14:m>
                  <a:endParaRPr lang="en-US" i="1" dirty="0">
                    <a:solidFill>
                      <a:srgbClr val="FF0000"/>
                    </a:solidFill>
                    <a:latin typeface="Cambria Math" panose="02040503050406030204" pitchFamily="18" charset="0"/>
                  </a:endParaRPr>
                </a:p>
              </p:txBody>
            </p:sp>
          </mc:Choice>
          <mc:Fallback xmlns="">
            <p:sp>
              <p:nvSpPr>
                <p:cNvPr id="101" name="Rectangle 100">
                  <a:extLst>
                    <a:ext uri="{FF2B5EF4-FFF2-40B4-BE49-F238E27FC236}">
                      <a16:creationId xmlns:a16="http://schemas.microsoft.com/office/drawing/2014/main" id="{CC80E1BC-27CB-884B-9B5F-344756810BAD}"/>
                    </a:ext>
                  </a:extLst>
                </p:cNvPr>
                <p:cNvSpPr>
                  <a:spLocks noRot="1" noChangeAspect="1" noMove="1" noResize="1" noEditPoints="1" noAdjustHandles="1" noChangeArrowheads="1" noChangeShapeType="1" noTextEdit="1"/>
                </p:cNvSpPr>
                <p:nvPr/>
              </p:nvSpPr>
              <p:spPr>
                <a:xfrm>
                  <a:off x="1406250" y="4743450"/>
                  <a:ext cx="515590" cy="376000"/>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3" name="TextBox 82">
                  <a:extLst>
                    <a:ext uri="{FF2B5EF4-FFF2-40B4-BE49-F238E27FC236}">
                      <a16:creationId xmlns:a16="http://schemas.microsoft.com/office/drawing/2014/main" id="{BA656553-ED9C-B542-8CDE-7ED012E4FABE}"/>
                    </a:ext>
                  </a:extLst>
                </p:cNvPr>
                <p:cNvSpPr txBox="1"/>
                <p:nvPr/>
              </p:nvSpPr>
              <p:spPr>
                <a:xfrm>
                  <a:off x="895548" y="1963721"/>
                  <a:ext cx="514350" cy="375552"/>
                </a:xfrm>
                <a:prstGeom prst="rect">
                  <a:avLst/>
                </a:prstGeom>
                <a:noFill/>
              </p:spPr>
              <p:txBody>
                <a:bodyPr wrap="square" rtlCol="0">
                  <a:spAutoFit/>
                </a:bodyPr>
                <a:lstStyle/>
                <a:p>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𝑝</m:t>
                          </m:r>
                        </m:e>
                        <m:sup>
                          <m:r>
                            <a:rPr lang="en-US" i="1">
                              <a:latin typeface="Cambria Math" panose="02040503050406030204" pitchFamily="18" charset="0"/>
                            </a:rPr>
                            <m:t>𝐴</m:t>
                          </m:r>
                        </m:sup>
                      </m:sSup>
                    </m:oMath>
                  </a14:m>
                  <a:r>
                    <a:rPr lang="en-US" dirty="0">
                      <a:effectLst/>
                    </a:rPr>
                    <a:t> </a:t>
                  </a:r>
                  <a:endParaRPr lang="en-US" dirty="0"/>
                </a:p>
              </p:txBody>
            </p:sp>
          </mc:Choice>
          <mc:Fallback xmlns="">
            <p:sp>
              <p:nvSpPr>
                <p:cNvPr id="83" name="TextBox 82">
                  <a:extLst>
                    <a:ext uri="{FF2B5EF4-FFF2-40B4-BE49-F238E27FC236}">
                      <a16:creationId xmlns:a16="http://schemas.microsoft.com/office/drawing/2014/main" id="{BA656553-ED9C-B542-8CDE-7ED012E4FABE}"/>
                    </a:ext>
                  </a:extLst>
                </p:cNvPr>
                <p:cNvSpPr txBox="1">
                  <a:spLocks noRot="1" noChangeAspect="1" noMove="1" noResize="1" noEditPoints="1" noAdjustHandles="1" noChangeArrowheads="1" noChangeShapeType="1" noTextEdit="1"/>
                </p:cNvSpPr>
                <p:nvPr/>
              </p:nvSpPr>
              <p:spPr>
                <a:xfrm>
                  <a:off x="895548" y="1963721"/>
                  <a:ext cx="514350" cy="375552"/>
                </a:xfrm>
                <a:prstGeom prst="rect">
                  <a:avLst/>
                </a:prstGeom>
                <a:blipFill>
                  <a:blip r:embed="rId15"/>
                  <a:stretch>
                    <a:fillRect b="-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2" name="TextBox 101">
                  <a:extLst>
                    <a:ext uri="{FF2B5EF4-FFF2-40B4-BE49-F238E27FC236}">
                      <a16:creationId xmlns:a16="http://schemas.microsoft.com/office/drawing/2014/main" id="{65E9AD10-081F-134B-913A-A38340784251}"/>
                    </a:ext>
                  </a:extLst>
                </p:cNvPr>
                <p:cNvSpPr txBox="1"/>
                <p:nvPr/>
              </p:nvSpPr>
              <p:spPr>
                <a:xfrm>
                  <a:off x="3744013" y="1965292"/>
                  <a:ext cx="514350" cy="375552"/>
                </a:xfrm>
                <a:prstGeom prst="rect">
                  <a:avLst/>
                </a:prstGeom>
                <a:noFill/>
              </p:spPr>
              <p:txBody>
                <a:bodyPr wrap="square" rtlCol="0">
                  <a:spAutoFit/>
                </a:bodyPr>
                <a:lstStyle/>
                <a:p>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𝑝</m:t>
                          </m:r>
                        </m:e>
                        <m:sup>
                          <m:r>
                            <a:rPr lang="en-US" i="1">
                              <a:latin typeface="Cambria Math" panose="02040503050406030204" pitchFamily="18" charset="0"/>
                            </a:rPr>
                            <m:t>𝐴</m:t>
                          </m:r>
                        </m:sup>
                      </m:sSup>
                    </m:oMath>
                  </a14:m>
                  <a:r>
                    <a:rPr lang="en-US" dirty="0">
                      <a:effectLst/>
                    </a:rPr>
                    <a:t> </a:t>
                  </a:r>
                  <a:endParaRPr lang="en-US" dirty="0"/>
                </a:p>
              </p:txBody>
            </p:sp>
          </mc:Choice>
          <mc:Fallback xmlns="">
            <p:sp>
              <p:nvSpPr>
                <p:cNvPr id="102" name="TextBox 101">
                  <a:extLst>
                    <a:ext uri="{FF2B5EF4-FFF2-40B4-BE49-F238E27FC236}">
                      <a16:creationId xmlns:a16="http://schemas.microsoft.com/office/drawing/2014/main" id="{65E9AD10-081F-134B-913A-A38340784251}"/>
                    </a:ext>
                  </a:extLst>
                </p:cNvPr>
                <p:cNvSpPr txBox="1">
                  <a:spLocks noRot="1" noChangeAspect="1" noMove="1" noResize="1" noEditPoints="1" noAdjustHandles="1" noChangeArrowheads="1" noChangeShapeType="1" noTextEdit="1"/>
                </p:cNvSpPr>
                <p:nvPr/>
              </p:nvSpPr>
              <p:spPr>
                <a:xfrm>
                  <a:off x="3744013" y="1965292"/>
                  <a:ext cx="514350" cy="375552"/>
                </a:xfrm>
                <a:prstGeom prst="rect">
                  <a:avLst/>
                </a:prstGeom>
                <a:blipFill>
                  <a:blip r:embed="rId16"/>
                  <a:stretch>
                    <a:fillRect b="-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3" name="TextBox 102">
                  <a:extLst>
                    <a:ext uri="{FF2B5EF4-FFF2-40B4-BE49-F238E27FC236}">
                      <a16:creationId xmlns:a16="http://schemas.microsoft.com/office/drawing/2014/main" id="{C46A413F-4346-DB49-89B4-E0A30DA5D728}"/>
                    </a:ext>
                  </a:extLst>
                </p:cNvPr>
                <p:cNvSpPr txBox="1"/>
                <p:nvPr/>
              </p:nvSpPr>
              <p:spPr>
                <a:xfrm>
                  <a:off x="537328" y="4293678"/>
                  <a:ext cx="735727" cy="646524"/>
                </a:xfrm>
                <a:prstGeom prst="rect">
                  <a:avLst/>
                </a:prstGeom>
                <a:noFill/>
              </p:spPr>
              <p:txBody>
                <a:bodyPr wrap="square" rtlCol="0">
                  <a:spAutoFit/>
                </a:bodyPr>
                <a:lstStyle/>
                <a:p>
                  <a:pPr/>
                  <a14:m>
                    <m:oMathPara xmlns:m="http://schemas.openxmlformats.org/officeDocument/2006/math">
                      <m:oMathParaPr>
                        <m:jc m:val="center"/>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𝑎</m:t>
                            </m:r>
                          </m:e>
                          <m:sup>
                            <m:r>
                              <a:rPr lang="en-US" i="1">
                                <a:latin typeface="Cambria Math" panose="02040503050406030204" pitchFamily="18" charset="0"/>
                              </a:rPr>
                              <m:t>𝐵</m:t>
                            </m:r>
                          </m:sup>
                        </m:sSup>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𝑎</m:t>
                            </m:r>
                          </m:e>
                          <m:sup>
                            <m:r>
                              <a:rPr lang="en-US" i="1">
                                <a:latin typeface="Cambria Math" panose="02040503050406030204" pitchFamily="18" charset="0"/>
                              </a:rPr>
                              <m:t>𝐶</m:t>
                            </m:r>
                          </m:sup>
                        </m:sSup>
                      </m:oMath>
                    </m:oMathPara>
                  </a14:m>
                  <a:endParaRPr lang="en-US" baseline="-25000" dirty="0"/>
                </a:p>
              </p:txBody>
            </p:sp>
          </mc:Choice>
          <mc:Fallback xmlns="">
            <p:sp>
              <p:nvSpPr>
                <p:cNvPr id="103" name="TextBox 102">
                  <a:extLst>
                    <a:ext uri="{FF2B5EF4-FFF2-40B4-BE49-F238E27FC236}">
                      <a16:creationId xmlns:a16="http://schemas.microsoft.com/office/drawing/2014/main" id="{C46A413F-4346-DB49-89B4-E0A30DA5D728}"/>
                    </a:ext>
                  </a:extLst>
                </p:cNvPr>
                <p:cNvSpPr txBox="1">
                  <a:spLocks noRot="1" noChangeAspect="1" noMove="1" noResize="1" noEditPoints="1" noAdjustHandles="1" noChangeArrowheads="1" noChangeShapeType="1" noTextEdit="1"/>
                </p:cNvSpPr>
                <p:nvPr/>
              </p:nvSpPr>
              <p:spPr>
                <a:xfrm>
                  <a:off x="537328" y="4293678"/>
                  <a:ext cx="735727" cy="646524"/>
                </a:xfrm>
                <a:prstGeom prst="rect">
                  <a:avLst/>
                </a:prstGeom>
                <a:blipFill>
                  <a:blip r:embed="rId17"/>
                  <a:stretch>
                    <a:fillRect/>
                  </a:stretch>
                </a:blipFill>
              </p:spPr>
              <p:txBody>
                <a:bodyPr/>
                <a:lstStyle/>
                <a:p>
                  <a:r>
                    <a:rPr lang="en-US">
                      <a:noFill/>
                    </a:rPr>
                    <a:t> </a:t>
                  </a:r>
                </a:p>
              </p:txBody>
            </p:sp>
          </mc:Fallback>
        </mc:AlternateContent>
      </p:grpSp>
      <p:sp>
        <p:nvSpPr>
          <p:cNvPr id="3" name="Footer Placeholder 2">
            <a:extLst>
              <a:ext uri="{FF2B5EF4-FFF2-40B4-BE49-F238E27FC236}">
                <a16:creationId xmlns:a16="http://schemas.microsoft.com/office/drawing/2014/main" id="{AFC12D1E-09B5-E746-8108-7629A86EFE68}"/>
              </a:ext>
            </a:extLst>
          </p:cNvPr>
          <p:cNvSpPr>
            <a:spLocks noGrp="1"/>
          </p:cNvSpPr>
          <p:nvPr>
            <p:ph type="ftr" sz="quarter" idx="11"/>
          </p:nvPr>
        </p:nvSpPr>
        <p:spPr/>
        <p:txBody>
          <a:bodyPr/>
          <a:lstStyle/>
          <a:p>
            <a:pPr>
              <a:defRPr/>
            </a:pPr>
            <a:r>
              <a:rPr lang="en-US"/>
              <a:t>Class 19:  Preferential Trading Arrangements</a:t>
            </a:r>
          </a:p>
        </p:txBody>
      </p:sp>
      <p:sp>
        <p:nvSpPr>
          <p:cNvPr id="67" name="TextBox 66">
            <a:extLst>
              <a:ext uri="{FF2B5EF4-FFF2-40B4-BE49-F238E27FC236}">
                <a16:creationId xmlns:a16="http://schemas.microsoft.com/office/drawing/2014/main" id="{BE090533-B934-C946-8E72-85B1852F9D80}"/>
              </a:ext>
            </a:extLst>
          </p:cNvPr>
          <p:cNvSpPr txBox="1"/>
          <p:nvPr/>
        </p:nvSpPr>
        <p:spPr>
          <a:xfrm>
            <a:off x="7239000" y="1981200"/>
            <a:ext cx="838200" cy="369332"/>
          </a:xfrm>
          <a:prstGeom prst="rect">
            <a:avLst/>
          </a:prstGeom>
          <a:noFill/>
        </p:spPr>
        <p:txBody>
          <a:bodyPr wrap="square" rtlCol="0">
            <a:spAutoFit/>
          </a:bodyPr>
          <a:lstStyle/>
          <a:p>
            <a:pPr algn="ctr"/>
            <a:r>
              <a:rPr lang="en-US" dirty="0"/>
              <a:t>MFN</a:t>
            </a:r>
          </a:p>
        </p:txBody>
      </p:sp>
      <p:sp>
        <p:nvSpPr>
          <p:cNvPr id="75" name="TextBox 74">
            <a:extLst>
              <a:ext uri="{FF2B5EF4-FFF2-40B4-BE49-F238E27FC236}">
                <a16:creationId xmlns:a16="http://schemas.microsoft.com/office/drawing/2014/main" id="{FC459C5C-87E8-5F46-8F80-20F490357DCB}"/>
              </a:ext>
            </a:extLst>
          </p:cNvPr>
          <p:cNvSpPr txBox="1"/>
          <p:nvPr/>
        </p:nvSpPr>
        <p:spPr>
          <a:xfrm>
            <a:off x="7239000" y="2286000"/>
            <a:ext cx="838200" cy="369332"/>
          </a:xfrm>
          <a:prstGeom prst="rect">
            <a:avLst/>
          </a:prstGeom>
          <a:noFill/>
        </p:spPr>
        <p:txBody>
          <a:bodyPr wrap="square" rtlCol="0">
            <a:spAutoFit/>
          </a:bodyPr>
          <a:lstStyle/>
          <a:p>
            <a:pPr algn="ctr"/>
            <a:r>
              <a:rPr lang="en-US" dirty="0">
                <a:solidFill>
                  <a:srgbClr val="FF0000"/>
                </a:solidFill>
              </a:rPr>
              <a:t>FTA</a:t>
            </a:r>
          </a:p>
        </p:txBody>
      </p:sp>
    </p:spTree>
    <p:extLst>
      <p:ext uri="{BB962C8B-B14F-4D97-AF65-F5344CB8AC3E}">
        <p14:creationId xmlns:p14="http://schemas.microsoft.com/office/powerpoint/2010/main" val="3213316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7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ectangle 52">
            <a:extLst>
              <a:ext uri="{FF2B5EF4-FFF2-40B4-BE49-F238E27FC236}">
                <a16:creationId xmlns:a16="http://schemas.microsoft.com/office/drawing/2014/main" id="{C3134F92-05D3-6E46-AA29-FCB9C9576E71}"/>
              </a:ext>
            </a:extLst>
          </p:cNvPr>
          <p:cNvSpPr/>
          <p:nvPr/>
        </p:nvSpPr>
        <p:spPr>
          <a:xfrm>
            <a:off x="0" y="668740"/>
            <a:ext cx="9144000" cy="55546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39</a:t>
            </a:fld>
            <a:endParaRPr lang="en-US"/>
          </a:p>
        </p:txBody>
      </p:sp>
      <p:sp>
        <p:nvSpPr>
          <p:cNvPr id="2" name="TextBox 1">
            <a:extLst>
              <a:ext uri="{FF2B5EF4-FFF2-40B4-BE49-F238E27FC236}">
                <a16:creationId xmlns:a16="http://schemas.microsoft.com/office/drawing/2014/main" id="{E9ABC80B-E44B-D74A-B30B-29270B930020}"/>
              </a:ext>
            </a:extLst>
          </p:cNvPr>
          <p:cNvSpPr txBox="1"/>
          <p:nvPr/>
        </p:nvSpPr>
        <p:spPr>
          <a:xfrm>
            <a:off x="2057400" y="6019800"/>
            <a:ext cx="4541264" cy="646331"/>
          </a:xfrm>
          <a:prstGeom prst="rect">
            <a:avLst/>
          </a:prstGeom>
          <a:noFill/>
        </p:spPr>
        <p:txBody>
          <a:bodyPr wrap="square" rtlCol="0">
            <a:spAutoFit/>
          </a:bodyPr>
          <a:lstStyle/>
          <a:p>
            <a:r>
              <a:rPr lang="en-US" dirty="0"/>
              <a:t>These add up, with much cancellation to yield the following:</a:t>
            </a:r>
          </a:p>
        </p:txBody>
      </p:sp>
      <p:sp>
        <p:nvSpPr>
          <p:cNvPr id="80" name="TextBox 79">
            <a:extLst>
              <a:ext uri="{FF2B5EF4-FFF2-40B4-BE49-F238E27FC236}">
                <a16:creationId xmlns:a16="http://schemas.microsoft.com/office/drawing/2014/main" id="{4BD5A58A-070F-F94E-9E52-A62FFEEEB2AF}"/>
              </a:ext>
            </a:extLst>
          </p:cNvPr>
          <p:cNvSpPr txBox="1"/>
          <p:nvPr/>
        </p:nvSpPr>
        <p:spPr>
          <a:xfrm>
            <a:off x="1314450" y="1143001"/>
            <a:ext cx="5492750" cy="507831"/>
          </a:xfrm>
          <a:prstGeom prst="rect">
            <a:avLst/>
          </a:prstGeom>
          <a:noFill/>
        </p:spPr>
        <p:txBody>
          <a:bodyPr wrap="square" rtlCol="0">
            <a:spAutoFit/>
          </a:bodyPr>
          <a:lstStyle/>
          <a:p>
            <a:pPr algn="ctr"/>
            <a:r>
              <a:rPr lang="en-US" sz="2700" dirty="0"/>
              <a:t>Welfare Effects on the World</a:t>
            </a:r>
          </a:p>
        </p:txBody>
      </p:sp>
      <p:grpSp>
        <p:nvGrpSpPr>
          <p:cNvPr id="3" name="Group 2">
            <a:extLst>
              <a:ext uri="{FF2B5EF4-FFF2-40B4-BE49-F238E27FC236}">
                <a16:creationId xmlns:a16="http://schemas.microsoft.com/office/drawing/2014/main" id="{4D557A49-53E5-1E41-BC9A-C50577F73409}"/>
              </a:ext>
            </a:extLst>
          </p:cNvPr>
          <p:cNvGrpSpPr/>
          <p:nvPr/>
        </p:nvGrpSpPr>
        <p:grpSpPr>
          <a:xfrm>
            <a:off x="537328" y="1685250"/>
            <a:ext cx="7487556" cy="3711888"/>
            <a:chOff x="537328" y="1685250"/>
            <a:chExt cx="7487556" cy="3711888"/>
          </a:xfrm>
        </p:grpSpPr>
        <p:sp>
          <p:nvSpPr>
            <p:cNvPr id="104" name="Rectangle 103">
              <a:extLst>
                <a:ext uri="{FF2B5EF4-FFF2-40B4-BE49-F238E27FC236}">
                  <a16:creationId xmlns:a16="http://schemas.microsoft.com/office/drawing/2014/main" id="{DF208F85-11A6-0441-BA26-01AC0D837FB7}"/>
                </a:ext>
              </a:extLst>
            </p:cNvPr>
            <p:cNvSpPr/>
            <p:nvPr/>
          </p:nvSpPr>
          <p:spPr>
            <a:xfrm>
              <a:off x="1946565" y="3039776"/>
              <a:ext cx="211420" cy="167863"/>
            </a:xfrm>
            <a:prstGeom prst="rect">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 name="Right Triangle 107">
              <a:extLst>
                <a:ext uri="{FF2B5EF4-FFF2-40B4-BE49-F238E27FC236}">
                  <a16:creationId xmlns:a16="http://schemas.microsoft.com/office/drawing/2014/main" id="{6C67FCEB-14E8-3149-BB79-0EDD1FC0D10C}"/>
                </a:ext>
              </a:extLst>
            </p:cNvPr>
            <p:cNvSpPr/>
            <p:nvPr/>
          </p:nvSpPr>
          <p:spPr>
            <a:xfrm>
              <a:off x="2142236" y="3013186"/>
              <a:ext cx="280652" cy="184820"/>
            </a:xfrm>
            <a:prstGeom prst="rtTriangle">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 name="Right Triangle 96">
              <a:extLst>
                <a:ext uri="{FF2B5EF4-FFF2-40B4-BE49-F238E27FC236}">
                  <a16:creationId xmlns:a16="http://schemas.microsoft.com/office/drawing/2014/main" id="{0685EDA3-035C-1A48-8C76-6E06A70B45D8}"/>
                </a:ext>
              </a:extLst>
            </p:cNvPr>
            <p:cNvSpPr/>
            <p:nvPr/>
          </p:nvSpPr>
          <p:spPr>
            <a:xfrm flipV="1">
              <a:off x="2133600" y="3214961"/>
              <a:ext cx="271795" cy="290239"/>
            </a:xfrm>
            <a:prstGeom prst="rtTriangle">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 name="Straight Connector 6"/>
            <p:cNvCxnSpPr>
              <a:cxnSpLocks/>
            </p:cNvCxnSpPr>
            <p:nvPr/>
          </p:nvCxnSpPr>
          <p:spPr>
            <a:xfrm>
              <a:off x="1143000" y="4743450"/>
              <a:ext cx="22288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V="1">
              <a:off x="11430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3143250" y="4686300"/>
              <a:ext cx="514350" cy="369332"/>
            </a:xfrm>
            <a:prstGeom prst="rect">
              <a:avLst/>
            </a:prstGeom>
            <a:noFill/>
          </p:spPr>
          <p:txBody>
            <a:bodyPr wrap="square" rtlCol="0">
              <a:spAutoFit/>
            </a:bodyPr>
            <a:lstStyle/>
            <a:p>
              <a:r>
                <a:rPr lang="en-US" dirty="0"/>
                <a:t>Q</a:t>
              </a:r>
            </a:p>
          </p:txBody>
        </p:sp>
        <p:cxnSp>
          <p:nvCxnSpPr>
            <p:cNvPr id="63" name="Straight Connector 62"/>
            <p:cNvCxnSpPr>
              <a:cxnSpLocks/>
            </p:cNvCxnSpPr>
            <p:nvPr/>
          </p:nvCxnSpPr>
          <p:spPr>
            <a:xfrm flipV="1">
              <a:off x="1143000" y="2857500"/>
              <a:ext cx="1657350" cy="15430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8" name="Left Brace 37"/>
            <p:cNvSpPr/>
            <p:nvPr/>
          </p:nvSpPr>
          <p:spPr>
            <a:xfrm>
              <a:off x="971550" y="3771900"/>
              <a:ext cx="171450" cy="628650"/>
            </a:xfrm>
            <a:prstGeom prst="leftBrace">
              <a:avLst>
                <a:gd name="adj1" fmla="val 44444"/>
                <a:gd name="adj2"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61" name="Straight Connector 60"/>
            <p:cNvCxnSpPr>
              <a:cxnSpLocks/>
            </p:cNvCxnSpPr>
            <p:nvPr/>
          </p:nvCxnSpPr>
          <p:spPr>
            <a:xfrm>
              <a:off x="4000500" y="4743450"/>
              <a:ext cx="36004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flipV="1">
              <a:off x="40005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5" name="TextBox 64"/>
            <p:cNvSpPr txBox="1"/>
            <p:nvPr/>
          </p:nvSpPr>
          <p:spPr>
            <a:xfrm>
              <a:off x="7486650" y="4686300"/>
              <a:ext cx="514350" cy="369332"/>
            </a:xfrm>
            <a:prstGeom prst="rect">
              <a:avLst/>
            </a:prstGeom>
            <a:noFill/>
          </p:spPr>
          <p:txBody>
            <a:bodyPr wrap="square" rtlCol="0">
              <a:spAutoFit/>
            </a:bodyPr>
            <a:lstStyle/>
            <a:p>
              <a:r>
                <a:rPr lang="en-US" dirty="0"/>
                <a:t>Q</a:t>
              </a:r>
            </a:p>
          </p:txBody>
        </p:sp>
        <p:cxnSp>
          <p:nvCxnSpPr>
            <p:cNvPr id="73" name="Straight Connector 72"/>
            <p:cNvCxnSpPr>
              <a:cxnSpLocks/>
            </p:cNvCxnSpPr>
            <p:nvPr/>
          </p:nvCxnSpPr>
          <p:spPr>
            <a:xfrm flipV="1">
              <a:off x="4000500" y="2228850"/>
              <a:ext cx="3314700" cy="15430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0" name="Straight Connector 49">
              <a:extLst>
                <a:ext uri="{FF2B5EF4-FFF2-40B4-BE49-F238E27FC236}">
                  <a16:creationId xmlns:a16="http://schemas.microsoft.com/office/drawing/2014/main" id="{46F7941E-700F-274B-AD62-B652D2307BB6}"/>
                </a:ext>
              </a:extLst>
            </p:cNvPr>
            <p:cNvCxnSpPr>
              <a:cxnSpLocks/>
            </p:cNvCxnSpPr>
            <p:nvPr/>
          </p:nvCxnSpPr>
          <p:spPr>
            <a:xfrm flipV="1">
              <a:off x="1143000" y="2228850"/>
              <a:ext cx="1657350" cy="15430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92EE2414-DF8A-4344-983D-77235EC7E06D}"/>
                    </a:ext>
                  </a:extLst>
                </p:cNvPr>
                <p:cNvSpPr txBox="1"/>
                <p:nvPr/>
              </p:nvSpPr>
              <p:spPr>
                <a:xfrm>
                  <a:off x="2743200" y="2171700"/>
                  <a:ext cx="685800" cy="375552"/>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𝑡</m:t>
                          </m:r>
                        </m:sup>
                      </m:sSup>
                      <m:r>
                        <a:rPr lang="en-US" i="1">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𝑡</m:t>
                          </m:r>
                        </m:sup>
                      </m:sSup>
                    </m:oMath>
                  </a14:m>
                  <a:r>
                    <a:rPr lang="en-US" dirty="0">
                      <a:effectLst/>
                    </a:rPr>
                    <a:t> </a:t>
                  </a:r>
                  <a:endParaRPr lang="en-US" baseline="30000" dirty="0"/>
                </a:p>
              </p:txBody>
            </p:sp>
          </mc:Choice>
          <mc:Fallback xmlns="">
            <p:sp>
              <p:nvSpPr>
                <p:cNvPr id="52" name="TextBox 51">
                  <a:extLst>
                    <a:ext uri="{FF2B5EF4-FFF2-40B4-BE49-F238E27FC236}">
                      <a16:creationId xmlns:a16="http://schemas.microsoft.com/office/drawing/2014/main" id="{92EE2414-DF8A-4344-983D-77235EC7E06D}"/>
                    </a:ext>
                  </a:extLst>
                </p:cNvPr>
                <p:cNvSpPr txBox="1">
                  <a:spLocks noRot="1" noChangeAspect="1" noMove="1" noResize="1" noEditPoints="1" noAdjustHandles="1" noChangeArrowheads="1" noChangeShapeType="1" noTextEdit="1"/>
                </p:cNvSpPr>
                <p:nvPr/>
              </p:nvSpPr>
              <p:spPr>
                <a:xfrm>
                  <a:off x="2743200" y="2171700"/>
                  <a:ext cx="685800" cy="375552"/>
                </a:xfrm>
                <a:prstGeom prst="rect">
                  <a:avLst/>
                </a:prstGeom>
                <a:blipFill>
                  <a:blip r:embed="rId2"/>
                  <a:stretch>
                    <a:fillRect r="-33333"/>
                  </a:stretch>
                </a:blipFill>
              </p:spPr>
              <p:txBody>
                <a:bodyPr/>
                <a:lstStyle/>
                <a:p>
                  <a:r>
                    <a:rPr lang="en-US">
                      <a:noFill/>
                    </a:rPr>
                    <a:t> </a:t>
                  </a:r>
                </a:p>
              </p:txBody>
            </p:sp>
          </mc:Fallback>
        </mc:AlternateContent>
        <p:cxnSp>
          <p:nvCxnSpPr>
            <p:cNvPr id="79" name="Straight Connector 78">
              <a:extLst>
                <a:ext uri="{FF2B5EF4-FFF2-40B4-BE49-F238E27FC236}">
                  <a16:creationId xmlns:a16="http://schemas.microsoft.com/office/drawing/2014/main" id="{C3E76220-2624-494E-A28E-6D9EBAC26B59}"/>
                </a:ext>
              </a:extLst>
            </p:cNvPr>
            <p:cNvCxnSpPr>
              <a:cxnSpLocks/>
            </p:cNvCxnSpPr>
            <p:nvPr/>
          </p:nvCxnSpPr>
          <p:spPr>
            <a:xfrm flipV="1">
              <a:off x="4000500" y="3771900"/>
              <a:ext cx="685800" cy="628650"/>
            </a:xfrm>
            <a:prstGeom prst="line">
              <a:avLst/>
            </a:prstGeom>
            <a:ln>
              <a:solidFill>
                <a:srgbClr val="FF0000"/>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81" name="Straight Connector 80">
              <a:extLst>
                <a:ext uri="{FF2B5EF4-FFF2-40B4-BE49-F238E27FC236}">
                  <a16:creationId xmlns:a16="http://schemas.microsoft.com/office/drawing/2014/main" id="{7D8A21A1-F836-524D-AEA3-7CC934A9EA65}"/>
                </a:ext>
              </a:extLst>
            </p:cNvPr>
            <p:cNvCxnSpPr>
              <a:cxnSpLocks/>
            </p:cNvCxnSpPr>
            <p:nvPr/>
          </p:nvCxnSpPr>
          <p:spPr>
            <a:xfrm flipV="1">
              <a:off x="4686300" y="2514600"/>
              <a:ext cx="2686050" cy="1257300"/>
            </a:xfrm>
            <a:prstGeom prst="line">
              <a:avLst/>
            </a:prstGeom>
            <a:ln>
              <a:solidFill>
                <a:srgbClr val="FF0000"/>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BE3CB4B5-A96E-B740-880B-479A9E3D5130}"/>
                </a:ext>
              </a:extLst>
            </p:cNvPr>
            <p:cNvCxnSpPr>
              <a:cxnSpLocks/>
            </p:cNvCxnSpPr>
            <p:nvPr/>
          </p:nvCxnSpPr>
          <p:spPr>
            <a:xfrm>
              <a:off x="4514850" y="2400300"/>
              <a:ext cx="2457450" cy="14287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6" name="Straight Connector 85">
              <a:extLst>
                <a:ext uri="{FF2B5EF4-FFF2-40B4-BE49-F238E27FC236}">
                  <a16:creationId xmlns:a16="http://schemas.microsoft.com/office/drawing/2014/main" id="{AE1158BC-140C-7543-ABB0-6ED3C6348EBD}"/>
                </a:ext>
              </a:extLst>
            </p:cNvPr>
            <p:cNvCxnSpPr>
              <a:cxnSpLocks/>
            </p:cNvCxnSpPr>
            <p:nvPr/>
          </p:nvCxnSpPr>
          <p:spPr>
            <a:xfrm>
              <a:off x="1143000" y="3028950"/>
              <a:ext cx="4457700"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87" name="Straight Connector 86">
              <a:extLst>
                <a:ext uri="{FF2B5EF4-FFF2-40B4-BE49-F238E27FC236}">
                  <a16:creationId xmlns:a16="http://schemas.microsoft.com/office/drawing/2014/main" id="{F7974421-E849-6A49-8342-95E79CF26D44}"/>
                </a:ext>
              </a:extLst>
            </p:cNvPr>
            <p:cNvCxnSpPr>
              <a:cxnSpLocks/>
            </p:cNvCxnSpPr>
            <p:nvPr/>
          </p:nvCxnSpPr>
          <p:spPr>
            <a:xfrm>
              <a:off x="1143000" y="3200400"/>
              <a:ext cx="4743450"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90" name="Rectangle 89">
                  <a:extLst>
                    <a:ext uri="{FF2B5EF4-FFF2-40B4-BE49-F238E27FC236}">
                      <a16:creationId xmlns:a16="http://schemas.microsoft.com/office/drawing/2014/main" id="{5B3EABC2-8B35-3448-9289-322A6B276D7D}"/>
                    </a:ext>
                  </a:extLst>
                </p:cNvPr>
                <p:cNvSpPr/>
                <p:nvPr/>
              </p:nvSpPr>
              <p:spPr>
                <a:xfrm>
                  <a:off x="6800850" y="3543300"/>
                  <a:ext cx="570349" cy="37003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𝑀</m:t>
                            </m:r>
                          </m:e>
                          <m:sup>
                            <m:r>
                              <a:rPr lang="en-US" i="1">
                                <a:latin typeface="Cambria Math" panose="02040503050406030204" pitchFamily="18" charset="0"/>
                              </a:rPr>
                              <m:t>𝐴</m:t>
                            </m:r>
                          </m:sup>
                        </m:sSup>
                      </m:oMath>
                    </m:oMathPara>
                  </a14:m>
                  <a:endParaRPr lang="en-US" dirty="0"/>
                </a:p>
              </p:txBody>
            </p:sp>
          </mc:Choice>
          <mc:Fallback xmlns="">
            <p:sp>
              <p:nvSpPr>
                <p:cNvPr id="90" name="Rectangle 89">
                  <a:extLst>
                    <a:ext uri="{FF2B5EF4-FFF2-40B4-BE49-F238E27FC236}">
                      <a16:creationId xmlns:a16="http://schemas.microsoft.com/office/drawing/2014/main" id="{5B3EABC2-8B35-3448-9289-322A6B276D7D}"/>
                    </a:ext>
                  </a:extLst>
                </p:cNvPr>
                <p:cNvSpPr>
                  <a:spLocks noRot="1" noChangeAspect="1" noMove="1" noResize="1" noEditPoints="1" noAdjustHandles="1" noChangeArrowheads="1" noChangeShapeType="1" noTextEdit="1"/>
                </p:cNvSpPr>
                <p:nvPr/>
              </p:nvSpPr>
              <p:spPr>
                <a:xfrm>
                  <a:off x="6800850" y="3543300"/>
                  <a:ext cx="570349" cy="370038"/>
                </a:xfrm>
                <a:prstGeom prst="rect">
                  <a:avLst/>
                </a:prstGeom>
                <a:blipFill>
                  <a:blip r:embed="rId3"/>
                  <a:stretch>
                    <a:fillRect/>
                  </a:stretch>
                </a:blipFill>
              </p:spPr>
              <p:txBody>
                <a:bodyPr/>
                <a:lstStyle/>
                <a:p>
                  <a:r>
                    <a:rPr lang="en-US">
                      <a:noFill/>
                    </a:rPr>
                    <a:t> </a:t>
                  </a:r>
                </a:p>
              </p:txBody>
            </p:sp>
          </mc:Fallback>
        </mc:AlternateContent>
        <p:cxnSp>
          <p:nvCxnSpPr>
            <p:cNvPr id="92" name="Straight Connector 91">
              <a:extLst>
                <a:ext uri="{FF2B5EF4-FFF2-40B4-BE49-F238E27FC236}">
                  <a16:creationId xmlns:a16="http://schemas.microsoft.com/office/drawing/2014/main" id="{98DB2428-7974-BE43-9111-37B6F41D302F}"/>
                </a:ext>
              </a:extLst>
            </p:cNvPr>
            <p:cNvCxnSpPr>
              <a:cxnSpLocks/>
            </p:cNvCxnSpPr>
            <p:nvPr/>
          </p:nvCxnSpPr>
          <p:spPr>
            <a:xfrm>
              <a:off x="1943100" y="3028950"/>
              <a:ext cx="0" cy="1714500"/>
            </a:xfrm>
            <a:prstGeom prst="line">
              <a:avLst/>
            </a:prstGeom>
            <a:ln>
              <a:solidFill>
                <a:schemeClr val="tx1"/>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96" name="Straight Connector 95">
              <a:extLst>
                <a:ext uri="{FF2B5EF4-FFF2-40B4-BE49-F238E27FC236}">
                  <a16:creationId xmlns:a16="http://schemas.microsoft.com/office/drawing/2014/main" id="{088086D5-6F00-E146-87DE-E16B01D4CD8D}"/>
                </a:ext>
              </a:extLst>
            </p:cNvPr>
            <p:cNvCxnSpPr>
              <a:cxnSpLocks/>
            </p:cNvCxnSpPr>
            <p:nvPr/>
          </p:nvCxnSpPr>
          <p:spPr>
            <a:xfrm>
              <a:off x="1758275" y="3200400"/>
              <a:ext cx="0" cy="1543050"/>
            </a:xfrm>
            <a:prstGeom prst="line">
              <a:avLst/>
            </a:prstGeom>
            <a:ln>
              <a:solidFill>
                <a:srgbClr val="FF0000"/>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BB4D492F-DEDC-A341-8228-9351DF5119B3}"/>
                </a:ext>
              </a:extLst>
            </p:cNvPr>
            <p:cNvCxnSpPr>
              <a:cxnSpLocks/>
            </p:cNvCxnSpPr>
            <p:nvPr/>
          </p:nvCxnSpPr>
          <p:spPr>
            <a:xfrm>
              <a:off x="2431073" y="3209192"/>
              <a:ext cx="0" cy="1543050"/>
            </a:xfrm>
            <a:prstGeom prst="line">
              <a:avLst/>
            </a:prstGeom>
            <a:ln>
              <a:solidFill>
                <a:srgbClr val="FF0000"/>
              </a:solidFill>
              <a:prstDash val="lgDash"/>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37" name="Rectangle 36">
                  <a:extLst>
                    <a:ext uri="{FF2B5EF4-FFF2-40B4-BE49-F238E27FC236}">
                      <a16:creationId xmlns:a16="http://schemas.microsoft.com/office/drawing/2014/main" id="{916D4E0B-EFB3-AD4C-A379-E9E55A41493A}"/>
                    </a:ext>
                  </a:extLst>
                </p:cNvPr>
                <p:cNvSpPr/>
                <p:nvPr/>
              </p:nvSpPr>
              <p:spPr>
                <a:xfrm>
                  <a:off x="2286000" y="4743450"/>
                  <a:ext cx="523926" cy="37266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rgbClr val="FF0000"/>
                                </a:solidFill>
                                <a:latin typeface="Cambria Math" panose="02040503050406030204" pitchFamily="18" charset="0"/>
                              </a:rPr>
                            </m:ctrlPr>
                          </m:sSubSupPr>
                          <m:e>
                            <m:r>
                              <a:rPr lang="en-US" i="1">
                                <a:solidFill>
                                  <a:srgbClr val="FF0000"/>
                                </a:solidFill>
                                <a:latin typeface="Cambria Math" panose="02040503050406030204" pitchFamily="18" charset="0"/>
                              </a:rPr>
                              <m:t>𝑋</m:t>
                            </m:r>
                          </m:e>
                          <m:sub>
                            <m:r>
                              <a:rPr lang="en-US" b="0" i="0" smtClean="0">
                                <a:solidFill>
                                  <a:srgbClr val="FF0000"/>
                                </a:solidFill>
                                <a:latin typeface="Cambria Math" panose="02040503050406030204" pitchFamily="18" charset="0"/>
                              </a:rPr>
                              <m:t>1</m:t>
                            </m:r>
                          </m:sub>
                          <m:sup>
                            <m:r>
                              <a:rPr lang="en-US" b="0" i="1" smtClean="0">
                                <a:solidFill>
                                  <a:srgbClr val="FF0000"/>
                                </a:solidFill>
                                <a:latin typeface="Cambria Math" panose="02040503050406030204" pitchFamily="18" charset="0"/>
                              </a:rPr>
                              <m:t>𝐵</m:t>
                            </m:r>
                          </m:sup>
                        </m:sSubSup>
                      </m:oMath>
                    </m:oMathPara>
                  </a14:m>
                  <a:endParaRPr lang="en-US" i="1" dirty="0">
                    <a:solidFill>
                      <a:srgbClr val="FF0000"/>
                    </a:solidFill>
                    <a:latin typeface="Cambria Math" panose="02040503050406030204" pitchFamily="18" charset="0"/>
                  </a:endParaRPr>
                </a:p>
              </p:txBody>
            </p:sp>
          </mc:Choice>
          <mc:Fallback xmlns="">
            <p:sp>
              <p:nvSpPr>
                <p:cNvPr id="37" name="Rectangle 36">
                  <a:extLst>
                    <a:ext uri="{FF2B5EF4-FFF2-40B4-BE49-F238E27FC236}">
                      <a16:creationId xmlns:a16="http://schemas.microsoft.com/office/drawing/2014/main" id="{916D4E0B-EFB3-AD4C-A379-E9E55A41493A}"/>
                    </a:ext>
                  </a:extLst>
                </p:cNvPr>
                <p:cNvSpPr>
                  <a:spLocks noRot="1" noChangeAspect="1" noMove="1" noResize="1" noEditPoints="1" noAdjustHandles="1" noChangeArrowheads="1" noChangeShapeType="1" noTextEdit="1"/>
                </p:cNvSpPr>
                <p:nvPr/>
              </p:nvSpPr>
              <p:spPr>
                <a:xfrm>
                  <a:off x="2286000" y="4743450"/>
                  <a:ext cx="523926" cy="372666"/>
                </a:xfrm>
                <a:prstGeom prst="rect">
                  <a:avLst/>
                </a:prstGeom>
                <a:blipFill>
                  <a:blip r:embed="rId4"/>
                  <a:stretch>
                    <a:fillRect/>
                  </a:stretch>
                </a:blipFill>
              </p:spPr>
              <p:txBody>
                <a:bodyPr/>
                <a:lstStyle/>
                <a:p>
                  <a:r>
                    <a:rPr lang="en-US">
                      <a:noFill/>
                    </a:rPr>
                    <a:t> </a:t>
                  </a:r>
                </a:p>
              </p:txBody>
            </p:sp>
          </mc:Fallback>
        </mc:AlternateContent>
        <p:cxnSp>
          <p:nvCxnSpPr>
            <p:cNvPr id="39" name="Straight Connector 38">
              <a:extLst>
                <a:ext uri="{FF2B5EF4-FFF2-40B4-BE49-F238E27FC236}">
                  <a16:creationId xmlns:a16="http://schemas.microsoft.com/office/drawing/2014/main" id="{E10B6789-7891-9D4C-9E28-36FA3FEC6BD5}"/>
                </a:ext>
              </a:extLst>
            </p:cNvPr>
            <p:cNvCxnSpPr>
              <a:cxnSpLocks/>
            </p:cNvCxnSpPr>
            <p:nvPr/>
          </p:nvCxnSpPr>
          <p:spPr>
            <a:xfrm>
              <a:off x="5886450" y="3200400"/>
              <a:ext cx="0" cy="1543050"/>
            </a:xfrm>
            <a:prstGeom prst="line">
              <a:avLst/>
            </a:prstGeom>
            <a:ln>
              <a:solidFill>
                <a:srgbClr val="FF0000"/>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BBF83C96-4B8D-E34C-B296-1E2210EEF700}"/>
                </a:ext>
              </a:extLst>
            </p:cNvPr>
            <p:cNvCxnSpPr>
              <a:cxnSpLocks/>
            </p:cNvCxnSpPr>
            <p:nvPr/>
          </p:nvCxnSpPr>
          <p:spPr>
            <a:xfrm>
              <a:off x="5600700" y="3028950"/>
              <a:ext cx="0" cy="1714500"/>
            </a:xfrm>
            <a:prstGeom prst="line">
              <a:avLst/>
            </a:prstGeom>
            <a:ln>
              <a:solidFill>
                <a:schemeClr val="tx1"/>
              </a:solidFill>
              <a:prstDash val="lgDash"/>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41" name="Rectangle 40">
                  <a:extLst>
                    <a:ext uri="{FF2B5EF4-FFF2-40B4-BE49-F238E27FC236}">
                      <a16:creationId xmlns:a16="http://schemas.microsoft.com/office/drawing/2014/main" id="{503550C8-F65A-9340-A2E0-55C88B91F7FD}"/>
                    </a:ext>
                  </a:extLst>
                </p:cNvPr>
                <p:cNvSpPr/>
                <p:nvPr/>
              </p:nvSpPr>
              <p:spPr>
                <a:xfrm>
                  <a:off x="5372100" y="4743450"/>
                  <a:ext cx="570349" cy="376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chemeClr val="tx1"/>
                                </a:solidFill>
                                <a:latin typeface="Cambria Math" panose="02040503050406030204" pitchFamily="18" charset="0"/>
                              </a:rPr>
                            </m:ctrlPr>
                          </m:sSubSupPr>
                          <m:e>
                            <m:r>
                              <a:rPr lang="en-US" b="0" i="1" smtClean="0">
                                <a:solidFill>
                                  <a:schemeClr val="tx1"/>
                                </a:solidFill>
                                <a:latin typeface="Cambria Math" panose="02040503050406030204" pitchFamily="18" charset="0"/>
                              </a:rPr>
                              <m:t>𝑀</m:t>
                            </m:r>
                          </m:e>
                          <m:sub>
                            <m:r>
                              <a:rPr lang="en-US" i="0">
                                <a:solidFill>
                                  <a:schemeClr val="tx1"/>
                                </a:solidFill>
                                <a:latin typeface="Cambria Math" panose="02040503050406030204" pitchFamily="18" charset="0"/>
                              </a:rPr>
                              <m:t>0</m:t>
                            </m:r>
                          </m:sub>
                          <m:sup>
                            <m:r>
                              <a:rPr lang="en-US" b="0" i="1" smtClean="0">
                                <a:solidFill>
                                  <a:schemeClr val="tx1"/>
                                </a:solidFill>
                                <a:latin typeface="Cambria Math" panose="02040503050406030204" pitchFamily="18" charset="0"/>
                              </a:rPr>
                              <m:t>𝐴</m:t>
                            </m:r>
                          </m:sup>
                        </m:sSubSup>
                      </m:oMath>
                    </m:oMathPara>
                  </a14:m>
                  <a:endParaRPr lang="en-US" dirty="0">
                    <a:solidFill>
                      <a:schemeClr val="tx1"/>
                    </a:solidFill>
                  </a:endParaRPr>
                </a:p>
              </p:txBody>
            </p:sp>
          </mc:Choice>
          <mc:Fallback xmlns="">
            <p:sp>
              <p:nvSpPr>
                <p:cNvPr id="41" name="Rectangle 40">
                  <a:extLst>
                    <a:ext uri="{FF2B5EF4-FFF2-40B4-BE49-F238E27FC236}">
                      <a16:creationId xmlns:a16="http://schemas.microsoft.com/office/drawing/2014/main" id="{503550C8-F65A-9340-A2E0-55C88B91F7FD}"/>
                    </a:ext>
                  </a:extLst>
                </p:cNvPr>
                <p:cNvSpPr>
                  <a:spLocks noRot="1" noChangeAspect="1" noMove="1" noResize="1" noEditPoints="1" noAdjustHandles="1" noChangeArrowheads="1" noChangeShapeType="1" noTextEdit="1"/>
                </p:cNvSpPr>
                <p:nvPr/>
              </p:nvSpPr>
              <p:spPr>
                <a:xfrm>
                  <a:off x="5372100" y="4743450"/>
                  <a:ext cx="570349" cy="376321"/>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Rectangle 41">
                  <a:extLst>
                    <a:ext uri="{FF2B5EF4-FFF2-40B4-BE49-F238E27FC236}">
                      <a16:creationId xmlns:a16="http://schemas.microsoft.com/office/drawing/2014/main" id="{0D81F738-F50B-F94E-B18F-33A10F134FB3}"/>
                    </a:ext>
                  </a:extLst>
                </p:cNvPr>
                <p:cNvSpPr/>
                <p:nvPr/>
              </p:nvSpPr>
              <p:spPr>
                <a:xfrm>
                  <a:off x="5772150" y="4743450"/>
                  <a:ext cx="568745" cy="3740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rgbClr val="FF0000"/>
                                </a:solidFill>
                                <a:latin typeface="Cambria Math" panose="02040503050406030204" pitchFamily="18" charset="0"/>
                              </a:rPr>
                            </m:ctrlPr>
                          </m:sSubSupPr>
                          <m:e>
                            <m:r>
                              <a:rPr lang="en-US" b="0" i="1" smtClean="0">
                                <a:solidFill>
                                  <a:srgbClr val="FF0000"/>
                                </a:solidFill>
                                <a:latin typeface="Cambria Math" panose="02040503050406030204" pitchFamily="18" charset="0"/>
                              </a:rPr>
                              <m:t>𝑀</m:t>
                            </m:r>
                          </m:e>
                          <m:sub>
                            <m:r>
                              <a:rPr lang="en-US" b="0" i="0" smtClean="0">
                                <a:solidFill>
                                  <a:srgbClr val="FF0000"/>
                                </a:solidFill>
                                <a:latin typeface="Cambria Math" panose="02040503050406030204" pitchFamily="18" charset="0"/>
                              </a:rPr>
                              <m:t>1</m:t>
                            </m:r>
                          </m:sub>
                          <m:sup>
                            <m:r>
                              <a:rPr lang="en-US" b="0" i="1" smtClean="0">
                                <a:solidFill>
                                  <a:srgbClr val="FF0000"/>
                                </a:solidFill>
                                <a:latin typeface="Cambria Math" panose="02040503050406030204" pitchFamily="18" charset="0"/>
                              </a:rPr>
                              <m:t>𝐴</m:t>
                            </m:r>
                          </m:sup>
                        </m:sSubSup>
                      </m:oMath>
                    </m:oMathPara>
                  </a14:m>
                  <a:endParaRPr lang="en-US" i="1" dirty="0">
                    <a:solidFill>
                      <a:srgbClr val="FF0000"/>
                    </a:solidFill>
                    <a:latin typeface="Cambria Math" panose="02040503050406030204" pitchFamily="18" charset="0"/>
                  </a:endParaRPr>
                </a:p>
              </p:txBody>
            </p:sp>
          </mc:Choice>
          <mc:Fallback xmlns="">
            <p:sp>
              <p:nvSpPr>
                <p:cNvPr id="42" name="Rectangle 41">
                  <a:extLst>
                    <a:ext uri="{FF2B5EF4-FFF2-40B4-BE49-F238E27FC236}">
                      <a16:creationId xmlns:a16="http://schemas.microsoft.com/office/drawing/2014/main" id="{0D81F738-F50B-F94E-B18F-33A10F134FB3}"/>
                    </a:ext>
                  </a:extLst>
                </p:cNvPr>
                <p:cNvSpPr>
                  <a:spLocks noRot="1" noChangeAspect="1" noMove="1" noResize="1" noEditPoints="1" noAdjustHandles="1" noChangeArrowheads="1" noChangeShapeType="1" noTextEdit="1"/>
                </p:cNvSpPr>
                <p:nvPr/>
              </p:nvSpPr>
              <p:spPr>
                <a:xfrm>
                  <a:off x="5772150" y="4743450"/>
                  <a:ext cx="568745" cy="374077"/>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5" name="Rectangle 54">
                  <a:extLst>
                    <a:ext uri="{FF2B5EF4-FFF2-40B4-BE49-F238E27FC236}">
                      <a16:creationId xmlns:a16="http://schemas.microsoft.com/office/drawing/2014/main" id="{8C105764-3345-0C4C-84E3-73A18E531FAC}"/>
                    </a:ext>
                  </a:extLst>
                </p:cNvPr>
                <p:cNvSpPr/>
                <p:nvPr/>
              </p:nvSpPr>
              <p:spPr>
                <a:xfrm>
                  <a:off x="751656" y="3876738"/>
                  <a:ext cx="33457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𝑡</m:t>
                        </m:r>
                      </m:oMath>
                    </m:oMathPara>
                  </a14:m>
                  <a:endParaRPr lang="en-US" dirty="0"/>
                </a:p>
              </p:txBody>
            </p:sp>
          </mc:Choice>
          <mc:Fallback xmlns="">
            <p:sp>
              <p:nvSpPr>
                <p:cNvPr id="55" name="Rectangle 54">
                  <a:extLst>
                    <a:ext uri="{FF2B5EF4-FFF2-40B4-BE49-F238E27FC236}">
                      <a16:creationId xmlns:a16="http://schemas.microsoft.com/office/drawing/2014/main" id="{8C105764-3345-0C4C-84E3-73A18E531FAC}"/>
                    </a:ext>
                  </a:extLst>
                </p:cNvPr>
                <p:cNvSpPr>
                  <a:spLocks noRot="1" noChangeAspect="1" noMove="1" noResize="1" noEditPoints="1" noAdjustHandles="1" noChangeArrowheads="1" noChangeShapeType="1" noTextEdit="1"/>
                </p:cNvSpPr>
                <p:nvPr/>
              </p:nvSpPr>
              <p:spPr>
                <a:xfrm>
                  <a:off x="751656" y="3876738"/>
                  <a:ext cx="334579" cy="369332"/>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6" name="TextBox 55">
                  <a:extLst>
                    <a:ext uri="{FF2B5EF4-FFF2-40B4-BE49-F238E27FC236}">
                      <a16:creationId xmlns:a16="http://schemas.microsoft.com/office/drawing/2014/main" id="{AC142A10-5C70-5D4D-B793-645F560000FD}"/>
                    </a:ext>
                  </a:extLst>
                </p:cNvPr>
                <p:cNvSpPr txBox="1"/>
                <p:nvPr/>
              </p:nvSpPr>
              <p:spPr>
                <a:xfrm>
                  <a:off x="5939334" y="2114550"/>
                  <a:ext cx="1266683" cy="375552"/>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𝑡</m:t>
                          </m:r>
                        </m:sup>
                      </m:sSup>
                      <m:r>
                        <a:rPr lang="en-US" b="0" i="1" smtClean="0">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𝑡</m:t>
                          </m:r>
                        </m:sup>
                      </m:sSup>
                    </m:oMath>
                  </a14:m>
                  <a:r>
                    <a:rPr lang="en-US" dirty="0">
                      <a:effectLst/>
                    </a:rPr>
                    <a:t> </a:t>
                  </a:r>
                  <a:endParaRPr lang="en-US" baseline="30000" dirty="0"/>
                </a:p>
              </p:txBody>
            </p:sp>
          </mc:Choice>
          <mc:Fallback xmlns="">
            <p:sp>
              <p:nvSpPr>
                <p:cNvPr id="56" name="TextBox 55">
                  <a:extLst>
                    <a:ext uri="{FF2B5EF4-FFF2-40B4-BE49-F238E27FC236}">
                      <a16:creationId xmlns:a16="http://schemas.microsoft.com/office/drawing/2014/main" id="{AC142A10-5C70-5D4D-B793-645F560000FD}"/>
                    </a:ext>
                  </a:extLst>
                </p:cNvPr>
                <p:cNvSpPr txBox="1">
                  <a:spLocks noRot="1" noChangeAspect="1" noMove="1" noResize="1" noEditPoints="1" noAdjustHandles="1" noChangeArrowheads="1" noChangeShapeType="1" noTextEdit="1"/>
                </p:cNvSpPr>
                <p:nvPr/>
              </p:nvSpPr>
              <p:spPr>
                <a:xfrm>
                  <a:off x="5939334" y="2114550"/>
                  <a:ext cx="1266683" cy="375552"/>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7" name="TextBox 56">
                  <a:extLst>
                    <a:ext uri="{FF2B5EF4-FFF2-40B4-BE49-F238E27FC236}">
                      <a16:creationId xmlns:a16="http://schemas.microsoft.com/office/drawing/2014/main" id="{CDA6817A-89FE-BD42-A344-978C2DC34ED7}"/>
                    </a:ext>
                  </a:extLst>
                </p:cNvPr>
                <p:cNvSpPr txBox="1"/>
                <p:nvPr/>
              </p:nvSpPr>
              <p:spPr>
                <a:xfrm>
                  <a:off x="6457950" y="2857500"/>
                  <a:ext cx="1566934" cy="380104"/>
                </a:xfrm>
                <a:prstGeom prst="rect">
                  <a:avLst/>
                </a:prstGeom>
                <a:noFill/>
              </p:spPr>
              <p:txBody>
                <a:bodyPr wrap="square" rtlCol="0">
                  <a:spAutoFit/>
                </a:bodyPr>
                <a:lstStyle/>
                <a:p>
                  <a14:m>
                    <m:oMath xmlns:m="http://schemas.openxmlformats.org/officeDocument/2006/math">
                      <m:sSup>
                        <m:sSupPr>
                          <m:ctrlPr>
                            <a:rPr lang="en-US" i="1" smtClean="0">
                              <a:solidFill>
                                <a:srgbClr val="FF0000"/>
                              </a:solidFill>
                              <a:latin typeface="Cambria Math" panose="02040503050406030204" pitchFamily="18" charset="0"/>
                            </a:rPr>
                          </m:ctrlPr>
                        </m:sSupPr>
                        <m:e>
                          <m:r>
                            <a:rPr lang="en-US" i="1">
                              <a:solidFill>
                                <a:srgbClr val="FF0000"/>
                              </a:solidFill>
                              <a:latin typeface="Cambria Math" panose="02040503050406030204" pitchFamily="18" charset="0"/>
                            </a:rPr>
                            <m:t>𝑋</m:t>
                          </m:r>
                        </m:e>
                        <m:sup>
                          <m:r>
                            <a:rPr lang="en-US" i="1">
                              <a:solidFill>
                                <a:srgbClr val="FF0000"/>
                              </a:solidFill>
                              <a:latin typeface="Cambria Math" panose="02040503050406030204" pitchFamily="18" charset="0"/>
                            </a:rPr>
                            <m:t>𝐵</m:t>
                          </m:r>
                          <m:r>
                            <a:rPr lang="en-US" b="0" i="1" smtClean="0">
                              <a:solidFill>
                                <a:srgbClr val="FF0000"/>
                              </a:solidFill>
                              <a:latin typeface="Cambria Math" panose="02040503050406030204" pitchFamily="18" charset="0"/>
                            </a:rPr>
                            <m:t>𝑓</m:t>
                          </m:r>
                        </m:sup>
                      </m:sSup>
                      <m:r>
                        <a:rPr lang="en-US" b="0" i="1" smtClean="0">
                          <a:solidFill>
                            <a:srgbClr val="FF0000"/>
                          </a:solidFill>
                          <a:latin typeface="Cambria Math" panose="02040503050406030204" pitchFamily="18" charset="0"/>
                        </a:rPr>
                        <m:t>+</m:t>
                      </m:r>
                      <m:sSup>
                        <m:sSupPr>
                          <m:ctrlPr>
                            <a:rPr lang="en-US" i="1">
                              <a:solidFill>
                                <a:srgbClr val="FF0000"/>
                              </a:solidFill>
                              <a:latin typeface="Cambria Math" panose="02040503050406030204" pitchFamily="18" charset="0"/>
                            </a:rPr>
                          </m:ctrlPr>
                        </m:sSupPr>
                        <m:e>
                          <m:r>
                            <a:rPr lang="en-US" i="1">
                              <a:solidFill>
                                <a:srgbClr val="FF0000"/>
                              </a:solidFill>
                              <a:latin typeface="Cambria Math" panose="02040503050406030204" pitchFamily="18" charset="0"/>
                            </a:rPr>
                            <m:t>𝑋</m:t>
                          </m:r>
                        </m:e>
                        <m:sup>
                          <m:r>
                            <a:rPr lang="en-US" i="1">
                              <a:solidFill>
                                <a:srgbClr val="FF0000"/>
                              </a:solidFill>
                              <a:latin typeface="Cambria Math" panose="02040503050406030204" pitchFamily="18" charset="0"/>
                            </a:rPr>
                            <m:t>𝐶</m:t>
                          </m:r>
                          <m:r>
                            <a:rPr lang="en-US" b="0" i="1" smtClean="0">
                              <a:solidFill>
                                <a:srgbClr val="FF0000"/>
                              </a:solidFill>
                              <a:latin typeface="Cambria Math" panose="02040503050406030204" pitchFamily="18" charset="0"/>
                            </a:rPr>
                            <m:t>𝑡</m:t>
                          </m:r>
                        </m:sup>
                      </m:sSup>
                    </m:oMath>
                  </a14:m>
                  <a:r>
                    <a:rPr lang="en-US" dirty="0">
                      <a:solidFill>
                        <a:srgbClr val="FF0000"/>
                      </a:solidFill>
                      <a:effectLst/>
                    </a:rPr>
                    <a:t> </a:t>
                  </a:r>
                  <a:endParaRPr lang="en-US" baseline="30000" dirty="0">
                    <a:solidFill>
                      <a:srgbClr val="FF0000"/>
                    </a:solidFill>
                  </a:endParaRPr>
                </a:p>
              </p:txBody>
            </p:sp>
          </mc:Choice>
          <mc:Fallback xmlns="">
            <p:sp>
              <p:nvSpPr>
                <p:cNvPr id="57" name="TextBox 56">
                  <a:extLst>
                    <a:ext uri="{FF2B5EF4-FFF2-40B4-BE49-F238E27FC236}">
                      <a16:creationId xmlns:a16="http://schemas.microsoft.com/office/drawing/2014/main" id="{CDA6817A-89FE-BD42-A344-978C2DC34ED7}"/>
                    </a:ext>
                  </a:extLst>
                </p:cNvPr>
                <p:cNvSpPr txBox="1">
                  <a:spLocks noRot="1" noChangeAspect="1" noMove="1" noResize="1" noEditPoints="1" noAdjustHandles="1" noChangeArrowheads="1" noChangeShapeType="1" noTextEdit="1"/>
                </p:cNvSpPr>
                <p:nvPr/>
              </p:nvSpPr>
              <p:spPr>
                <a:xfrm>
                  <a:off x="6457950" y="2857500"/>
                  <a:ext cx="1566934" cy="380104"/>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8" name="TextBox 57">
                  <a:extLst>
                    <a:ext uri="{FF2B5EF4-FFF2-40B4-BE49-F238E27FC236}">
                      <a16:creationId xmlns:a16="http://schemas.microsoft.com/office/drawing/2014/main" id="{EA0B4CFB-0E3E-DD49-8482-530ED5ED9A90}"/>
                    </a:ext>
                  </a:extLst>
                </p:cNvPr>
                <p:cNvSpPr txBox="1"/>
                <p:nvPr/>
              </p:nvSpPr>
              <p:spPr>
                <a:xfrm>
                  <a:off x="2743200" y="2503170"/>
                  <a:ext cx="685800" cy="380104"/>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𝑓</m:t>
                          </m:r>
                        </m:sup>
                      </m:sSup>
                      <m:r>
                        <a:rPr lang="en-US" i="1">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𝑓</m:t>
                          </m:r>
                        </m:sup>
                      </m:sSup>
                    </m:oMath>
                  </a14:m>
                  <a:r>
                    <a:rPr lang="en-US" dirty="0">
                      <a:effectLst/>
                    </a:rPr>
                    <a:t> </a:t>
                  </a:r>
                  <a:endParaRPr lang="en-US" baseline="30000" dirty="0"/>
                </a:p>
              </p:txBody>
            </p:sp>
          </mc:Choice>
          <mc:Fallback xmlns="">
            <p:sp>
              <p:nvSpPr>
                <p:cNvPr id="58" name="TextBox 57">
                  <a:extLst>
                    <a:ext uri="{FF2B5EF4-FFF2-40B4-BE49-F238E27FC236}">
                      <a16:creationId xmlns:a16="http://schemas.microsoft.com/office/drawing/2014/main" id="{EA0B4CFB-0E3E-DD49-8482-530ED5ED9A90}"/>
                    </a:ext>
                  </a:extLst>
                </p:cNvPr>
                <p:cNvSpPr txBox="1">
                  <a:spLocks noRot="1" noChangeAspect="1" noMove="1" noResize="1" noEditPoints="1" noAdjustHandles="1" noChangeArrowheads="1" noChangeShapeType="1" noTextEdit="1"/>
                </p:cNvSpPr>
                <p:nvPr/>
              </p:nvSpPr>
              <p:spPr>
                <a:xfrm>
                  <a:off x="2743200" y="2503170"/>
                  <a:ext cx="685800" cy="380104"/>
                </a:xfrm>
                <a:prstGeom prst="rect">
                  <a:avLst/>
                </a:prstGeom>
                <a:blipFill>
                  <a:blip r:embed="rId10"/>
                  <a:stretch>
                    <a:fillRect r="-425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9" name="Rectangle 58">
                  <a:extLst>
                    <a:ext uri="{FF2B5EF4-FFF2-40B4-BE49-F238E27FC236}">
                      <a16:creationId xmlns:a16="http://schemas.microsoft.com/office/drawing/2014/main" id="{6E4B5440-213D-9F4E-AED1-CEE8C62387E0}"/>
                    </a:ext>
                  </a:extLst>
                </p:cNvPr>
                <p:cNvSpPr/>
                <p:nvPr/>
              </p:nvSpPr>
              <p:spPr>
                <a:xfrm>
                  <a:off x="641119" y="2726490"/>
                  <a:ext cx="500842" cy="376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𝑝</m:t>
                            </m:r>
                          </m:e>
                          <m:sub>
                            <m:r>
                              <a:rPr lang="en-US" i="0">
                                <a:latin typeface="Cambria Math" panose="02040503050406030204" pitchFamily="18" charset="0"/>
                              </a:rPr>
                              <m:t>0</m:t>
                            </m:r>
                          </m:sub>
                          <m:sup>
                            <m:r>
                              <a:rPr lang="en-US" i="1">
                                <a:latin typeface="Cambria Math" panose="02040503050406030204" pitchFamily="18" charset="0"/>
                              </a:rPr>
                              <m:t>𝐴</m:t>
                            </m:r>
                          </m:sup>
                        </m:sSubSup>
                      </m:oMath>
                    </m:oMathPara>
                  </a14:m>
                  <a:endParaRPr lang="en-US" dirty="0"/>
                </a:p>
              </p:txBody>
            </p:sp>
          </mc:Choice>
          <mc:Fallback xmlns="">
            <p:sp>
              <p:nvSpPr>
                <p:cNvPr id="59" name="Rectangle 58">
                  <a:extLst>
                    <a:ext uri="{FF2B5EF4-FFF2-40B4-BE49-F238E27FC236}">
                      <a16:creationId xmlns:a16="http://schemas.microsoft.com/office/drawing/2014/main" id="{6E4B5440-213D-9F4E-AED1-CEE8C62387E0}"/>
                    </a:ext>
                  </a:extLst>
                </p:cNvPr>
                <p:cNvSpPr>
                  <a:spLocks noRot="1" noChangeAspect="1" noMove="1" noResize="1" noEditPoints="1" noAdjustHandles="1" noChangeArrowheads="1" noChangeShapeType="1" noTextEdit="1"/>
                </p:cNvSpPr>
                <p:nvPr/>
              </p:nvSpPr>
              <p:spPr>
                <a:xfrm>
                  <a:off x="641119" y="2726490"/>
                  <a:ext cx="500842" cy="376321"/>
                </a:xfrm>
                <a:prstGeom prst="rect">
                  <a:avLst/>
                </a:prstGeom>
                <a:blipFill>
                  <a:blip r:embed="rId11"/>
                  <a:stretch>
                    <a:fillRect b="-1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0" name="Rectangle 59">
                  <a:extLst>
                    <a:ext uri="{FF2B5EF4-FFF2-40B4-BE49-F238E27FC236}">
                      <a16:creationId xmlns:a16="http://schemas.microsoft.com/office/drawing/2014/main" id="{31C45EE6-8FE8-8246-A5D4-265CB2B5ED8D}"/>
                    </a:ext>
                  </a:extLst>
                </p:cNvPr>
                <p:cNvSpPr/>
                <p:nvPr/>
              </p:nvSpPr>
              <p:spPr>
                <a:xfrm>
                  <a:off x="656359" y="3096060"/>
                  <a:ext cx="500843" cy="3740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latin typeface="Cambria Math" panose="02040503050406030204" pitchFamily="18" charset="0"/>
                              </a:rPr>
                            </m:ctrlPr>
                          </m:sSubSupPr>
                          <m:e>
                            <m:r>
                              <a:rPr lang="en-US" i="1">
                                <a:latin typeface="Cambria Math" panose="02040503050406030204" pitchFamily="18" charset="0"/>
                              </a:rPr>
                              <m:t>𝑝</m:t>
                            </m:r>
                          </m:e>
                          <m:sub>
                            <m:r>
                              <a:rPr lang="en-US" b="0" i="0" smtClean="0">
                                <a:latin typeface="Cambria Math" panose="02040503050406030204" pitchFamily="18" charset="0"/>
                              </a:rPr>
                              <m:t>1</m:t>
                            </m:r>
                          </m:sub>
                          <m:sup>
                            <m:r>
                              <a:rPr lang="en-US" i="1">
                                <a:latin typeface="Cambria Math" panose="02040503050406030204" pitchFamily="18" charset="0"/>
                              </a:rPr>
                              <m:t>𝐴</m:t>
                            </m:r>
                          </m:sup>
                        </m:sSubSup>
                      </m:oMath>
                    </m:oMathPara>
                  </a14:m>
                  <a:endParaRPr lang="en-US" dirty="0"/>
                </a:p>
              </p:txBody>
            </p:sp>
          </mc:Choice>
          <mc:Fallback xmlns="">
            <p:sp>
              <p:nvSpPr>
                <p:cNvPr id="60" name="Rectangle 59">
                  <a:extLst>
                    <a:ext uri="{FF2B5EF4-FFF2-40B4-BE49-F238E27FC236}">
                      <a16:creationId xmlns:a16="http://schemas.microsoft.com/office/drawing/2014/main" id="{31C45EE6-8FE8-8246-A5D4-265CB2B5ED8D}"/>
                    </a:ext>
                  </a:extLst>
                </p:cNvPr>
                <p:cNvSpPr>
                  <a:spLocks noRot="1" noChangeAspect="1" noMove="1" noResize="1" noEditPoints="1" noAdjustHandles="1" noChangeArrowheads="1" noChangeShapeType="1" noTextEdit="1"/>
                </p:cNvSpPr>
                <p:nvPr/>
              </p:nvSpPr>
              <p:spPr>
                <a:xfrm>
                  <a:off x="656359" y="3096060"/>
                  <a:ext cx="500843" cy="374077"/>
                </a:xfrm>
                <a:prstGeom prst="rect">
                  <a:avLst/>
                </a:prstGeom>
                <a:blipFill>
                  <a:blip r:embed="rId12"/>
                  <a:stretch>
                    <a:fillRect b="-6667"/>
                  </a:stretch>
                </a:blipFill>
              </p:spPr>
              <p:txBody>
                <a:bodyPr/>
                <a:lstStyle/>
                <a:p>
                  <a:r>
                    <a:rPr lang="en-US">
                      <a:noFill/>
                    </a:rPr>
                    <a:t> </a:t>
                  </a:r>
                </a:p>
              </p:txBody>
            </p:sp>
          </mc:Fallback>
        </mc:AlternateContent>
        <p:grpSp>
          <p:nvGrpSpPr>
            <p:cNvPr id="64" name="Group 63">
              <a:extLst>
                <a:ext uri="{FF2B5EF4-FFF2-40B4-BE49-F238E27FC236}">
                  <a16:creationId xmlns:a16="http://schemas.microsoft.com/office/drawing/2014/main" id="{0626ADEE-35BF-FD4F-8A90-2DFE9C44ED89}"/>
                </a:ext>
              </a:extLst>
            </p:cNvPr>
            <p:cNvGrpSpPr/>
            <p:nvPr/>
          </p:nvGrpSpPr>
          <p:grpSpPr>
            <a:xfrm>
              <a:off x="1277522" y="4338382"/>
              <a:ext cx="665578" cy="405068"/>
              <a:chOff x="1277522" y="4338382"/>
              <a:chExt cx="665578" cy="405068"/>
            </a:xfrm>
          </p:grpSpPr>
          <p:sp>
            <p:nvSpPr>
              <p:cNvPr id="66" name="Left Brace 65">
                <a:extLst>
                  <a:ext uri="{FF2B5EF4-FFF2-40B4-BE49-F238E27FC236}">
                    <a16:creationId xmlns:a16="http://schemas.microsoft.com/office/drawing/2014/main" id="{56D7AFD9-081E-8147-BA86-78206672D891}"/>
                  </a:ext>
                </a:extLst>
              </p:cNvPr>
              <p:cNvSpPr/>
              <p:nvPr/>
            </p:nvSpPr>
            <p:spPr>
              <a:xfrm rot="5400000">
                <a:off x="1794986" y="4595336"/>
                <a:ext cx="110490" cy="185738"/>
              </a:xfrm>
              <a:prstGeom prst="leftBrace">
                <a:avLst>
                  <a:gd name="adj1" fmla="val 44444"/>
                  <a:gd name="adj2" fmla="val 50000"/>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8" name="Rectangle 67">
                <a:extLst>
                  <a:ext uri="{FF2B5EF4-FFF2-40B4-BE49-F238E27FC236}">
                    <a16:creationId xmlns:a16="http://schemas.microsoft.com/office/drawing/2014/main" id="{99CAB986-26B1-4941-87EF-01CE1C4C4335}"/>
                  </a:ext>
                </a:extLst>
              </p:cNvPr>
              <p:cNvSpPr/>
              <p:nvPr/>
            </p:nvSpPr>
            <p:spPr>
              <a:xfrm>
                <a:off x="1277522" y="4338382"/>
                <a:ext cx="473206" cy="369332"/>
              </a:xfrm>
              <a:prstGeom prst="rect">
                <a:avLst/>
              </a:prstGeom>
            </p:spPr>
            <p:txBody>
              <a:bodyPr wrap="none">
                <a:spAutoFit/>
              </a:bodyPr>
              <a:lstStyle/>
              <a:p>
                <a:r>
                  <a:rPr lang="en-US" i="1" dirty="0">
                    <a:solidFill>
                      <a:srgbClr val="FF0000"/>
                    </a:solidFill>
                    <a:latin typeface="Cambria Math" panose="02040503050406030204" pitchFamily="18" charset="0"/>
                  </a:rPr>
                  <a:t>TD</a:t>
                </a:r>
              </a:p>
            </p:txBody>
          </p:sp>
          <p:cxnSp>
            <p:nvCxnSpPr>
              <p:cNvPr id="69" name="Straight Connector 68">
                <a:extLst>
                  <a:ext uri="{FF2B5EF4-FFF2-40B4-BE49-F238E27FC236}">
                    <a16:creationId xmlns:a16="http://schemas.microsoft.com/office/drawing/2014/main" id="{FF8697E8-8712-CF48-9C28-4262571BCA7E}"/>
                  </a:ext>
                </a:extLst>
              </p:cNvPr>
              <p:cNvCxnSpPr>
                <a:cxnSpLocks/>
              </p:cNvCxnSpPr>
              <p:nvPr/>
            </p:nvCxnSpPr>
            <p:spPr>
              <a:xfrm>
                <a:off x="1669366" y="4567311"/>
                <a:ext cx="178191" cy="65649"/>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grpSp>
        <p:grpSp>
          <p:nvGrpSpPr>
            <p:cNvPr id="70" name="Group 69">
              <a:extLst>
                <a:ext uri="{FF2B5EF4-FFF2-40B4-BE49-F238E27FC236}">
                  <a16:creationId xmlns:a16="http://schemas.microsoft.com/office/drawing/2014/main" id="{49712F16-ADFA-9F41-A6F6-D71B684D18F0}"/>
                </a:ext>
              </a:extLst>
            </p:cNvPr>
            <p:cNvGrpSpPr/>
            <p:nvPr/>
          </p:nvGrpSpPr>
          <p:grpSpPr>
            <a:xfrm>
              <a:off x="5607910" y="4299739"/>
              <a:ext cx="708137" cy="437668"/>
              <a:chOff x="5607910" y="4299739"/>
              <a:chExt cx="708137" cy="437668"/>
            </a:xfrm>
          </p:grpSpPr>
          <p:sp>
            <p:nvSpPr>
              <p:cNvPr id="71" name="Left Brace 70">
                <a:extLst>
                  <a:ext uri="{FF2B5EF4-FFF2-40B4-BE49-F238E27FC236}">
                    <a16:creationId xmlns:a16="http://schemas.microsoft.com/office/drawing/2014/main" id="{16BD0CEB-EB24-0745-919A-79CE6EC0047C}"/>
                  </a:ext>
                </a:extLst>
              </p:cNvPr>
              <p:cNvSpPr/>
              <p:nvPr/>
            </p:nvSpPr>
            <p:spPr>
              <a:xfrm rot="5400000">
                <a:off x="5695316" y="4550246"/>
                <a:ext cx="99755" cy="274568"/>
              </a:xfrm>
              <a:prstGeom prst="leftBrace">
                <a:avLst>
                  <a:gd name="adj1" fmla="val 44444"/>
                  <a:gd name="adj2" fmla="val 50998"/>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2" name="Rectangle 71">
                <a:extLst>
                  <a:ext uri="{FF2B5EF4-FFF2-40B4-BE49-F238E27FC236}">
                    <a16:creationId xmlns:a16="http://schemas.microsoft.com/office/drawing/2014/main" id="{E951D0CD-7F16-B94B-A8ED-6BE6990CB8AF}"/>
                  </a:ext>
                </a:extLst>
              </p:cNvPr>
              <p:cNvSpPr/>
              <p:nvPr/>
            </p:nvSpPr>
            <p:spPr>
              <a:xfrm>
                <a:off x="5868424" y="4299739"/>
                <a:ext cx="447623" cy="369332"/>
              </a:xfrm>
              <a:prstGeom prst="rect">
                <a:avLst/>
              </a:prstGeom>
            </p:spPr>
            <p:txBody>
              <a:bodyPr wrap="none">
                <a:spAutoFit/>
              </a:bodyPr>
              <a:lstStyle/>
              <a:p>
                <a:r>
                  <a:rPr lang="en-US" i="1" dirty="0">
                    <a:solidFill>
                      <a:srgbClr val="FF0000"/>
                    </a:solidFill>
                    <a:latin typeface="Cambria Math" panose="02040503050406030204" pitchFamily="18" charset="0"/>
                  </a:rPr>
                  <a:t>TC</a:t>
                </a:r>
              </a:p>
            </p:txBody>
          </p:sp>
          <p:cxnSp>
            <p:nvCxnSpPr>
              <p:cNvPr id="74" name="Straight Connector 73">
                <a:extLst>
                  <a:ext uri="{FF2B5EF4-FFF2-40B4-BE49-F238E27FC236}">
                    <a16:creationId xmlns:a16="http://schemas.microsoft.com/office/drawing/2014/main" id="{951AB910-9F1B-6844-B50A-8882F4FDC5EC}"/>
                  </a:ext>
                </a:extLst>
              </p:cNvPr>
              <p:cNvCxnSpPr>
                <a:cxnSpLocks/>
              </p:cNvCxnSpPr>
              <p:nvPr/>
            </p:nvCxnSpPr>
            <p:spPr>
              <a:xfrm flipH="1">
                <a:off x="5751341" y="4525108"/>
                <a:ext cx="232117" cy="105508"/>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grpSp>
        <p:grpSp>
          <p:nvGrpSpPr>
            <p:cNvPr id="9" name="Group 8">
              <a:extLst>
                <a:ext uri="{FF2B5EF4-FFF2-40B4-BE49-F238E27FC236}">
                  <a16:creationId xmlns:a16="http://schemas.microsoft.com/office/drawing/2014/main" id="{EE7B848B-5BAD-A645-9A7B-43B8B26A4580}"/>
                </a:ext>
              </a:extLst>
            </p:cNvPr>
            <p:cNvGrpSpPr/>
            <p:nvPr/>
          </p:nvGrpSpPr>
          <p:grpSpPr>
            <a:xfrm>
              <a:off x="1953048" y="3971359"/>
              <a:ext cx="978104" cy="772993"/>
              <a:chOff x="1953048" y="3971359"/>
              <a:chExt cx="978104" cy="772993"/>
            </a:xfrm>
          </p:grpSpPr>
          <p:sp>
            <p:nvSpPr>
              <p:cNvPr id="76" name="Left Brace 75">
                <a:extLst>
                  <a:ext uri="{FF2B5EF4-FFF2-40B4-BE49-F238E27FC236}">
                    <a16:creationId xmlns:a16="http://schemas.microsoft.com/office/drawing/2014/main" id="{1811564F-AB73-A24F-ABCE-459D5D05C304}"/>
                  </a:ext>
                </a:extLst>
              </p:cNvPr>
              <p:cNvSpPr/>
              <p:nvPr/>
            </p:nvSpPr>
            <p:spPr>
              <a:xfrm rot="5400000">
                <a:off x="1990672" y="4596238"/>
                <a:ext cx="110490" cy="185738"/>
              </a:xfrm>
              <a:prstGeom prst="leftBrace">
                <a:avLst>
                  <a:gd name="adj1" fmla="val 44444"/>
                  <a:gd name="adj2" fmla="val 50000"/>
                </a:avLst>
              </a:prstGeom>
              <a:ln>
                <a:solidFill>
                  <a:srgbClr val="00B0F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00B0F0"/>
                  </a:solidFill>
                </a:endParaRPr>
              </a:p>
            </p:txBody>
          </p:sp>
          <p:sp>
            <p:nvSpPr>
              <p:cNvPr id="77" name="Rectangle 76">
                <a:extLst>
                  <a:ext uri="{FF2B5EF4-FFF2-40B4-BE49-F238E27FC236}">
                    <a16:creationId xmlns:a16="http://schemas.microsoft.com/office/drawing/2014/main" id="{E14CAF27-37A9-5342-A717-AB171F03195C}"/>
                  </a:ext>
                </a:extLst>
              </p:cNvPr>
              <p:cNvSpPr/>
              <p:nvPr/>
            </p:nvSpPr>
            <p:spPr>
              <a:xfrm>
                <a:off x="2457946" y="3971359"/>
                <a:ext cx="473206" cy="369332"/>
              </a:xfrm>
              <a:prstGeom prst="rect">
                <a:avLst/>
              </a:prstGeom>
              <a:ln>
                <a:noFill/>
              </a:ln>
            </p:spPr>
            <p:txBody>
              <a:bodyPr wrap="none">
                <a:spAutoFit/>
              </a:bodyPr>
              <a:lstStyle/>
              <a:p>
                <a:r>
                  <a:rPr lang="en-US" i="1" dirty="0">
                    <a:solidFill>
                      <a:srgbClr val="00B0F0"/>
                    </a:solidFill>
                    <a:latin typeface="Cambria Math" panose="02040503050406030204" pitchFamily="18" charset="0"/>
                  </a:rPr>
                  <a:t>TD</a:t>
                </a:r>
              </a:p>
            </p:txBody>
          </p:sp>
          <p:cxnSp>
            <p:nvCxnSpPr>
              <p:cNvPr id="78" name="Straight Connector 77">
                <a:extLst>
                  <a:ext uri="{FF2B5EF4-FFF2-40B4-BE49-F238E27FC236}">
                    <a16:creationId xmlns:a16="http://schemas.microsoft.com/office/drawing/2014/main" id="{7836A1ED-1AE6-7948-BF4F-9325C3FEDE51}"/>
                  </a:ext>
                </a:extLst>
              </p:cNvPr>
              <p:cNvCxnSpPr>
                <a:cxnSpLocks/>
              </p:cNvCxnSpPr>
              <p:nvPr/>
            </p:nvCxnSpPr>
            <p:spPr>
              <a:xfrm flipH="1">
                <a:off x="2043243" y="4187844"/>
                <a:ext cx="526816" cy="446018"/>
              </a:xfrm>
              <a:prstGeom prst="line">
                <a:avLst/>
              </a:prstGeom>
              <a:ln>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88" name="Left Brace 87">
                <a:extLst>
                  <a:ext uri="{FF2B5EF4-FFF2-40B4-BE49-F238E27FC236}">
                    <a16:creationId xmlns:a16="http://schemas.microsoft.com/office/drawing/2014/main" id="{6BA6575C-2EE8-7841-A657-04C83D6E77F6}"/>
                  </a:ext>
                </a:extLst>
              </p:cNvPr>
              <p:cNvSpPr/>
              <p:nvPr/>
            </p:nvSpPr>
            <p:spPr>
              <a:xfrm rot="5400000">
                <a:off x="2227992" y="4551147"/>
                <a:ext cx="99755" cy="274568"/>
              </a:xfrm>
              <a:prstGeom prst="leftBrace">
                <a:avLst>
                  <a:gd name="adj1" fmla="val 44444"/>
                  <a:gd name="adj2" fmla="val 50998"/>
                </a:avLst>
              </a:prstGeom>
              <a:ln>
                <a:solidFill>
                  <a:srgbClr val="00B0F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00B0F0"/>
                  </a:solidFill>
                </a:endParaRPr>
              </a:p>
            </p:txBody>
          </p:sp>
          <p:sp>
            <p:nvSpPr>
              <p:cNvPr id="89" name="Rectangle 88">
                <a:extLst>
                  <a:ext uri="{FF2B5EF4-FFF2-40B4-BE49-F238E27FC236}">
                    <a16:creationId xmlns:a16="http://schemas.microsoft.com/office/drawing/2014/main" id="{66601788-A6A6-6F41-A826-9811261C9C0A}"/>
                  </a:ext>
                </a:extLst>
              </p:cNvPr>
              <p:cNvSpPr/>
              <p:nvPr/>
            </p:nvSpPr>
            <p:spPr>
              <a:xfrm>
                <a:off x="2455206" y="4176196"/>
                <a:ext cx="447623" cy="369332"/>
              </a:xfrm>
              <a:prstGeom prst="rect">
                <a:avLst/>
              </a:prstGeom>
              <a:ln>
                <a:noFill/>
              </a:ln>
            </p:spPr>
            <p:txBody>
              <a:bodyPr wrap="none">
                <a:spAutoFit/>
              </a:bodyPr>
              <a:lstStyle/>
              <a:p>
                <a:r>
                  <a:rPr lang="en-US" i="1" dirty="0">
                    <a:solidFill>
                      <a:srgbClr val="00B0F0"/>
                    </a:solidFill>
                    <a:latin typeface="Cambria Math" panose="02040503050406030204" pitchFamily="18" charset="0"/>
                  </a:rPr>
                  <a:t>TC</a:t>
                </a:r>
              </a:p>
            </p:txBody>
          </p:sp>
          <p:cxnSp>
            <p:nvCxnSpPr>
              <p:cNvPr id="93" name="Straight Connector 92">
                <a:extLst>
                  <a:ext uri="{FF2B5EF4-FFF2-40B4-BE49-F238E27FC236}">
                    <a16:creationId xmlns:a16="http://schemas.microsoft.com/office/drawing/2014/main" id="{C7C652C5-64D4-6342-9E7A-F0D92E02A5D1}"/>
                  </a:ext>
                </a:extLst>
              </p:cNvPr>
              <p:cNvCxnSpPr>
                <a:cxnSpLocks/>
              </p:cNvCxnSpPr>
              <p:nvPr/>
            </p:nvCxnSpPr>
            <p:spPr>
              <a:xfrm flipH="1">
                <a:off x="2284018" y="4382627"/>
                <a:ext cx="280631" cy="248890"/>
              </a:xfrm>
              <a:prstGeom prst="line">
                <a:avLst/>
              </a:prstGeom>
              <a:ln>
                <a:solidFill>
                  <a:srgbClr val="00B0F0"/>
                </a:solidFill>
              </a:ln>
              <a:effectLst/>
            </p:spPr>
            <p:style>
              <a:lnRef idx="2">
                <a:schemeClr val="accent1"/>
              </a:lnRef>
              <a:fillRef idx="0">
                <a:schemeClr val="accent1"/>
              </a:fillRef>
              <a:effectRef idx="1">
                <a:schemeClr val="accent1"/>
              </a:effectRef>
              <a:fontRef idx="minor">
                <a:schemeClr val="tx1"/>
              </a:fontRef>
            </p:style>
          </p:cxnSp>
        </p:grpSp>
        <p:cxnSp>
          <p:nvCxnSpPr>
            <p:cNvPr id="94" name="Straight Connector 93">
              <a:extLst>
                <a:ext uri="{FF2B5EF4-FFF2-40B4-BE49-F238E27FC236}">
                  <a16:creationId xmlns:a16="http://schemas.microsoft.com/office/drawing/2014/main" id="{E130897F-AFAE-B742-BA06-11FE58A448B7}"/>
                </a:ext>
              </a:extLst>
            </p:cNvPr>
            <p:cNvCxnSpPr>
              <a:cxnSpLocks/>
            </p:cNvCxnSpPr>
            <p:nvPr/>
          </p:nvCxnSpPr>
          <p:spPr>
            <a:xfrm>
              <a:off x="2145210" y="2835181"/>
              <a:ext cx="0" cy="1863856"/>
            </a:xfrm>
            <a:prstGeom prst="line">
              <a:avLst/>
            </a:prstGeom>
            <a:ln>
              <a:solidFill>
                <a:srgbClr val="00B0F0"/>
              </a:solidFill>
              <a:prstDash val="dash"/>
            </a:ln>
            <a:effectLst/>
          </p:spPr>
          <p:style>
            <a:lnRef idx="2">
              <a:schemeClr val="accent1"/>
            </a:lnRef>
            <a:fillRef idx="0">
              <a:schemeClr val="accent1"/>
            </a:fillRef>
            <a:effectRef idx="1">
              <a:schemeClr val="accent1"/>
            </a:effectRef>
            <a:fontRef idx="minor">
              <a:schemeClr val="tx1"/>
            </a:fontRef>
          </p:style>
        </p:cxnSp>
        <p:sp>
          <p:nvSpPr>
            <p:cNvPr id="98" name="TextBox 97">
              <a:extLst>
                <a:ext uri="{FF2B5EF4-FFF2-40B4-BE49-F238E27FC236}">
                  <a16:creationId xmlns:a16="http://schemas.microsoft.com/office/drawing/2014/main" id="{76320340-8075-E440-B8C7-BD12FCA80FEF}"/>
                </a:ext>
              </a:extLst>
            </p:cNvPr>
            <p:cNvSpPr txBox="1"/>
            <p:nvPr/>
          </p:nvSpPr>
          <p:spPr>
            <a:xfrm>
              <a:off x="1328850" y="1693801"/>
              <a:ext cx="1943100" cy="369332"/>
            </a:xfrm>
            <a:prstGeom prst="rect">
              <a:avLst/>
            </a:prstGeom>
            <a:noFill/>
          </p:spPr>
          <p:txBody>
            <a:bodyPr wrap="square" rtlCol="0">
              <a:spAutoFit/>
            </a:bodyPr>
            <a:lstStyle/>
            <a:p>
              <a:pPr algn="ctr"/>
              <a:r>
                <a:rPr lang="en-US" dirty="0"/>
                <a:t>Export Supplies</a:t>
              </a:r>
            </a:p>
          </p:txBody>
        </p:sp>
        <p:sp>
          <p:nvSpPr>
            <p:cNvPr id="99" name="TextBox 98">
              <a:extLst>
                <a:ext uri="{FF2B5EF4-FFF2-40B4-BE49-F238E27FC236}">
                  <a16:creationId xmlns:a16="http://schemas.microsoft.com/office/drawing/2014/main" id="{5FB32E10-ADD3-FA46-B6AD-E72B17BAE0A2}"/>
                </a:ext>
              </a:extLst>
            </p:cNvPr>
            <p:cNvSpPr txBox="1"/>
            <p:nvPr/>
          </p:nvSpPr>
          <p:spPr>
            <a:xfrm>
              <a:off x="5143500" y="1685250"/>
              <a:ext cx="1657350" cy="369332"/>
            </a:xfrm>
            <a:prstGeom prst="rect">
              <a:avLst/>
            </a:prstGeom>
            <a:noFill/>
          </p:spPr>
          <p:txBody>
            <a:bodyPr wrap="square" rtlCol="0">
              <a:spAutoFit/>
            </a:bodyPr>
            <a:lstStyle/>
            <a:p>
              <a:pPr algn="ctr"/>
              <a:r>
                <a:rPr lang="en-US" dirty="0"/>
                <a:t>Import Market</a:t>
              </a:r>
            </a:p>
          </p:txBody>
        </p:sp>
        <mc:AlternateContent xmlns:mc="http://schemas.openxmlformats.org/markup-compatibility/2006" xmlns:a14="http://schemas.microsoft.com/office/drawing/2010/main">
          <mc:Choice Requires="a14">
            <p:sp>
              <p:nvSpPr>
                <p:cNvPr id="100" name="Rectangle 99">
                  <a:extLst>
                    <a:ext uri="{FF2B5EF4-FFF2-40B4-BE49-F238E27FC236}">
                      <a16:creationId xmlns:a16="http://schemas.microsoft.com/office/drawing/2014/main" id="{2885D566-4EE7-BA45-B916-8D8892AC3B32}"/>
                    </a:ext>
                  </a:extLst>
                </p:cNvPr>
                <p:cNvSpPr/>
                <p:nvPr/>
              </p:nvSpPr>
              <p:spPr>
                <a:xfrm>
                  <a:off x="1620450" y="4736251"/>
                  <a:ext cx="754437" cy="66088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chemeClr val="tx1"/>
                                </a:solidFill>
                                <a:latin typeface="Cambria Math" panose="02040503050406030204" pitchFamily="18" charset="0"/>
                              </a:rPr>
                            </m:ctrlPr>
                          </m:sSubSupPr>
                          <m:e>
                            <m:r>
                              <a:rPr lang="en-US" i="1">
                                <a:solidFill>
                                  <a:schemeClr val="tx1"/>
                                </a:solidFill>
                                <a:latin typeface="Cambria Math" panose="02040503050406030204" pitchFamily="18" charset="0"/>
                              </a:rPr>
                              <m:t>𝑋</m:t>
                            </m:r>
                          </m:e>
                          <m:sub>
                            <m:r>
                              <a:rPr lang="en-US" i="0">
                                <a:solidFill>
                                  <a:schemeClr val="tx1"/>
                                </a:solidFill>
                                <a:latin typeface="Cambria Math" panose="02040503050406030204" pitchFamily="18" charset="0"/>
                              </a:rPr>
                              <m:t>0</m:t>
                            </m:r>
                          </m:sub>
                          <m:sup>
                            <m:r>
                              <a:rPr lang="en-US" i="1">
                                <a:solidFill>
                                  <a:schemeClr val="tx1"/>
                                </a:solidFill>
                                <a:latin typeface="Cambria Math" panose="02040503050406030204" pitchFamily="18" charset="0"/>
                              </a:rPr>
                              <m:t>𝐵</m:t>
                            </m:r>
                          </m:sup>
                        </m:sSubSup>
                      </m:oMath>
                    </m:oMathPara>
                  </a14:m>
                  <a:endParaRPr lang="en-US" i="1" dirty="0">
                    <a:solidFill>
                      <a:schemeClr val="tx1"/>
                    </a:solidFill>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i="0">
                            <a:solidFill>
                              <a:schemeClr val="tx1"/>
                            </a:solidFill>
                            <a:latin typeface="Cambria Math" panose="02040503050406030204" pitchFamily="18" charset="0"/>
                          </a:rPr>
                          <m:t>=</m:t>
                        </m:r>
                        <m:sSubSup>
                          <m:sSubSupPr>
                            <m:ctrlPr>
                              <a:rPr lang="en-US" i="1">
                                <a:solidFill>
                                  <a:schemeClr val="tx1"/>
                                </a:solidFill>
                                <a:latin typeface="Cambria Math" panose="02040503050406030204" pitchFamily="18" charset="0"/>
                              </a:rPr>
                            </m:ctrlPr>
                          </m:sSubSupPr>
                          <m:e>
                            <m:r>
                              <a:rPr lang="en-US" i="1">
                                <a:solidFill>
                                  <a:schemeClr val="tx1"/>
                                </a:solidFill>
                                <a:latin typeface="Cambria Math" panose="02040503050406030204" pitchFamily="18" charset="0"/>
                              </a:rPr>
                              <m:t>𝑋</m:t>
                            </m:r>
                          </m:e>
                          <m:sub>
                            <m:r>
                              <a:rPr lang="en-US" i="0">
                                <a:solidFill>
                                  <a:schemeClr val="tx1"/>
                                </a:solidFill>
                                <a:latin typeface="Cambria Math" panose="02040503050406030204" pitchFamily="18" charset="0"/>
                              </a:rPr>
                              <m:t>0</m:t>
                            </m:r>
                          </m:sub>
                          <m:sup>
                            <m:r>
                              <a:rPr lang="en-US" i="1">
                                <a:solidFill>
                                  <a:schemeClr val="tx1"/>
                                </a:solidFill>
                                <a:latin typeface="Cambria Math" panose="02040503050406030204" pitchFamily="18" charset="0"/>
                              </a:rPr>
                              <m:t>𝐶</m:t>
                            </m:r>
                          </m:sup>
                        </m:sSubSup>
                      </m:oMath>
                    </m:oMathPara>
                  </a14:m>
                  <a:endParaRPr lang="en-US" dirty="0">
                    <a:solidFill>
                      <a:schemeClr val="tx1"/>
                    </a:solidFill>
                  </a:endParaRPr>
                </a:p>
              </p:txBody>
            </p:sp>
          </mc:Choice>
          <mc:Fallback xmlns="">
            <p:sp>
              <p:nvSpPr>
                <p:cNvPr id="100" name="Rectangle 99">
                  <a:extLst>
                    <a:ext uri="{FF2B5EF4-FFF2-40B4-BE49-F238E27FC236}">
                      <a16:creationId xmlns:a16="http://schemas.microsoft.com/office/drawing/2014/main" id="{2885D566-4EE7-BA45-B916-8D8892AC3B32}"/>
                    </a:ext>
                  </a:extLst>
                </p:cNvPr>
                <p:cNvSpPr>
                  <a:spLocks noRot="1" noChangeAspect="1" noMove="1" noResize="1" noEditPoints="1" noAdjustHandles="1" noChangeArrowheads="1" noChangeShapeType="1" noTextEdit="1"/>
                </p:cNvSpPr>
                <p:nvPr/>
              </p:nvSpPr>
              <p:spPr>
                <a:xfrm>
                  <a:off x="1620450" y="4736251"/>
                  <a:ext cx="754437" cy="660887"/>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1" name="Rectangle 100">
                  <a:extLst>
                    <a:ext uri="{FF2B5EF4-FFF2-40B4-BE49-F238E27FC236}">
                      <a16:creationId xmlns:a16="http://schemas.microsoft.com/office/drawing/2014/main" id="{CC80E1BC-27CB-884B-9B5F-344756810BAD}"/>
                    </a:ext>
                  </a:extLst>
                </p:cNvPr>
                <p:cNvSpPr/>
                <p:nvPr/>
              </p:nvSpPr>
              <p:spPr>
                <a:xfrm>
                  <a:off x="1406250" y="4743450"/>
                  <a:ext cx="515590" cy="37600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rgbClr val="FF0000"/>
                                </a:solidFill>
                                <a:latin typeface="Cambria Math" panose="02040503050406030204" pitchFamily="18" charset="0"/>
                              </a:rPr>
                            </m:ctrlPr>
                          </m:sSubSupPr>
                          <m:e>
                            <m:r>
                              <a:rPr lang="en-US" i="1">
                                <a:solidFill>
                                  <a:srgbClr val="FF0000"/>
                                </a:solidFill>
                                <a:latin typeface="Cambria Math" panose="02040503050406030204" pitchFamily="18" charset="0"/>
                              </a:rPr>
                              <m:t>𝑋</m:t>
                            </m:r>
                          </m:e>
                          <m:sub>
                            <m:r>
                              <a:rPr lang="en-US" b="0" i="0" smtClean="0">
                                <a:solidFill>
                                  <a:srgbClr val="FF0000"/>
                                </a:solidFill>
                                <a:latin typeface="Cambria Math" panose="02040503050406030204" pitchFamily="18" charset="0"/>
                              </a:rPr>
                              <m:t>1</m:t>
                            </m:r>
                          </m:sub>
                          <m:sup>
                            <m:r>
                              <a:rPr lang="en-US" b="0" i="1" smtClean="0">
                                <a:solidFill>
                                  <a:srgbClr val="FF0000"/>
                                </a:solidFill>
                                <a:latin typeface="Cambria Math" panose="02040503050406030204" pitchFamily="18" charset="0"/>
                              </a:rPr>
                              <m:t>𝐶</m:t>
                            </m:r>
                          </m:sup>
                        </m:sSubSup>
                      </m:oMath>
                    </m:oMathPara>
                  </a14:m>
                  <a:endParaRPr lang="en-US" i="1" dirty="0">
                    <a:solidFill>
                      <a:srgbClr val="FF0000"/>
                    </a:solidFill>
                    <a:latin typeface="Cambria Math" panose="02040503050406030204" pitchFamily="18" charset="0"/>
                  </a:endParaRPr>
                </a:p>
              </p:txBody>
            </p:sp>
          </mc:Choice>
          <mc:Fallback xmlns="">
            <p:sp>
              <p:nvSpPr>
                <p:cNvPr id="101" name="Rectangle 100">
                  <a:extLst>
                    <a:ext uri="{FF2B5EF4-FFF2-40B4-BE49-F238E27FC236}">
                      <a16:creationId xmlns:a16="http://schemas.microsoft.com/office/drawing/2014/main" id="{CC80E1BC-27CB-884B-9B5F-344756810BAD}"/>
                    </a:ext>
                  </a:extLst>
                </p:cNvPr>
                <p:cNvSpPr>
                  <a:spLocks noRot="1" noChangeAspect="1" noMove="1" noResize="1" noEditPoints="1" noAdjustHandles="1" noChangeArrowheads="1" noChangeShapeType="1" noTextEdit="1"/>
                </p:cNvSpPr>
                <p:nvPr/>
              </p:nvSpPr>
              <p:spPr>
                <a:xfrm>
                  <a:off x="1406250" y="4743450"/>
                  <a:ext cx="515590" cy="376000"/>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3" name="TextBox 82">
                  <a:extLst>
                    <a:ext uri="{FF2B5EF4-FFF2-40B4-BE49-F238E27FC236}">
                      <a16:creationId xmlns:a16="http://schemas.microsoft.com/office/drawing/2014/main" id="{BA656553-ED9C-B542-8CDE-7ED012E4FABE}"/>
                    </a:ext>
                  </a:extLst>
                </p:cNvPr>
                <p:cNvSpPr txBox="1"/>
                <p:nvPr/>
              </p:nvSpPr>
              <p:spPr>
                <a:xfrm>
                  <a:off x="895548" y="1963721"/>
                  <a:ext cx="514350" cy="375552"/>
                </a:xfrm>
                <a:prstGeom prst="rect">
                  <a:avLst/>
                </a:prstGeom>
                <a:noFill/>
              </p:spPr>
              <p:txBody>
                <a:bodyPr wrap="square" rtlCol="0">
                  <a:spAutoFit/>
                </a:bodyPr>
                <a:lstStyle/>
                <a:p>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𝑝</m:t>
                          </m:r>
                        </m:e>
                        <m:sup>
                          <m:r>
                            <a:rPr lang="en-US" i="1">
                              <a:latin typeface="Cambria Math" panose="02040503050406030204" pitchFamily="18" charset="0"/>
                            </a:rPr>
                            <m:t>𝐴</m:t>
                          </m:r>
                        </m:sup>
                      </m:sSup>
                    </m:oMath>
                  </a14:m>
                  <a:r>
                    <a:rPr lang="en-US" dirty="0">
                      <a:effectLst/>
                    </a:rPr>
                    <a:t> </a:t>
                  </a:r>
                  <a:endParaRPr lang="en-US" dirty="0"/>
                </a:p>
              </p:txBody>
            </p:sp>
          </mc:Choice>
          <mc:Fallback xmlns="">
            <p:sp>
              <p:nvSpPr>
                <p:cNvPr id="83" name="TextBox 82">
                  <a:extLst>
                    <a:ext uri="{FF2B5EF4-FFF2-40B4-BE49-F238E27FC236}">
                      <a16:creationId xmlns:a16="http://schemas.microsoft.com/office/drawing/2014/main" id="{BA656553-ED9C-B542-8CDE-7ED012E4FABE}"/>
                    </a:ext>
                  </a:extLst>
                </p:cNvPr>
                <p:cNvSpPr txBox="1">
                  <a:spLocks noRot="1" noChangeAspect="1" noMove="1" noResize="1" noEditPoints="1" noAdjustHandles="1" noChangeArrowheads="1" noChangeShapeType="1" noTextEdit="1"/>
                </p:cNvSpPr>
                <p:nvPr/>
              </p:nvSpPr>
              <p:spPr>
                <a:xfrm>
                  <a:off x="895548" y="1963721"/>
                  <a:ext cx="514350" cy="375552"/>
                </a:xfrm>
                <a:prstGeom prst="rect">
                  <a:avLst/>
                </a:prstGeom>
                <a:blipFill>
                  <a:blip r:embed="rId15"/>
                  <a:stretch>
                    <a:fillRect b="-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2" name="TextBox 101">
                  <a:extLst>
                    <a:ext uri="{FF2B5EF4-FFF2-40B4-BE49-F238E27FC236}">
                      <a16:creationId xmlns:a16="http://schemas.microsoft.com/office/drawing/2014/main" id="{65E9AD10-081F-134B-913A-A38340784251}"/>
                    </a:ext>
                  </a:extLst>
                </p:cNvPr>
                <p:cNvSpPr txBox="1"/>
                <p:nvPr/>
              </p:nvSpPr>
              <p:spPr>
                <a:xfrm>
                  <a:off x="3744013" y="1965292"/>
                  <a:ext cx="514350" cy="375552"/>
                </a:xfrm>
                <a:prstGeom prst="rect">
                  <a:avLst/>
                </a:prstGeom>
                <a:noFill/>
              </p:spPr>
              <p:txBody>
                <a:bodyPr wrap="square" rtlCol="0">
                  <a:spAutoFit/>
                </a:bodyPr>
                <a:lstStyle/>
                <a:p>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𝑝</m:t>
                          </m:r>
                        </m:e>
                        <m:sup>
                          <m:r>
                            <a:rPr lang="en-US" i="1">
                              <a:latin typeface="Cambria Math" panose="02040503050406030204" pitchFamily="18" charset="0"/>
                            </a:rPr>
                            <m:t>𝐴</m:t>
                          </m:r>
                        </m:sup>
                      </m:sSup>
                    </m:oMath>
                  </a14:m>
                  <a:r>
                    <a:rPr lang="en-US" dirty="0">
                      <a:effectLst/>
                    </a:rPr>
                    <a:t> </a:t>
                  </a:r>
                  <a:endParaRPr lang="en-US" dirty="0"/>
                </a:p>
              </p:txBody>
            </p:sp>
          </mc:Choice>
          <mc:Fallback xmlns="">
            <p:sp>
              <p:nvSpPr>
                <p:cNvPr id="102" name="TextBox 101">
                  <a:extLst>
                    <a:ext uri="{FF2B5EF4-FFF2-40B4-BE49-F238E27FC236}">
                      <a16:creationId xmlns:a16="http://schemas.microsoft.com/office/drawing/2014/main" id="{65E9AD10-081F-134B-913A-A38340784251}"/>
                    </a:ext>
                  </a:extLst>
                </p:cNvPr>
                <p:cNvSpPr txBox="1">
                  <a:spLocks noRot="1" noChangeAspect="1" noMove="1" noResize="1" noEditPoints="1" noAdjustHandles="1" noChangeArrowheads="1" noChangeShapeType="1" noTextEdit="1"/>
                </p:cNvSpPr>
                <p:nvPr/>
              </p:nvSpPr>
              <p:spPr>
                <a:xfrm>
                  <a:off x="3744013" y="1965292"/>
                  <a:ext cx="514350" cy="375552"/>
                </a:xfrm>
                <a:prstGeom prst="rect">
                  <a:avLst/>
                </a:prstGeom>
                <a:blipFill>
                  <a:blip r:embed="rId16"/>
                  <a:stretch>
                    <a:fillRect b="-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3" name="TextBox 102">
                  <a:extLst>
                    <a:ext uri="{FF2B5EF4-FFF2-40B4-BE49-F238E27FC236}">
                      <a16:creationId xmlns:a16="http://schemas.microsoft.com/office/drawing/2014/main" id="{C46A413F-4346-DB49-89B4-E0A30DA5D728}"/>
                    </a:ext>
                  </a:extLst>
                </p:cNvPr>
                <p:cNvSpPr txBox="1"/>
                <p:nvPr/>
              </p:nvSpPr>
              <p:spPr>
                <a:xfrm>
                  <a:off x="537328" y="4293678"/>
                  <a:ext cx="735727" cy="646524"/>
                </a:xfrm>
                <a:prstGeom prst="rect">
                  <a:avLst/>
                </a:prstGeom>
                <a:noFill/>
              </p:spPr>
              <p:txBody>
                <a:bodyPr wrap="square" rtlCol="0">
                  <a:spAutoFit/>
                </a:bodyPr>
                <a:lstStyle/>
                <a:p>
                  <a:pPr/>
                  <a14:m>
                    <m:oMathPara xmlns:m="http://schemas.openxmlformats.org/officeDocument/2006/math">
                      <m:oMathParaPr>
                        <m:jc m:val="center"/>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𝑎</m:t>
                            </m:r>
                          </m:e>
                          <m:sup>
                            <m:r>
                              <a:rPr lang="en-US" i="1">
                                <a:latin typeface="Cambria Math" panose="02040503050406030204" pitchFamily="18" charset="0"/>
                              </a:rPr>
                              <m:t>𝐵</m:t>
                            </m:r>
                          </m:sup>
                        </m:sSup>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𝑎</m:t>
                            </m:r>
                          </m:e>
                          <m:sup>
                            <m:r>
                              <a:rPr lang="en-US" i="1">
                                <a:latin typeface="Cambria Math" panose="02040503050406030204" pitchFamily="18" charset="0"/>
                              </a:rPr>
                              <m:t>𝐶</m:t>
                            </m:r>
                          </m:sup>
                        </m:sSup>
                      </m:oMath>
                    </m:oMathPara>
                  </a14:m>
                  <a:endParaRPr lang="en-US" baseline="-25000" dirty="0"/>
                </a:p>
              </p:txBody>
            </p:sp>
          </mc:Choice>
          <mc:Fallback xmlns="">
            <p:sp>
              <p:nvSpPr>
                <p:cNvPr id="103" name="TextBox 102">
                  <a:extLst>
                    <a:ext uri="{FF2B5EF4-FFF2-40B4-BE49-F238E27FC236}">
                      <a16:creationId xmlns:a16="http://schemas.microsoft.com/office/drawing/2014/main" id="{C46A413F-4346-DB49-89B4-E0A30DA5D728}"/>
                    </a:ext>
                  </a:extLst>
                </p:cNvPr>
                <p:cNvSpPr txBox="1">
                  <a:spLocks noRot="1" noChangeAspect="1" noMove="1" noResize="1" noEditPoints="1" noAdjustHandles="1" noChangeArrowheads="1" noChangeShapeType="1" noTextEdit="1"/>
                </p:cNvSpPr>
                <p:nvPr/>
              </p:nvSpPr>
              <p:spPr>
                <a:xfrm>
                  <a:off x="537328" y="4293678"/>
                  <a:ext cx="735727" cy="646524"/>
                </a:xfrm>
                <a:prstGeom prst="rect">
                  <a:avLst/>
                </a:prstGeom>
                <a:blipFill>
                  <a:blip r:embed="rId17"/>
                  <a:stretch>
                    <a:fillRect/>
                  </a:stretch>
                </a:blipFill>
              </p:spPr>
              <p:txBody>
                <a:bodyPr/>
                <a:lstStyle/>
                <a:p>
                  <a:r>
                    <a:rPr lang="en-US">
                      <a:noFill/>
                    </a:rPr>
                    <a:t> </a:t>
                  </a:r>
                </a:p>
              </p:txBody>
            </p:sp>
          </mc:Fallback>
        </mc:AlternateContent>
        <p:sp>
          <p:nvSpPr>
            <p:cNvPr id="67" name="Freeform 66">
              <a:extLst>
                <a:ext uri="{FF2B5EF4-FFF2-40B4-BE49-F238E27FC236}">
                  <a16:creationId xmlns:a16="http://schemas.microsoft.com/office/drawing/2014/main" id="{3A4385E7-FFFF-BE4C-B121-6B6CA6F6DC0A}"/>
                </a:ext>
              </a:extLst>
            </p:cNvPr>
            <p:cNvSpPr/>
            <p:nvPr/>
          </p:nvSpPr>
          <p:spPr>
            <a:xfrm>
              <a:off x="2247254" y="2414444"/>
              <a:ext cx="3430292" cy="742044"/>
            </a:xfrm>
            <a:custGeom>
              <a:avLst/>
              <a:gdLst>
                <a:gd name="connsiteX0" fmla="*/ 3430292 w 3430292"/>
                <a:gd name="connsiteY0" fmla="*/ 742044 h 742044"/>
                <a:gd name="connsiteX1" fmla="*/ 3089329 w 3430292"/>
                <a:gd name="connsiteY1" fmla="*/ 18790 h 742044"/>
                <a:gd name="connsiteX2" fmla="*/ 1585993 w 3430292"/>
                <a:gd name="connsiteY2" fmla="*/ 246098 h 742044"/>
                <a:gd name="connsiteX3" fmla="*/ 676760 w 3430292"/>
                <a:gd name="connsiteY3" fmla="*/ 612892 h 742044"/>
                <a:gd name="connsiteX4" fmla="*/ 0 w 3430292"/>
                <a:gd name="connsiteY4" fmla="*/ 716214 h 742044"/>
                <a:gd name="connsiteX5" fmla="*/ 0 w 3430292"/>
                <a:gd name="connsiteY5" fmla="*/ 716214 h 742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30292" h="742044">
                  <a:moveTo>
                    <a:pt x="3430292" y="742044"/>
                  </a:moveTo>
                  <a:cubicBezTo>
                    <a:pt x="3413502" y="421746"/>
                    <a:pt x="3396712" y="101448"/>
                    <a:pt x="3089329" y="18790"/>
                  </a:cubicBezTo>
                  <a:cubicBezTo>
                    <a:pt x="2781946" y="-63868"/>
                    <a:pt x="1988088" y="147081"/>
                    <a:pt x="1585993" y="246098"/>
                  </a:cubicBezTo>
                  <a:cubicBezTo>
                    <a:pt x="1183898" y="345115"/>
                    <a:pt x="941092" y="534539"/>
                    <a:pt x="676760" y="612892"/>
                  </a:cubicBezTo>
                  <a:cubicBezTo>
                    <a:pt x="412428" y="691245"/>
                    <a:pt x="0" y="716214"/>
                    <a:pt x="0" y="716214"/>
                  </a:cubicBezTo>
                  <a:lnTo>
                    <a:pt x="0" y="716214"/>
                  </a:lnTo>
                </a:path>
              </a:pathLst>
            </a:custGeom>
            <a:noFill/>
            <a:ln>
              <a:solidFill>
                <a:srgbClr val="007212"/>
              </a:solidFill>
              <a:tailEnd type="stealt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4" name="Footer Placeholder 3">
            <a:extLst>
              <a:ext uri="{FF2B5EF4-FFF2-40B4-BE49-F238E27FC236}">
                <a16:creationId xmlns:a16="http://schemas.microsoft.com/office/drawing/2014/main" id="{57673BA7-55CF-8344-95AF-740F65D0AB21}"/>
              </a:ext>
            </a:extLst>
          </p:cNvPr>
          <p:cNvSpPr>
            <a:spLocks noGrp="1"/>
          </p:cNvSpPr>
          <p:nvPr>
            <p:ph type="ftr" sz="quarter" idx="11"/>
          </p:nvPr>
        </p:nvSpPr>
        <p:spPr/>
        <p:txBody>
          <a:bodyPr/>
          <a:lstStyle/>
          <a:p>
            <a:pPr>
              <a:defRPr/>
            </a:pPr>
            <a:r>
              <a:rPr lang="en-US"/>
              <a:t>Class 19:  Preferential Trading Arrangements</a:t>
            </a:r>
          </a:p>
        </p:txBody>
      </p:sp>
      <p:sp>
        <p:nvSpPr>
          <p:cNvPr id="75" name="TextBox 74">
            <a:extLst>
              <a:ext uri="{FF2B5EF4-FFF2-40B4-BE49-F238E27FC236}">
                <a16:creationId xmlns:a16="http://schemas.microsoft.com/office/drawing/2014/main" id="{968835B2-95E6-D145-85C0-68E2EE531D25}"/>
              </a:ext>
            </a:extLst>
          </p:cNvPr>
          <p:cNvSpPr txBox="1"/>
          <p:nvPr/>
        </p:nvSpPr>
        <p:spPr>
          <a:xfrm>
            <a:off x="7239000" y="1981200"/>
            <a:ext cx="838200" cy="369332"/>
          </a:xfrm>
          <a:prstGeom prst="rect">
            <a:avLst/>
          </a:prstGeom>
          <a:noFill/>
        </p:spPr>
        <p:txBody>
          <a:bodyPr wrap="square" rtlCol="0">
            <a:spAutoFit/>
          </a:bodyPr>
          <a:lstStyle/>
          <a:p>
            <a:pPr algn="ctr"/>
            <a:r>
              <a:rPr lang="en-US" dirty="0"/>
              <a:t>MFN</a:t>
            </a:r>
          </a:p>
        </p:txBody>
      </p:sp>
      <p:sp>
        <p:nvSpPr>
          <p:cNvPr id="82" name="TextBox 81">
            <a:extLst>
              <a:ext uri="{FF2B5EF4-FFF2-40B4-BE49-F238E27FC236}">
                <a16:creationId xmlns:a16="http://schemas.microsoft.com/office/drawing/2014/main" id="{C9CE5FE6-9884-0B4D-A968-CBF2D0BC5408}"/>
              </a:ext>
            </a:extLst>
          </p:cNvPr>
          <p:cNvSpPr txBox="1"/>
          <p:nvPr/>
        </p:nvSpPr>
        <p:spPr>
          <a:xfrm>
            <a:off x="7239000" y="2286000"/>
            <a:ext cx="838200" cy="369332"/>
          </a:xfrm>
          <a:prstGeom prst="rect">
            <a:avLst/>
          </a:prstGeom>
          <a:noFill/>
        </p:spPr>
        <p:txBody>
          <a:bodyPr wrap="square" rtlCol="0">
            <a:spAutoFit/>
          </a:bodyPr>
          <a:lstStyle/>
          <a:p>
            <a:pPr algn="ctr"/>
            <a:r>
              <a:rPr lang="en-US" dirty="0">
                <a:solidFill>
                  <a:srgbClr val="FF0000"/>
                </a:solidFill>
              </a:rPr>
              <a:t>FTA</a:t>
            </a:r>
          </a:p>
        </p:txBody>
      </p:sp>
    </p:spTree>
    <p:extLst>
      <p:ext uri="{BB962C8B-B14F-4D97-AF65-F5344CB8AC3E}">
        <p14:creationId xmlns:p14="http://schemas.microsoft.com/office/powerpoint/2010/main" val="3959843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8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92F076-3D55-2F45-9A29-139A1CB946C9}"/>
              </a:ext>
            </a:extLst>
          </p:cNvPr>
          <p:cNvSpPr>
            <a:spLocks noGrp="1"/>
          </p:cNvSpPr>
          <p:nvPr>
            <p:ph type="title"/>
          </p:nvPr>
        </p:nvSpPr>
        <p:spPr/>
        <p:txBody>
          <a:bodyPr/>
          <a:lstStyle/>
          <a:p>
            <a:r>
              <a:rPr lang="en-US" dirty="0"/>
              <a:t>Background</a:t>
            </a:r>
          </a:p>
        </p:txBody>
      </p:sp>
      <p:sp>
        <p:nvSpPr>
          <p:cNvPr id="3" name="Content Placeholder 2">
            <a:extLst>
              <a:ext uri="{FF2B5EF4-FFF2-40B4-BE49-F238E27FC236}">
                <a16:creationId xmlns:a16="http://schemas.microsoft.com/office/drawing/2014/main" id="{1BB89BC3-2C7F-1D47-88E4-64D8756FC387}"/>
              </a:ext>
            </a:extLst>
          </p:cNvPr>
          <p:cNvSpPr>
            <a:spLocks noGrp="1"/>
          </p:cNvSpPr>
          <p:nvPr>
            <p:ph idx="1"/>
          </p:nvPr>
        </p:nvSpPr>
        <p:spPr/>
        <p:txBody>
          <a:bodyPr/>
          <a:lstStyle/>
          <a:p>
            <a:r>
              <a:rPr lang="en-US" sz="2800" dirty="0"/>
              <a:t>A Preferential Trading Arrangement (PTA)</a:t>
            </a:r>
          </a:p>
          <a:p>
            <a:pPr lvl="1"/>
            <a:r>
              <a:rPr lang="en-US" sz="2400" dirty="0"/>
              <a:t>Exists when a country uses a lower tariff on one country than on another</a:t>
            </a:r>
          </a:p>
          <a:p>
            <a:r>
              <a:rPr lang="en-US" sz="2800" dirty="0"/>
              <a:t>Examples</a:t>
            </a:r>
          </a:p>
          <a:p>
            <a:pPr lvl="1"/>
            <a:r>
              <a:rPr lang="en-US" sz="2400" dirty="0"/>
              <a:t>Free Trade Agreements and Customs Unions</a:t>
            </a:r>
          </a:p>
          <a:p>
            <a:pPr lvl="2"/>
            <a:r>
              <a:rPr lang="en-US" sz="2000" dirty="0"/>
              <a:t>Zero tariff on (almost) all goods from partner country</a:t>
            </a:r>
          </a:p>
          <a:p>
            <a:pPr lvl="1"/>
            <a:r>
              <a:rPr lang="en-US" sz="2400" dirty="0"/>
              <a:t>Generalized System of Preferences (GSP)</a:t>
            </a:r>
          </a:p>
          <a:p>
            <a:pPr lvl="2"/>
            <a:r>
              <a:rPr lang="en-US" sz="2000" dirty="0"/>
              <a:t>Lower than WTO tariffs on some exports of selected developing countries</a:t>
            </a:r>
          </a:p>
          <a:p>
            <a:pPr lvl="1"/>
            <a:r>
              <a:rPr lang="en-US" sz="2400" dirty="0"/>
              <a:t>ADD, CVD (</a:t>
            </a:r>
            <a:r>
              <a:rPr lang="en-US" sz="2400" u="sng" dirty="0"/>
              <a:t>not</a:t>
            </a:r>
            <a:r>
              <a:rPr lang="en-US" sz="2400" dirty="0"/>
              <a:t> Safeguards tariffs, which must apply to all)</a:t>
            </a:r>
          </a:p>
        </p:txBody>
      </p:sp>
      <p:sp>
        <p:nvSpPr>
          <p:cNvPr id="4" name="Footer Placeholder 3">
            <a:extLst>
              <a:ext uri="{FF2B5EF4-FFF2-40B4-BE49-F238E27FC236}">
                <a16:creationId xmlns:a16="http://schemas.microsoft.com/office/drawing/2014/main" id="{B42C07C7-44DE-1E4D-8A36-244F1C9D34B4}"/>
              </a:ext>
            </a:extLst>
          </p:cNvPr>
          <p:cNvSpPr>
            <a:spLocks noGrp="1"/>
          </p:cNvSpPr>
          <p:nvPr>
            <p:ph type="ftr" sz="quarter" idx="11"/>
          </p:nvPr>
        </p:nvSpPr>
        <p:spPr/>
        <p:txBody>
          <a:bodyPr/>
          <a:lstStyle/>
          <a:p>
            <a:pPr>
              <a:defRPr/>
            </a:pPr>
            <a:r>
              <a:rPr lang="en-US"/>
              <a:t>Class 19:  Preferential Trading Arrangements</a:t>
            </a:r>
          </a:p>
        </p:txBody>
      </p:sp>
      <p:sp>
        <p:nvSpPr>
          <p:cNvPr id="5" name="Slide Number Placeholder 4">
            <a:extLst>
              <a:ext uri="{FF2B5EF4-FFF2-40B4-BE49-F238E27FC236}">
                <a16:creationId xmlns:a16="http://schemas.microsoft.com/office/drawing/2014/main" id="{7F734168-8D4E-874A-9EF6-37B436829D9E}"/>
              </a:ext>
            </a:extLst>
          </p:cNvPr>
          <p:cNvSpPr>
            <a:spLocks noGrp="1"/>
          </p:cNvSpPr>
          <p:nvPr>
            <p:ph type="sldNum" sz="quarter" idx="12"/>
          </p:nvPr>
        </p:nvSpPr>
        <p:spPr/>
        <p:txBody>
          <a:bodyPr/>
          <a:lstStyle/>
          <a:p>
            <a:pPr>
              <a:defRPr/>
            </a:pPr>
            <a:fld id="{659DFB22-C7E9-9E4B-8431-4E4E88AD005A}" type="slidenum">
              <a:rPr lang="en-US" smtClean="0"/>
              <a:pPr>
                <a:defRPr/>
              </a:pPr>
              <a:t>4</a:t>
            </a:fld>
            <a:endParaRPr lang="en-US"/>
          </a:p>
        </p:txBody>
      </p:sp>
    </p:spTree>
    <p:extLst>
      <p:ext uri="{BB962C8B-B14F-4D97-AF65-F5344CB8AC3E}">
        <p14:creationId xmlns:p14="http://schemas.microsoft.com/office/powerpoint/2010/main" val="102231403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ectangle 52">
            <a:extLst>
              <a:ext uri="{FF2B5EF4-FFF2-40B4-BE49-F238E27FC236}">
                <a16:creationId xmlns:a16="http://schemas.microsoft.com/office/drawing/2014/main" id="{C3134F92-05D3-6E46-AA29-FCB9C9576E71}"/>
              </a:ext>
            </a:extLst>
          </p:cNvPr>
          <p:cNvSpPr/>
          <p:nvPr/>
        </p:nvSpPr>
        <p:spPr>
          <a:xfrm>
            <a:off x="0" y="668740"/>
            <a:ext cx="9144000" cy="55546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40</a:t>
            </a:fld>
            <a:endParaRPr lang="en-US"/>
          </a:p>
        </p:txBody>
      </p:sp>
      <p:sp>
        <p:nvSpPr>
          <p:cNvPr id="80" name="TextBox 79">
            <a:extLst>
              <a:ext uri="{FF2B5EF4-FFF2-40B4-BE49-F238E27FC236}">
                <a16:creationId xmlns:a16="http://schemas.microsoft.com/office/drawing/2014/main" id="{4BD5A58A-070F-F94E-9E52-A62FFEEEB2AF}"/>
              </a:ext>
            </a:extLst>
          </p:cNvPr>
          <p:cNvSpPr txBox="1"/>
          <p:nvPr/>
        </p:nvSpPr>
        <p:spPr>
          <a:xfrm>
            <a:off x="1314450" y="1143001"/>
            <a:ext cx="5492750" cy="507831"/>
          </a:xfrm>
          <a:prstGeom prst="rect">
            <a:avLst/>
          </a:prstGeom>
          <a:noFill/>
        </p:spPr>
        <p:txBody>
          <a:bodyPr wrap="square" rtlCol="0">
            <a:spAutoFit/>
          </a:bodyPr>
          <a:lstStyle/>
          <a:p>
            <a:pPr algn="ctr"/>
            <a:r>
              <a:rPr lang="en-US" sz="2700" dirty="0"/>
              <a:t>Welfare Effects on the World</a:t>
            </a:r>
          </a:p>
        </p:txBody>
      </p:sp>
      <p:grpSp>
        <p:nvGrpSpPr>
          <p:cNvPr id="2" name="Group 1">
            <a:extLst>
              <a:ext uri="{FF2B5EF4-FFF2-40B4-BE49-F238E27FC236}">
                <a16:creationId xmlns:a16="http://schemas.microsoft.com/office/drawing/2014/main" id="{6D1AF142-5F78-0B47-9ADE-2163D8F677DB}"/>
              </a:ext>
            </a:extLst>
          </p:cNvPr>
          <p:cNvGrpSpPr/>
          <p:nvPr/>
        </p:nvGrpSpPr>
        <p:grpSpPr>
          <a:xfrm>
            <a:off x="537328" y="1685250"/>
            <a:ext cx="7487556" cy="3711888"/>
            <a:chOff x="537328" y="1685250"/>
            <a:chExt cx="7487556" cy="3711888"/>
          </a:xfrm>
        </p:grpSpPr>
        <p:sp>
          <p:nvSpPr>
            <p:cNvPr id="108" name="Right Triangle 107">
              <a:extLst>
                <a:ext uri="{FF2B5EF4-FFF2-40B4-BE49-F238E27FC236}">
                  <a16:creationId xmlns:a16="http://schemas.microsoft.com/office/drawing/2014/main" id="{6C67FCEB-14E8-3149-BB79-0EDD1FC0D10C}"/>
                </a:ext>
              </a:extLst>
            </p:cNvPr>
            <p:cNvSpPr/>
            <p:nvPr/>
          </p:nvSpPr>
          <p:spPr>
            <a:xfrm>
              <a:off x="2151997" y="3017859"/>
              <a:ext cx="280652" cy="184820"/>
            </a:xfrm>
            <a:prstGeom prst="rtTriangle">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4DBC6C26-FE02-E348-B2C3-AEB3BAC15EF3}"/>
                </a:ext>
              </a:extLst>
            </p:cNvPr>
            <p:cNvSpPr/>
            <p:nvPr/>
          </p:nvSpPr>
          <p:spPr>
            <a:xfrm>
              <a:off x="1943905" y="3039776"/>
              <a:ext cx="214080" cy="167863"/>
            </a:xfrm>
            <a:prstGeom prst="rect">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 name="Right Triangle 96">
              <a:extLst>
                <a:ext uri="{FF2B5EF4-FFF2-40B4-BE49-F238E27FC236}">
                  <a16:creationId xmlns:a16="http://schemas.microsoft.com/office/drawing/2014/main" id="{0685EDA3-035C-1A48-8C76-6E06A70B45D8}"/>
                </a:ext>
              </a:extLst>
            </p:cNvPr>
            <p:cNvSpPr/>
            <p:nvPr/>
          </p:nvSpPr>
          <p:spPr>
            <a:xfrm flipV="1">
              <a:off x="2151528" y="3187485"/>
              <a:ext cx="281705" cy="254962"/>
            </a:xfrm>
            <a:prstGeom prst="rtTriangle">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 name="Straight Connector 6"/>
            <p:cNvCxnSpPr>
              <a:cxnSpLocks/>
            </p:cNvCxnSpPr>
            <p:nvPr/>
          </p:nvCxnSpPr>
          <p:spPr>
            <a:xfrm>
              <a:off x="1143000" y="4743450"/>
              <a:ext cx="22288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V="1">
              <a:off x="11430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3143250" y="4686300"/>
              <a:ext cx="514350" cy="369332"/>
            </a:xfrm>
            <a:prstGeom prst="rect">
              <a:avLst/>
            </a:prstGeom>
            <a:noFill/>
          </p:spPr>
          <p:txBody>
            <a:bodyPr wrap="square" rtlCol="0">
              <a:spAutoFit/>
            </a:bodyPr>
            <a:lstStyle/>
            <a:p>
              <a:r>
                <a:rPr lang="en-US" dirty="0"/>
                <a:t>Q</a:t>
              </a:r>
            </a:p>
          </p:txBody>
        </p:sp>
        <p:cxnSp>
          <p:nvCxnSpPr>
            <p:cNvPr id="63" name="Straight Connector 62"/>
            <p:cNvCxnSpPr>
              <a:cxnSpLocks/>
            </p:cNvCxnSpPr>
            <p:nvPr/>
          </p:nvCxnSpPr>
          <p:spPr>
            <a:xfrm flipV="1">
              <a:off x="1143000" y="2857500"/>
              <a:ext cx="1657350" cy="15430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8" name="Left Brace 37"/>
            <p:cNvSpPr/>
            <p:nvPr/>
          </p:nvSpPr>
          <p:spPr>
            <a:xfrm>
              <a:off x="971550" y="3771900"/>
              <a:ext cx="171450" cy="628650"/>
            </a:xfrm>
            <a:prstGeom prst="leftBrace">
              <a:avLst>
                <a:gd name="adj1" fmla="val 44444"/>
                <a:gd name="adj2"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61" name="Straight Connector 60"/>
            <p:cNvCxnSpPr>
              <a:cxnSpLocks/>
            </p:cNvCxnSpPr>
            <p:nvPr/>
          </p:nvCxnSpPr>
          <p:spPr>
            <a:xfrm>
              <a:off x="4000500" y="4743450"/>
              <a:ext cx="36004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flipV="1">
              <a:off x="40005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5" name="TextBox 64"/>
            <p:cNvSpPr txBox="1"/>
            <p:nvPr/>
          </p:nvSpPr>
          <p:spPr>
            <a:xfrm>
              <a:off x="7486650" y="4686300"/>
              <a:ext cx="514350" cy="369332"/>
            </a:xfrm>
            <a:prstGeom prst="rect">
              <a:avLst/>
            </a:prstGeom>
            <a:noFill/>
          </p:spPr>
          <p:txBody>
            <a:bodyPr wrap="square" rtlCol="0">
              <a:spAutoFit/>
            </a:bodyPr>
            <a:lstStyle/>
            <a:p>
              <a:r>
                <a:rPr lang="en-US" dirty="0"/>
                <a:t>Q</a:t>
              </a:r>
            </a:p>
          </p:txBody>
        </p:sp>
        <p:cxnSp>
          <p:nvCxnSpPr>
            <p:cNvPr id="73" name="Straight Connector 72"/>
            <p:cNvCxnSpPr>
              <a:cxnSpLocks/>
            </p:cNvCxnSpPr>
            <p:nvPr/>
          </p:nvCxnSpPr>
          <p:spPr>
            <a:xfrm flipV="1">
              <a:off x="4000500" y="2228850"/>
              <a:ext cx="3314700" cy="15430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0" name="Straight Connector 49">
              <a:extLst>
                <a:ext uri="{FF2B5EF4-FFF2-40B4-BE49-F238E27FC236}">
                  <a16:creationId xmlns:a16="http://schemas.microsoft.com/office/drawing/2014/main" id="{46F7941E-700F-274B-AD62-B652D2307BB6}"/>
                </a:ext>
              </a:extLst>
            </p:cNvPr>
            <p:cNvCxnSpPr>
              <a:cxnSpLocks/>
            </p:cNvCxnSpPr>
            <p:nvPr/>
          </p:nvCxnSpPr>
          <p:spPr>
            <a:xfrm flipV="1">
              <a:off x="1143000" y="2228850"/>
              <a:ext cx="1657350" cy="15430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92EE2414-DF8A-4344-983D-77235EC7E06D}"/>
                    </a:ext>
                  </a:extLst>
                </p:cNvPr>
                <p:cNvSpPr txBox="1"/>
                <p:nvPr/>
              </p:nvSpPr>
              <p:spPr>
                <a:xfrm>
                  <a:off x="2743200" y="2171700"/>
                  <a:ext cx="685800" cy="375552"/>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𝑡</m:t>
                          </m:r>
                        </m:sup>
                      </m:sSup>
                      <m:r>
                        <a:rPr lang="en-US" i="1">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𝑡</m:t>
                          </m:r>
                        </m:sup>
                      </m:sSup>
                    </m:oMath>
                  </a14:m>
                  <a:r>
                    <a:rPr lang="en-US" dirty="0">
                      <a:effectLst/>
                    </a:rPr>
                    <a:t> </a:t>
                  </a:r>
                  <a:endParaRPr lang="en-US" baseline="30000" dirty="0"/>
                </a:p>
              </p:txBody>
            </p:sp>
          </mc:Choice>
          <mc:Fallback xmlns="">
            <p:sp>
              <p:nvSpPr>
                <p:cNvPr id="52" name="TextBox 51">
                  <a:extLst>
                    <a:ext uri="{FF2B5EF4-FFF2-40B4-BE49-F238E27FC236}">
                      <a16:creationId xmlns:a16="http://schemas.microsoft.com/office/drawing/2014/main" id="{92EE2414-DF8A-4344-983D-77235EC7E06D}"/>
                    </a:ext>
                  </a:extLst>
                </p:cNvPr>
                <p:cNvSpPr txBox="1">
                  <a:spLocks noRot="1" noChangeAspect="1" noMove="1" noResize="1" noEditPoints="1" noAdjustHandles="1" noChangeArrowheads="1" noChangeShapeType="1" noTextEdit="1"/>
                </p:cNvSpPr>
                <p:nvPr/>
              </p:nvSpPr>
              <p:spPr>
                <a:xfrm>
                  <a:off x="2743200" y="2171700"/>
                  <a:ext cx="685800" cy="375552"/>
                </a:xfrm>
                <a:prstGeom prst="rect">
                  <a:avLst/>
                </a:prstGeom>
                <a:blipFill>
                  <a:blip r:embed="rId2"/>
                  <a:stretch>
                    <a:fillRect r="-33333"/>
                  </a:stretch>
                </a:blipFill>
              </p:spPr>
              <p:txBody>
                <a:bodyPr/>
                <a:lstStyle/>
                <a:p>
                  <a:r>
                    <a:rPr lang="en-US">
                      <a:noFill/>
                    </a:rPr>
                    <a:t> </a:t>
                  </a:r>
                </a:p>
              </p:txBody>
            </p:sp>
          </mc:Fallback>
        </mc:AlternateContent>
        <p:cxnSp>
          <p:nvCxnSpPr>
            <p:cNvPr id="79" name="Straight Connector 78">
              <a:extLst>
                <a:ext uri="{FF2B5EF4-FFF2-40B4-BE49-F238E27FC236}">
                  <a16:creationId xmlns:a16="http://schemas.microsoft.com/office/drawing/2014/main" id="{C3E76220-2624-494E-A28E-6D9EBAC26B59}"/>
                </a:ext>
              </a:extLst>
            </p:cNvPr>
            <p:cNvCxnSpPr>
              <a:cxnSpLocks/>
            </p:cNvCxnSpPr>
            <p:nvPr/>
          </p:nvCxnSpPr>
          <p:spPr>
            <a:xfrm flipV="1">
              <a:off x="4000500" y="3771900"/>
              <a:ext cx="685800" cy="628650"/>
            </a:xfrm>
            <a:prstGeom prst="line">
              <a:avLst/>
            </a:prstGeom>
            <a:ln>
              <a:solidFill>
                <a:srgbClr val="FF0000"/>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81" name="Straight Connector 80">
              <a:extLst>
                <a:ext uri="{FF2B5EF4-FFF2-40B4-BE49-F238E27FC236}">
                  <a16:creationId xmlns:a16="http://schemas.microsoft.com/office/drawing/2014/main" id="{7D8A21A1-F836-524D-AEA3-7CC934A9EA65}"/>
                </a:ext>
              </a:extLst>
            </p:cNvPr>
            <p:cNvCxnSpPr>
              <a:cxnSpLocks/>
            </p:cNvCxnSpPr>
            <p:nvPr/>
          </p:nvCxnSpPr>
          <p:spPr>
            <a:xfrm flipV="1">
              <a:off x="4686300" y="2514600"/>
              <a:ext cx="2686050" cy="1257300"/>
            </a:xfrm>
            <a:prstGeom prst="line">
              <a:avLst/>
            </a:prstGeom>
            <a:ln>
              <a:solidFill>
                <a:srgbClr val="FF0000"/>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BE3CB4B5-A96E-B740-880B-479A9E3D5130}"/>
                </a:ext>
              </a:extLst>
            </p:cNvPr>
            <p:cNvCxnSpPr>
              <a:cxnSpLocks/>
            </p:cNvCxnSpPr>
            <p:nvPr/>
          </p:nvCxnSpPr>
          <p:spPr>
            <a:xfrm>
              <a:off x="4514850" y="2400300"/>
              <a:ext cx="2457450" cy="14287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6" name="Straight Connector 85">
              <a:extLst>
                <a:ext uri="{FF2B5EF4-FFF2-40B4-BE49-F238E27FC236}">
                  <a16:creationId xmlns:a16="http://schemas.microsoft.com/office/drawing/2014/main" id="{AE1158BC-140C-7543-ABB0-6ED3C6348EBD}"/>
                </a:ext>
              </a:extLst>
            </p:cNvPr>
            <p:cNvCxnSpPr>
              <a:cxnSpLocks/>
            </p:cNvCxnSpPr>
            <p:nvPr/>
          </p:nvCxnSpPr>
          <p:spPr>
            <a:xfrm>
              <a:off x="1143000" y="3028950"/>
              <a:ext cx="4457700"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87" name="Straight Connector 86">
              <a:extLst>
                <a:ext uri="{FF2B5EF4-FFF2-40B4-BE49-F238E27FC236}">
                  <a16:creationId xmlns:a16="http://schemas.microsoft.com/office/drawing/2014/main" id="{F7974421-E849-6A49-8342-95E79CF26D44}"/>
                </a:ext>
              </a:extLst>
            </p:cNvPr>
            <p:cNvCxnSpPr>
              <a:cxnSpLocks/>
            </p:cNvCxnSpPr>
            <p:nvPr/>
          </p:nvCxnSpPr>
          <p:spPr>
            <a:xfrm>
              <a:off x="1143000" y="3200400"/>
              <a:ext cx="4743450"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90" name="Rectangle 89">
                  <a:extLst>
                    <a:ext uri="{FF2B5EF4-FFF2-40B4-BE49-F238E27FC236}">
                      <a16:creationId xmlns:a16="http://schemas.microsoft.com/office/drawing/2014/main" id="{5B3EABC2-8B35-3448-9289-322A6B276D7D}"/>
                    </a:ext>
                  </a:extLst>
                </p:cNvPr>
                <p:cNvSpPr/>
                <p:nvPr/>
              </p:nvSpPr>
              <p:spPr>
                <a:xfrm>
                  <a:off x="6800850" y="3543300"/>
                  <a:ext cx="570349" cy="37003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𝑀</m:t>
                            </m:r>
                          </m:e>
                          <m:sup>
                            <m:r>
                              <a:rPr lang="en-US" i="1">
                                <a:latin typeface="Cambria Math" panose="02040503050406030204" pitchFamily="18" charset="0"/>
                              </a:rPr>
                              <m:t>𝐴</m:t>
                            </m:r>
                          </m:sup>
                        </m:sSup>
                      </m:oMath>
                    </m:oMathPara>
                  </a14:m>
                  <a:endParaRPr lang="en-US" dirty="0"/>
                </a:p>
              </p:txBody>
            </p:sp>
          </mc:Choice>
          <mc:Fallback xmlns="">
            <p:sp>
              <p:nvSpPr>
                <p:cNvPr id="90" name="Rectangle 89">
                  <a:extLst>
                    <a:ext uri="{FF2B5EF4-FFF2-40B4-BE49-F238E27FC236}">
                      <a16:creationId xmlns:a16="http://schemas.microsoft.com/office/drawing/2014/main" id="{5B3EABC2-8B35-3448-9289-322A6B276D7D}"/>
                    </a:ext>
                  </a:extLst>
                </p:cNvPr>
                <p:cNvSpPr>
                  <a:spLocks noRot="1" noChangeAspect="1" noMove="1" noResize="1" noEditPoints="1" noAdjustHandles="1" noChangeArrowheads="1" noChangeShapeType="1" noTextEdit="1"/>
                </p:cNvSpPr>
                <p:nvPr/>
              </p:nvSpPr>
              <p:spPr>
                <a:xfrm>
                  <a:off x="6800850" y="3543300"/>
                  <a:ext cx="570349" cy="370038"/>
                </a:xfrm>
                <a:prstGeom prst="rect">
                  <a:avLst/>
                </a:prstGeom>
                <a:blipFill>
                  <a:blip r:embed="rId3"/>
                  <a:stretch>
                    <a:fillRect/>
                  </a:stretch>
                </a:blipFill>
              </p:spPr>
              <p:txBody>
                <a:bodyPr/>
                <a:lstStyle/>
                <a:p>
                  <a:r>
                    <a:rPr lang="en-US">
                      <a:noFill/>
                    </a:rPr>
                    <a:t> </a:t>
                  </a:r>
                </a:p>
              </p:txBody>
            </p:sp>
          </mc:Fallback>
        </mc:AlternateContent>
        <p:cxnSp>
          <p:nvCxnSpPr>
            <p:cNvPr id="92" name="Straight Connector 91">
              <a:extLst>
                <a:ext uri="{FF2B5EF4-FFF2-40B4-BE49-F238E27FC236}">
                  <a16:creationId xmlns:a16="http://schemas.microsoft.com/office/drawing/2014/main" id="{98DB2428-7974-BE43-9111-37B6F41D302F}"/>
                </a:ext>
              </a:extLst>
            </p:cNvPr>
            <p:cNvCxnSpPr>
              <a:cxnSpLocks/>
            </p:cNvCxnSpPr>
            <p:nvPr/>
          </p:nvCxnSpPr>
          <p:spPr>
            <a:xfrm>
              <a:off x="1943100" y="3028950"/>
              <a:ext cx="0" cy="1714500"/>
            </a:xfrm>
            <a:prstGeom prst="line">
              <a:avLst/>
            </a:prstGeom>
            <a:ln>
              <a:solidFill>
                <a:schemeClr val="tx1"/>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96" name="Straight Connector 95">
              <a:extLst>
                <a:ext uri="{FF2B5EF4-FFF2-40B4-BE49-F238E27FC236}">
                  <a16:creationId xmlns:a16="http://schemas.microsoft.com/office/drawing/2014/main" id="{088086D5-6F00-E146-87DE-E16B01D4CD8D}"/>
                </a:ext>
              </a:extLst>
            </p:cNvPr>
            <p:cNvCxnSpPr>
              <a:cxnSpLocks/>
            </p:cNvCxnSpPr>
            <p:nvPr/>
          </p:nvCxnSpPr>
          <p:spPr>
            <a:xfrm>
              <a:off x="1758275" y="3200400"/>
              <a:ext cx="0" cy="1543050"/>
            </a:xfrm>
            <a:prstGeom prst="line">
              <a:avLst/>
            </a:prstGeom>
            <a:ln>
              <a:solidFill>
                <a:srgbClr val="FF0000"/>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BB4D492F-DEDC-A341-8228-9351DF5119B3}"/>
                </a:ext>
              </a:extLst>
            </p:cNvPr>
            <p:cNvCxnSpPr>
              <a:cxnSpLocks/>
            </p:cNvCxnSpPr>
            <p:nvPr/>
          </p:nvCxnSpPr>
          <p:spPr>
            <a:xfrm>
              <a:off x="2431073" y="3209192"/>
              <a:ext cx="0" cy="1543050"/>
            </a:xfrm>
            <a:prstGeom prst="line">
              <a:avLst/>
            </a:prstGeom>
            <a:ln>
              <a:solidFill>
                <a:srgbClr val="FF0000"/>
              </a:solidFill>
              <a:prstDash val="lgDash"/>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37" name="Rectangle 36">
                  <a:extLst>
                    <a:ext uri="{FF2B5EF4-FFF2-40B4-BE49-F238E27FC236}">
                      <a16:creationId xmlns:a16="http://schemas.microsoft.com/office/drawing/2014/main" id="{916D4E0B-EFB3-AD4C-A379-E9E55A41493A}"/>
                    </a:ext>
                  </a:extLst>
                </p:cNvPr>
                <p:cNvSpPr/>
                <p:nvPr/>
              </p:nvSpPr>
              <p:spPr>
                <a:xfrm>
                  <a:off x="2286000" y="4743450"/>
                  <a:ext cx="523926" cy="37266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rgbClr val="FF0000"/>
                                </a:solidFill>
                                <a:latin typeface="Cambria Math" panose="02040503050406030204" pitchFamily="18" charset="0"/>
                              </a:rPr>
                            </m:ctrlPr>
                          </m:sSubSupPr>
                          <m:e>
                            <m:r>
                              <a:rPr lang="en-US" i="1">
                                <a:solidFill>
                                  <a:srgbClr val="FF0000"/>
                                </a:solidFill>
                                <a:latin typeface="Cambria Math" panose="02040503050406030204" pitchFamily="18" charset="0"/>
                              </a:rPr>
                              <m:t>𝑋</m:t>
                            </m:r>
                          </m:e>
                          <m:sub>
                            <m:r>
                              <a:rPr lang="en-US" b="0" i="0" smtClean="0">
                                <a:solidFill>
                                  <a:srgbClr val="FF0000"/>
                                </a:solidFill>
                                <a:latin typeface="Cambria Math" panose="02040503050406030204" pitchFamily="18" charset="0"/>
                              </a:rPr>
                              <m:t>1</m:t>
                            </m:r>
                          </m:sub>
                          <m:sup>
                            <m:r>
                              <a:rPr lang="en-US" b="0" i="1" smtClean="0">
                                <a:solidFill>
                                  <a:srgbClr val="FF0000"/>
                                </a:solidFill>
                                <a:latin typeface="Cambria Math" panose="02040503050406030204" pitchFamily="18" charset="0"/>
                              </a:rPr>
                              <m:t>𝐵</m:t>
                            </m:r>
                          </m:sup>
                        </m:sSubSup>
                      </m:oMath>
                    </m:oMathPara>
                  </a14:m>
                  <a:endParaRPr lang="en-US" i="1" dirty="0">
                    <a:solidFill>
                      <a:srgbClr val="FF0000"/>
                    </a:solidFill>
                    <a:latin typeface="Cambria Math" panose="02040503050406030204" pitchFamily="18" charset="0"/>
                  </a:endParaRPr>
                </a:p>
              </p:txBody>
            </p:sp>
          </mc:Choice>
          <mc:Fallback xmlns="">
            <p:sp>
              <p:nvSpPr>
                <p:cNvPr id="37" name="Rectangle 36">
                  <a:extLst>
                    <a:ext uri="{FF2B5EF4-FFF2-40B4-BE49-F238E27FC236}">
                      <a16:creationId xmlns:a16="http://schemas.microsoft.com/office/drawing/2014/main" id="{916D4E0B-EFB3-AD4C-A379-E9E55A41493A}"/>
                    </a:ext>
                  </a:extLst>
                </p:cNvPr>
                <p:cNvSpPr>
                  <a:spLocks noRot="1" noChangeAspect="1" noMove="1" noResize="1" noEditPoints="1" noAdjustHandles="1" noChangeArrowheads="1" noChangeShapeType="1" noTextEdit="1"/>
                </p:cNvSpPr>
                <p:nvPr/>
              </p:nvSpPr>
              <p:spPr>
                <a:xfrm>
                  <a:off x="2286000" y="4743450"/>
                  <a:ext cx="523926" cy="372666"/>
                </a:xfrm>
                <a:prstGeom prst="rect">
                  <a:avLst/>
                </a:prstGeom>
                <a:blipFill>
                  <a:blip r:embed="rId4"/>
                  <a:stretch>
                    <a:fillRect/>
                  </a:stretch>
                </a:blipFill>
              </p:spPr>
              <p:txBody>
                <a:bodyPr/>
                <a:lstStyle/>
                <a:p>
                  <a:r>
                    <a:rPr lang="en-US">
                      <a:noFill/>
                    </a:rPr>
                    <a:t> </a:t>
                  </a:r>
                </a:p>
              </p:txBody>
            </p:sp>
          </mc:Fallback>
        </mc:AlternateContent>
        <p:cxnSp>
          <p:nvCxnSpPr>
            <p:cNvPr id="39" name="Straight Connector 38">
              <a:extLst>
                <a:ext uri="{FF2B5EF4-FFF2-40B4-BE49-F238E27FC236}">
                  <a16:creationId xmlns:a16="http://schemas.microsoft.com/office/drawing/2014/main" id="{E10B6789-7891-9D4C-9E28-36FA3FEC6BD5}"/>
                </a:ext>
              </a:extLst>
            </p:cNvPr>
            <p:cNvCxnSpPr>
              <a:cxnSpLocks/>
            </p:cNvCxnSpPr>
            <p:nvPr/>
          </p:nvCxnSpPr>
          <p:spPr>
            <a:xfrm>
              <a:off x="5886450" y="3200400"/>
              <a:ext cx="0" cy="1543050"/>
            </a:xfrm>
            <a:prstGeom prst="line">
              <a:avLst/>
            </a:prstGeom>
            <a:ln>
              <a:solidFill>
                <a:srgbClr val="FF0000"/>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BBF83C96-4B8D-E34C-B296-1E2210EEF700}"/>
                </a:ext>
              </a:extLst>
            </p:cNvPr>
            <p:cNvCxnSpPr>
              <a:cxnSpLocks/>
            </p:cNvCxnSpPr>
            <p:nvPr/>
          </p:nvCxnSpPr>
          <p:spPr>
            <a:xfrm>
              <a:off x="5600700" y="3028950"/>
              <a:ext cx="0" cy="1714500"/>
            </a:xfrm>
            <a:prstGeom prst="line">
              <a:avLst/>
            </a:prstGeom>
            <a:ln>
              <a:solidFill>
                <a:schemeClr val="tx1"/>
              </a:solidFill>
              <a:prstDash val="lgDash"/>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41" name="Rectangle 40">
                  <a:extLst>
                    <a:ext uri="{FF2B5EF4-FFF2-40B4-BE49-F238E27FC236}">
                      <a16:creationId xmlns:a16="http://schemas.microsoft.com/office/drawing/2014/main" id="{503550C8-F65A-9340-A2E0-55C88B91F7FD}"/>
                    </a:ext>
                  </a:extLst>
                </p:cNvPr>
                <p:cNvSpPr/>
                <p:nvPr/>
              </p:nvSpPr>
              <p:spPr>
                <a:xfrm>
                  <a:off x="5372100" y="4743450"/>
                  <a:ext cx="570349" cy="376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chemeClr val="tx1"/>
                                </a:solidFill>
                                <a:latin typeface="Cambria Math" panose="02040503050406030204" pitchFamily="18" charset="0"/>
                              </a:rPr>
                            </m:ctrlPr>
                          </m:sSubSupPr>
                          <m:e>
                            <m:r>
                              <a:rPr lang="en-US" b="0" i="1" smtClean="0">
                                <a:solidFill>
                                  <a:schemeClr val="tx1"/>
                                </a:solidFill>
                                <a:latin typeface="Cambria Math" panose="02040503050406030204" pitchFamily="18" charset="0"/>
                              </a:rPr>
                              <m:t>𝑀</m:t>
                            </m:r>
                          </m:e>
                          <m:sub>
                            <m:r>
                              <a:rPr lang="en-US" i="0">
                                <a:solidFill>
                                  <a:schemeClr val="tx1"/>
                                </a:solidFill>
                                <a:latin typeface="Cambria Math" panose="02040503050406030204" pitchFamily="18" charset="0"/>
                              </a:rPr>
                              <m:t>0</m:t>
                            </m:r>
                          </m:sub>
                          <m:sup>
                            <m:r>
                              <a:rPr lang="en-US" b="0" i="1" smtClean="0">
                                <a:solidFill>
                                  <a:schemeClr val="tx1"/>
                                </a:solidFill>
                                <a:latin typeface="Cambria Math" panose="02040503050406030204" pitchFamily="18" charset="0"/>
                              </a:rPr>
                              <m:t>𝐴</m:t>
                            </m:r>
                          </m:sup>
                        </m:sSubSup>
                      </m:oMath>
                    </m:oMathPara>
                  </a14:m>
                  <a:endParaRPr lang="en-US" dirty="0">
                    <a:solidFill>
                      <a:schemeClr val="tx1"/>
                    </a:solidFill>
                  </a:endParaRPr>
                </a:p>
              </p:txBody>
            </p:sp>
          </mc:Choice>
          <mc:Fallback xmlns="">
            <p:sp>
              <p:nvSpPr>
                <p:cNvPr id="41" name="Rectangle 40">
                  <a:extLst>
                    <a:ext uri="{FF2B5EF4-FFF2-40B4-BE49-F238E27FC236}">
                      <a16:creationId xmlns:a16="http://schemas.microsoft.com/office/drawing/2014/main" id="{503550C8-F65A-9340-A2E0-55C88B91F7FD}"/>
                    </a:ext>
                  </a:extLst>
                </p:cNvPr>
                <p:cNvSpPr>
                  <a:spLocks noRot="1" noChangeAspect="1" noMove="1" noResize="1" noEditPoints="1" noAdjustHandles="1" noChangeArrowheads="1" noChangeShapeType="1" noTextEdit="1"/>
                </p:cNvSpPr>
                <p:nvPr/>
              </p:nvSpPr>
              <p:spPr>
                <a:xfrm>
                  <a:off x="5372100" y="4743450"/>
                  <a:ext cx="570349" cy="376321"/>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Rectangle 41">
                  <a:extLst>
                    <a:ext uri="{FF2B5EF4-FFF2-40B4-BE49-F238E27FC236}">
                      <a16:creationId xmlns:a16="http://schemas.microsoft.com/office/drawing/2014/main" id="{0D81F738-F50B-F94E-B18F-33A10F134FB3}"/>
                    </a:ext>
                  </a:extLst>
                </p:cNvPr>
                <p:cNvSpPr/>
                <p:nvPr/>
              </p:nvSpPr>
              <p:spPr>
                <a:xfrm>
                  <a:off x="5772150" y="4743450"/>
                  <a:ext cx="568745" cy="3740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rgbClr val="FF0000"/>
                                </a:solidFill>
                                <a:latin typeface="Cambria Math" panose="02040503050406030204" pitchFamily="18" charset="0"/>
                              </a:rPr>
                            </m:ctrlPr>
                          </m:sSubSupPr>
                          <m:e>
                            <m:r>
                              <a:rPr lang="en-US" b="0" i="1" smtClean="0">
                                <a:solidFill>
                                  <a:srgbClr val="FF0000"/>
                                </a:solidFill>
                                <a:latin typeface="Cambria Math" panose="02040503050406030204" pitchFamily="18" charset="0"/>
                              </a:rPr>
                              <m:t>𝑀</m:t>
                            </m:r>
                          </m:e>
                          <m:sub>
                            <m:r>
                              <a:rPr lang="en-US" b="0" i="0" smtClean="0">
                                <a:solidFill>
                                  <a:srgbClr val="FF0000"/>
                                </a:solidFill>
                                <a:latin typeface="Cambria Math" panose="02040503050406030204" pitchFamily="18" charset="0"/>
                              </a:rPr>
                              <m:t>1</m:t>
                            </m:r>
                          </m:sub>
                          <m:sup>
                            <m:r>
                              <a:rPr lang="en-US" b="0" i="1" smtClean="0">
                                <a:solidFill>
                                  <a:srgbClr val="FF0000"/>
                                </a:solidFill>
                                <a:latin typeface="Cambria Math" panose="02040503050406030204" pitchFamily="18" charset="0"/>
                              </a:rPr>
                              <m:t>𝐴</m:t>
                            </m:r>
                          </m:sup>
                        </m:sSubSup>
                      </m:oMath>
                    </m:oMathPara>
                  </a14:m>
                  <a:endParaRPr lang="en-US" i="1" dirty="0">
                    <a:solidFill>
                      <a:srgbClr val="FF0000"/>
                    </a:solidFill>
                    <a:latin typeface="Cambria Math" panose="02040503050406030204" pitchFamily="18" charset="0"/>
                  </a:endParaRPr>
                </a:p>
              </p:txBody>
            </p:sp>
          </mc:Choice>
          <mc:Fallback xmlns="">
            <p:sp>
              <p:nvSpPr>
                <p:cNvPr id="42" name="Rectangle 41">
                  <a:extLst>
                    <a:ext uri="{FF2B5EF4-FFF2-40B4-BE49-F238E27FC236}">
                      <a16:creationId xmlns:a16="http://schemas.microsoft.com/office/drawing/2014/main" id="{0D81F738-F50B-F94E-B18F-33A10F134FB3}"/>
                    </a:ext>
                  </a:extLst>
                </p:cNvPr>
                <p:cNvSpPr>
                  <a:spLocks noRot="1" noChangeAspect="1" noMove="1" noResize="1" noEditPoints="1" noAdjustHandles="1" noChangeArrowheads="1" noChangeShapeType="1" noTextEdit="1"/>
                </p:cNvSpPr>
                <p:nvPr/>
              </p:nvSpPr>
              <p:spPr>
                <a:xfrm>
                  <a:off x="5772150" y="4743450"/>
                  <a:ext cx="568745" cy="374077"/>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5" name="Rectangle 54">
                  <a:extLst>
                    <a:ext uri="{FF2B5EF4-FFF2-40B4-BE49-F238E27FC236}">
                      <a16:creationId xmlns:a16="http://schemas.microsoft.com/office/drawing/2014/main" id="{8C105764-3345-0C4C-84E3-73A18E531FAC}"/>
                    </a:ext>
                  </a:extLst>
                </p:cNvPr>
                <p:cNvSpPr/>
                <p:nvPr/>
              </p:nvSpPr>
              <p:spPr>
                <a:xfrm>
                  <a:off x="751656" y="3876738"/>
                  <a:ext cx="33457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𝑡</m:t>
                        </m:r>
                      </m:oMath>
                    </m:oMathPara>
                  </a14:m>
                  <a:endParaRPr lang="en-US" dirty="0"/>
                </a:p>
              </p:txBody>
            </p:sp>
          </mc:Choice>
          <mc:Fallback xmlns="">
            <p:sp>
              <p:nvSpPr>
                <p:cNvPr id="55" name="Rectangle 54">
                  <a:extLst>
                    <a:ext uri="{FF2B5EF4-FFF2-40B4-BE49-F238E27FC236}">
                      <a16:creationId xmlns:a16="http://schemas.microsoft.com/office/drawing/2014/main" id="{8C105764-3345-0C4C-84E3-73A18E531FAC}"/>
                    </a:ext>
                  </a:extLst>
                </p:cNvPr>
                <p:cNvSpPr>
                  <a:spLocks noRot="1" noChangeAspect="1" noMove="1" noResize="1" noEditPoints="1" noAdjustHandles="1" noChangeArrowheads="1" noChangeShapeType="1" noTextEdit="1"/>
                </p:cNvSpPr>
                <p:nvPr/>
              </p:nvSpPr>
              <p:spPr>
                <a:xfrm>
                  <a:off x="751656" y="3876738"/>
                  <a:ext cx="334579" cy="369332"/>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6" name="TextBox 55">
                  <a:extLst>
                    <a:ext uri="{FF2B5EF4-FFF2-40B4-BE49-F238E27FC236}">
                      <a16:creationId xmlns:a16="http://schemas.microsoft.com/office/drawing/2014/main" id="{AC142A10-5C70-5D4D-B793-645F560000FD}"/>
                    </a:ext>
                  </a:extLst>
                </p:cNvPr>
                <p:cNvSpPr txBox="1"/>
                <p:nvPr/>
              </p:nvSpPr>
              <p:spPr>
                <a:xfrm>
                  <a:off x="5939334" y="2114550"/>
                  <a:ext cx="1266683" cy="375552"/>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𝑡</m:t>
                          </m:r>
                        </m:sup>
                      </m:sSup>
                      <m:r>
                        <a:rPr lang="en-US" b="0" i="1" smtClean="0">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𝑡</m:t>
                          </m:r>
                        </m:sup>
                      </m:sSup>
                    </m:oMath>
                  </a14:m>
                  <a:r>
                    <a:rPr lang="en-US" dirty="0">
                      <a:effectLst/>
                    </a:rPr>
                    <a:t> </a:t>
                  </a:r>
                  <a:endParaRPr lang="en-US" baseline="30000" dirty="0"/>
                </a:p>
              </p:txBody>
            </p:sp>
          </mc:Choice>
          <mc:Fallback xmlns="">
            <p:sp>
              <p:nvSpPr>
                <p:cNvPr id="56" name="TextBox 55">
                  <a:extLst>
                    <a:ext uri="{FF2B5EF4-FFF2-40B4-BE49-F238E27FC236}">
                      <a16:creationId xmlns:a16="http://schemas.microsoft.com/office/drawing/2014/main" id="{AC142A10-5C70-5D4D-B793-645F560000FD}"/>
                    </a:ext>
                  </a:extLst>
                </p:cNvPr>
                <p:cNvSpPr txBox="1">
                  <a:spLocks noRot="1" noChangeAspect="1" noMove="1" noResize="1" noEditPoints="1" noAdjustHandles="1" noChangeArrowheads="1" noChangeShapeType="1" noTextEdit="1"/>
                </p:cNvSpPr>
                <p:nvPr/>
              </p:nvSpPr>
              <p:spPr>
                <a:xfrm>
                  <a:off x="5939334" y="2114550"/>
                  <a:ext cx="1266683" cy="375552"/>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7" name="TextBox 56">
                  <a:extLst>
                    <a:ext uri="{FF2B5EF4-FFF2-40B4-BE49-F238E27FC236}">
                      <a16:creationId xmlns:a16="http://schemas.microsoft.com/office/drawing/2014/main" id="{CDA6817A-89FE-BD42-A344-978C2DC34ED7}"/>
                    </a:ext>
                  </a:extLst>
                </p:cNvPr>
                <p:cNvSpPr txBox="1"/>
                <p:nvPr/>
              </p:nvSpPr>
              <p:spPr>
                <a:xfrm>
                  <a:off x="6457950" y="2857500"/>
                  <a:ext cx="1566934" cy="380104"/>
                </a:xfrm>
                <a:prstGeom prst="rect">
                  <a:avLst/>
                </a:prstGeom>
                <a:noFill/>
              </p:spPr>
              <p:txBody>
                <a:bodyPr wrap="square" rtlCol="0">
                  <a:spAutoFit/>
                </a:bodyPr>
                <a:lstStyle/>
                <a:p>
                  <a14:m>
                    <m:oMath xmlns:m="http://schemas.openxmlformats.org/officeDocument/2006/math">
                      <m:sSup>
                        <m:sSupPr>
                          <m:ctrlPr>
                            <a:rPr lang="en-US" i="1" smtClean="0">
                              <a:solidFill>
                                <a:srgbClr val="FF0000"/>
                              </a:solidFill>
                              <a:latin typeface="Cambria Math" panose="02040503050406030204" pitchFamily="18" charset="0"/>
                            </a:rPr>
                          </m:ctrlPr>
                        </m:sSupPr>
                        <m:e>
                          <m:r>
                            <a:rPr lang="en-US" i="1">
                              <a:solidFill>
                                <a:srgbClr val="FF0000"/>
                              </a:solidFill>
                              <a:latin typeface="Cambria Math" panose="02040503050406030204" pitchFamily="18" charset="0"/>
                            </a:rPr>
                            <m:t>𝑋</m:t>
                          </m:r>
                        </m:e>
                        <m:sup>
                          <m:r>
                            <a:rPr lang="en-US" i="1">
                              <a:solidFill>
                                <a:srgbClr val="FF0000"/>
                              </a:solidFill>
                              <a:latin typeface="Cambria Math" panose="02040503050406030204" pitchFamily="18" charset="0"/>
                            </a:rPr>
                            <m:t>𝐵</m:t>
                          </m:r>
                          <m:r>
                            <a:rPr lang="en-US" b="0" i="1" smtClean="0">
                              <a:solidFill>
                                <a:srgbClr val="FF0000"/>
                              </a:solidFill>
                              <a:latin typeface="Cambria Math" panose="02040503050406030204" pitchFamily="18" charset="0"/>
                            </a:rPr>
                            <m:t>𝑓</m:t>
                          </m:r>
                        </m:sup>
                      </m:sSup>
                      <m:r>
                        <a:rPr lang="en-US" b="0" i="1" smtClean="0">
                          <a:solidFill>
                            <a:srgbClr val="FF0000"/>
                          </a:solidFill>
                          <a:latin typeface="Cambria Math" panose="02040503050406030204" pitchFamily="18" charset="0"/>
                        </a:rPr>
                        <m:t>+</m:t>
                      </m:r>
                      <m:sSup>
                        <m:sSupPr>
                          <m:ctrlPr>
                            <a:rPr lang="en-US" i="1">
                              <a:solidFill>
                                <a:srgbClr val="FF0000"/>
                              </a:solidFill>
                              <a:latin typeface="Cambria Math" panose="02040503050406030204" pitchFamily="18" charset="0"/>
                            </a:rPr>
                          </m:ctrlPr>
                        </m:sSupPr>
                        <m:e>
                          <m:r>
                            <a:rPr lang="en-US" i="1">
                              <a:solidFill>
                                <a:srgbClr val="FF0000"/>
                              </a:solidFill>
                              <a:latin typeface="Cambria Math" panose="02040503050406030204" pitchFamily="18" charset="0"/>
                            </a:rPr>
                            <m:t>𝑋</m:t>
                          </m:r>
                        </m:e>
                        <m:sup>
                          <m:r>
                            <a:rPr lang="en-US" i="1">
                              <a:solidFill>
                                <a:srgbClr val="FF0000"/>
                              </a:solidFill>
                              <a:latin typeface="Cambria Math" panose="02040503050406030204" pitchFamily="18" charset="0"/>
                            </a:rPr>
                            <m:t>𝐶</m:t>
                          </m:r>
                          <m:r>
                            <a:rPr lang="en-US" b="0" i="1" smtClean="0">
                              <a:solidFill>
                                <a:srgbClr val="FF0000"/>
                              </a:solidFill>
                              <a:latin typeface="Cambria Math" panose="02040503050406030204" pitchFamily="18" charset="0"/>
                            </a:rPr>
                            <m:t>𝑡</m:t>
                          </m:r>
                        </m:sup>
                      </m:sSup>
                    </m:oMath>
                  </a14:m>
                  <a:r>
                    <a:rPr lang="en-US" dirty="0">
                      <a:solidFill>
                        <a:srgbClr val="FF0000"/>
                      </a:solidFill>
                      <a:effectLst/>
                    </a:rPr>
                    <a:t> </a:t>
                  </a:r>
                  <a:endParaRPr lang="en-US" baseline="30000" dirty="0">
                    <a:solidFill>
                      <a:srgbClr val="FF0000"/>
                    </a:solidFill>
                  </a:endParaRPr>
                </a:p>
              </p:txBody>
            </p:sp>
          </mc:Choice>
          <mc:Fallback xmlns="">
            <p:sp>
              <p:nvSpPr>
                <p:cNvPr id="57" name="TextBox 56">
                  <a:extLst>
                    <a:ext uri="{FF2B5EF4-FFF2-40B4-BE49-F238E27FC236}">
                      <a16:creationId xmlns:a16="http://schemas.microsoft.com/office/drawing/2014/main" id="{CDA6817A-89FE-BD42-A344-978C2DC34ED7}"/>
                    </a:ext>
                  </a:extLst>
                </p:cNvPr>
                <p:cNvSpPr txBox="1">
                  <a:spLocks noRot="1" noChangeAspect="1" noMove="1" noResize="1" noEditPoints="1" noAdjustHandles="1" noChangeArrowheads="1" noChangeShapeType="1" noTextEdit="1"/>
                </p:cNvSpPr>
                <p:nvPr/>
              </p:nvSpPr>
              <p:spPr>
                <a:xfrm>
                  <a:off x="6457950" y="2857500"/>
                  <a:ext cx="1566934" cy="380104"/>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8" name="TextBox 57">
                  <a:extLst>
                    <a:ext uri="{FF2B5EF4-FFF2-40B4-BE49-F238E27FC236}">
                      <a16:creationId xmlns:a16="http://schemas.microsoft.com/office/drawing/2014/main" id="{EA0B4CFB-0E3E-DD49-8482-530ED5ED9A90}"/>
                    </a:ext>
                  </a:extLst>
                </p:cNvPr>
                <p:cNvSpPr txBox="1"/>
                <p:nvPr/>
              </p:nvSpPr>
              <p:spPr>
                <a:xfrm>
                  <a:off x="2743200" y="2503170"/>
                  <a:ext cx="685800" cy="380104"/>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𝑓</m:t>
                          </m:r>
                        </m:sup>
                      </m:sSup>
                      <m:r>
                        <a:rPr lang="en-US" i="1">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𝑓</m:t>
                          </m:r>
                        </m:sup>
                      </m:sSup>
                    </m:oMath>
                  </a14:m>
                  <a:r>
                    <a:rPr lang="en-US" dirty="0">
                      <a:effectLst/>
                    </a:rPr>
                    <a:t> </a:t>
                  </a:r>
                  <a:endParaRPr lang="en-US" baseline="30000" dirty="0"/>
                </a:p>
              </p:txBody>
            </p:sp>
          </mc:Choice>
          <mc:Fallback xmlns="">
            <p:sp>
              <p:nvSpPr>
                <p:cNvPr id="58" name="TextBox 57">
                  <a:extLst>
                    <a:ext uri="{FF2B5EF4-FFF2-40B4-BE49-F238E27FC236}">
                      <a16:creationId xmlns:a16="http://schemas.microsoft.com/office/drawing/2014/main" id="{EA0B4CFB-0E3E-DD49-8482-530ED5ED9A90}"/>
                    </a:ext>
                  </a:extLst>
                </p:cNvPr>
                <p:cNvSpPr txBox="1">
                  <a:spLocks noRot="1" noChangeAspect="1" noMove="1" noResize="1" noEditPoints="1" noAdjustHandles="1" noChangeArrowheads="1" noChangeShapeType="1" noTextEdit="1"/>
                </p:cNvSpPr>
                <p:nvPr/>
              </p:nvSpPr>
              <p:spPr>
                <a:xfrm>
                  <a:off x="2743200" y="2503170"/>
                  <a:ext cx="685800" cy="380104"/>
                </a:xfrm>
                <a:prstGeom prst="rect">
                  <a:avLst/>
                </a:prstGeom>
                <a:blipFill>
                  <a:blip r:embed="rId10"/>
                  <a:stretch>
                    <a:fillRect r="-425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9" name="Rectangle 58">
                  <a:extLst>
                    <a:ext uri="{FF2B5EF4-FFF2-40B4-BE49-F238E27FC236}">
                      <a16:creationId xmlns:a16="http://schemas.microsoft.com/office/drawing/2014/main" id="{6E4B5440-213D-9F4E-AED1-CEE8C62387E0}"/>
                    </a:ext>
                  </a:extLst>
                </p:cNvPr>
                <p:cNvSpPr/>
                <p:nvPr/>
              </p:nvSpPr>
              <p:spPr>
                <a:xfrm>
                  <a:off x="641119" y="2726490"/>
                  <a:ext cx="500842" cy="376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𝑝</m:t>
                            </m:r>
                          </m:e>
                          <m:sub>
                            <m:r>
                              <a:rPr lang="en-US" i="0">
                                <a:latin typeface="Cambria Math" panose="02040503050406030204" pitchFamily="18" charset="0"/>
                              </a:rPr>
                              <m:t>0</m:t>
                            </m:r>
                          </m:sub>
                          <m:sup>
                            <m:r>
                              <a:rPr lang="en-US" i="1">
                                <a:latin typeface="Cambria Math" panose="02040503050406030204" pitchFamily="18" charset="0"/>
                              </a:rPr>
                              <m:t>𝐴</m:t>
                            </m:r>
                          </m:sup>
                        </m:sSubSup>
                      </m:oMath>
                    </m:oMathPara>
                  </a14:m>
                  <a:endParaRPr lang="en-US" dirty="0"/>
                </a:p>
              </p:txBody>
            </p:sp>
          </mc:Choice>
          <mc:Fallback xmlns="">
            <p:sp>
              <p:nvSpPr>
                <p:cNvPr id="59" name="Rectangle 58">
                  <a:extLst>
                    <a:ext uri="{FF2B5EF4-FFF2-40B4-BE49-F238E27FC236}">
                      <a16:creationId xmlns:a16="http://schemas.microsoft.com/office/drawing/2014/main" id="{6E4B5440-213D-9F4E-AED1-CEE8C62387E0}"/>
                    </a:ext>
                  </a:extLst>
                </p:cNvPr>
                <p:cNvSpPr>
                  <a:spLocks noRot="1" noChangeAspect="1" noMove="1" noResize="1" noEditPoints="1" noAdjustHandles="1" noChangeArrowheads="1" noChangeShapeType="1" noTextEdit="1"/>
                </p:cNvSpPr>
                <p:nvPr/>
              </p:nvSpPr>
              <p:spPr>
                <a:xfrm>
                  <a:off x="641119" y="2726490"/>
                  <a:ext cx="500842" cy="376321"/>
                </a:xfrm>
                <a:prstGeom prst="rect">
                  <a:avLst/>
                </a:prstGeom>
                <a:blipFill>
                  <a:blip r:embed="rId11"/>
                  <a:stretch>
                    <a:fillRect b="-1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0" name="Rectangle 59">
                  <a:extLst>
                    <a:ext uri="{FF2B5EF4-FFF2-40B4-BE49-F238E27FC236}">
                      <a16:creationId xmlns:a16="http://schemas.microsoft.com/office/drawing/2014/main" id="{31C45EE6-8FE8-8246-A5D4-265CB2B5ED8D}"/>
                    </a:ext>
                  </a:extLst>
                </p:cNvPr>
                <p:cNvSpPr/>
                <p:nvPr/>
              </p:nvSpPr>
              <p:spPr>
                <a:xfrm>
                  <a:off x="656359" y="3096060"/>
                  <a:ext cx="500843" cy="3740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latin typeface="Cambria Math" panose="02040503050406030204" pitchFamily="18" charset="0"/>
                              </a:rPr>
                            </m:ctrlPr>
                          </m:sSubSupPr>
                          <m:e>
                            <m:r>
                              <a:rPr lang="en-US" i="1">
                                <a:latin typeface="Cambria Math" panose="02040503050406030204" pitchFamily="18" charset="0"/>
                              </a:rPr>
                              <m:t>𝑝</m:t>
                            </m:r>
                          </m:e>
                          <m:sub>
                            <m:r>
                              <a:rPr lang="en-US" b="0" i="0" smtClean="0">
                                <a:latin typeface="Cambria Math" panose="02040503050406030204" pitchFamily="18" charset="0"/>
                              </a:rPr>
                              <m:t>1</m:t>
                            </m:r>
                          </m:sub>
                          <m:sup>
                            <m:r>
                              <a:rPr lang="en-US" i="1">
                                <a:latin typeface="Cambria Math" panose="02040503050406030204" pitchFamily="18" charset="0"/>
                              </a:rPr>
                              <m:t>𝐴</m:t>
                            </m:r>
                          </m:sup>
                        </m:sSubSup>
                      </m:oMath>
                    </m:oMathPara>
                  </a14:m>
                  <a:endParaRPr lang="en-US" dirty="0"/>
                </a:p>
              </p:txBody>
            </p:sp>
          </mc:Choice>
          <mc:Fallback xmlns="">
            <p:sp>
              <p:nvSpPr>
                <p:cNvPr id="60" name="Rectangle 59">
                  <a:extLst>
                    <a:ext uri="{FF2B5EF4-FFF2-40B4-BE49-F238E27FC236}">
                      <a16:creationId xmlns:a16="http://schemas.microsoft.com/office/drawing/2014/main" id="{31C45EE6-8FE8-8246-A5D4-265CB2B5ED8D}"/>
                    </a:ext>
                  </a:extLst>
                </p:cNvPr>
                <p:cNvSpPr>
                  <a:spLocks noRot="1" noChangeAspect="1" noMove="1" noResize="1" noEditPoints="1" noAdjustHandles="1" noChangeArrowheads="1" noChangeShapeType="1" noTextEdit="1"/>
                </p:cNvSpPr>
                <p:nvPr/>
              </p:nvSpPr>
              <p:spPr>
                <a:xfrm>
                  <a:off x="656359" y="3096060"/>
                  <a:ext cx="500843" cy="374077"/>
                </a:xfrm>
                <a:prstGeom prst="rect">
                  <a:avLst/>
                </a:prstGeom>
                <a:blipFill>
                  <a:blip r:embed="rId12"/>
                  <a:stretch>
                    <a:fillRect b="-6667"/>
                  </a:stretch>
                </a:blipFill>
              </p:spPr>
              <p:txBody>
                <a:bodyPr/>
                <a:lstStyle/>
                <a:p>
                  <a:r>
                    <a:rPr lang="en-US">
                      <a:noFill/>
                    </a:rPr>
                    <a:t> </a:t>
                  </a:r>
                </a:p>
              </p:txBody>
            </p:sp>
          </mc:Fallback>
        </mc:AlternateContent>
        <p:grpSp>
          <p:nvGrpSpPr>
            <p:cNvPr id="64" name="Group 63">
              <a:extLst>
                <a:ext uri="{FF2B5EF4-FFF2-40B4-BE49-F238E27FC236}">
                  <a16:creationId xmlns:a16="http://schemas.microsoft.com/office/drawing/2014/main" id="{0626ADEE-35BF-FD4F-8A90-2DFE9C44ED89}"/>
                </a:ext>
              </a:extLst>
            </p:cNvPr>
            <p:cNvGrpSpPr/>
            <p:nvPr/>
          </p:nvGrpSpPr>
          <p:grpSpPr>
            <a:xfrm>
              <a:off x="1277522" y="4338382"/>
              <a:ext cx="665578" cy="405068"/>
              <a:chOff x="1277522" y="4338382"/>
              <a:chExt cx="665578" cy="405068"/>
            </a:xfrm>
          </p:grpSpPr>
          <p:sp>
            <p:nvSpPr>
              <p:cNvPr id="66" name="Left Brace 65">
                <a:extLst>
                  <a:ext uri="{FF2B5EF4-FFF2-40B4-BE49-F238E27FC236}">
                    <a16:creationId xmlns:a16="http://schemas.microsoft.com/office/drawing/2014/main" id="{56D7AFD9-081E-8147-BA86-78206672D891}"/>
                  </a:ext>
                </a:extLst>
              </p:cNvPr>
              <p:cNvSpPr/>
              <p:nvPr/>
            </p:nvSpPr>
            <p:spPr>
              <a:xfrm rot="5400000">
                <a:off x="1794986" y="4595336"/>
                <a:ext cx="110490" cy="185738"/>
              </a:xfrm>
              <a:prstGeom prst="leftBrace">
                <a:avLst>
                  <a:gd name="adj1" fmla="val 44444"/>
                  <a:gd name="adj2" fmla="val 50000"/>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8" name="Rectangle 67">
                <a:extLst>
                  <a:ext uri="{FF2B5EF4-FFF2-40B4-BE49-F238E27FC236}">
                    <a16:creationId xmlns:a16="http://schemas.microsoft.com/office/drawing/2014/main" id="{99CAB986-26B1-4941-87EF-01CE1C4C4335}"/>
                  </a:ext>
                </a:extLst>
              </p:cNvPr>
              <p:cNvSpPr/>
              <p:nvPr/>
            </p:nvSpPr>
            <p:spPr>
              <a:xfrm>
                <a:off x="1277522" y="4338382"/>
                <a:ext cx="473206" cy="369332"/>
              </a:xfrm>
              <a:prstGeom prst="rect">
                <a:avLst/>
              </a:prstGeom>
            </p:spPr>
            <p:txBody>
              <a:bodyPr wrap="none">
                <a:spAutoFit/>
              </a:bodyPr>
              <a:lstStyle/>
              <a:p>
                <a:r>
                  <a:rPr lang="en-US" i="1" dirty="0">
                    <a:solidFill>
                      <a:srgbClr val="FF0000"/>
                    </a:solidFill>
                    <a:latin typeface="Cambria Math" panose="02040503050406030204" pitchFamily="18" charset="0"/>
                  </a:rPr>
                  <a:t>TD</a:t>
                </a:r>
              </a:p>
            </p:txBody>
          </p:sp>
          <p:cxnSp>
            <p:nvCxnSpPr>
              <p:cNvPr id="69" name="Straight Connector 68">
                <a:extLst>
                  <a:ext uri="{FF2B5EF4-FFF2-40B4-BE49-F238E27FC236}">
                    <a16:creationId xmlns:a16="http://schemas.microsoft.com/office/drawing/2014/main" id="{FF8697E8-8712-CF48-9C28-4262571BCA7E}"/>
                  </a:ext>
                </a:extLst>
              </p:cNvPr>
              <p:cNvCxnSpPr>
                <a:cxnSpLocks/>
              </p:cNvCxnSpPr>
              <p:nvPr/>
            </p:nvCxnSpPr>
            <p:spPr>
              <a:xfrm>
                <a:off x="1669366" y="4567311"/>
                <a:ext cx="178191" cy="65649"/>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grpSp>
        <p:grpSp>
          <p:nvGrpSpPr>
            <p:cNvPr id="70" name="Group 69">
              <a:extLst>
                <a:ext uri="{FF2B5EF4-FFF2-40B4-BE49-F238E27FC236}">
                  <a16:creationId xmlns:a16="http://schemas.microsoft.com/office/drawing/2014/main" id="{49712F16-ADFA-9F41-A6F6-D71B684D18F0}"/>
                </a:ext>
              </a:extLst>
            </p:cNvPr>
            <p:cNvGrpSpPr/>
            <p:nvPr/>
          </p:nvGrpSpPr>
          <p:grpSpPr>
            <a:xfrm>
              <a:off x="5607910" y="4299739"/>
              <a:ext cx="708137" cy="437668"/>
              <a:chOff x="5607910" y="4299739"/>
              <a:chExt cx="708137" cy="437668"/>
            </a:xfrm>
          </p:grpSpPr>
          <p:sp>
            <p:nvSpPr>
              <p:cNvPr id="71" name="Left Brace 70">
                <a:extLst>
                  <a:ext uri="{FF2B5EF4-FFF2-40B4-BE49-F238E27FC236}">
                    <a16:creationId xmlns:a16="http://schemas.microsoft.com/office/drawing/2014/main" id="{16BD0CEB-EB24-0745-919A-79CE6EC0047C}"/>
                  </a:ext>
                </a:extLst>
              </p:cNvPr>
              <p:cNvSpPr/>
              <p:nvPr/>
            </p:nvSpPr>
            <p:spPr>
              <a:xfrm rot="5400000">
                <a:off x="5695316" y="4550246"/>
                <a:ext cx="99755" cy="274568"/>
              </a:xfrm>
              <a:prstGeom prst="leftBrace">
                <a:avLst>
                  <a:gd name="adj1" fmla="val 44444"/>
                  <a:gd name="adj2" fmla="val 50998"/>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2" name="Rectangle 71">
                <a:extLst>
                  <a:ext uri="{FF2B5EF4-FFF2-40B4-BE49-F238E27FC236}">
                    <a16:creationId xmlns:a16="http://schemas.microsoft.com/office/drawing/2014/main" id="{E951D0CD-7F16-B94B-A8ED-6BE6990CB8AF}"/>
                  </a:ext>
                </a:extLst>
              </p:cNvPr>
              <p:cNvSpPr/>
              <p:nvPr/>
            </p:nvSpPr>
            <p:spPr>
              <a:xfrm>
                <a:off x="5868424" y="4299739"/>
                <a:ext cx="447623" cy="369332"/>
              </a:xfrm>
              <a:prstGeom prst="rect">
                <a:avLst/>
              </a:prstGeom>
            </p:spPr>
            <p:txBody>
              <a:bodyPr wrap="none">
                <a:spAutoFit/>
              </a:bodyPr>
              <a:lstStyle/>
              <a:p>
                <a:r>
                  <a:rPr lang="en-US" i="1" dirty="0">
                    <a:solidFill>
                      <a:srgbClr val="FF0000"/>
                    </a:solidFill>
                    <a:latin typeface="Cambria Math" panose="02040503050406030204" pitchFamily="18" charset="0"/>
                  </a:rPr>
                  <a:t>TC</a:t>
                </a:r>
              </a:p>
            </p:txBody>
          </p:sp>
          <p:cxnSp>
            <p:nvCxnSpPr>
              <p:cNvPr id="74" name="Straight Connector 73">
                <a:extLst>
                  <a:ext uri="{FF2B5EF4-FFF2-40B4-BE49-F238E27FC236}">
                    <a16:creationId xmlns:a16="http://schemas.microsoft.com/office/drawing/2014/main" id="{951AB910-9F1B-6844-B50A-8882F4FDC5EC}"/>
                  </a:ext>
                </a:extLst>
              </p:cNvPr>
              <p:cNvCxnSpPr>
                <a:cxnSpLocks/>
              </p:cNvCxnSpPr>
              <p:nvPr/>
            </p:nvCxnSpPr>
            <p:spPr>
              <a:xfrm flipH="1">
                <a:off x="5751341" y="4525108"/>
                <a:ext cx="232117" cy="105508"/>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grpSp>
        <p:grpSp>
          <p:nvGrpSpPr>
            <p:cNvPr id="9" name="Group 8">
              <a:extLst>
                <a:ext uri="{FF2B5EF4-FFF2-40B4-BE49-F238E27FC236}">
                  <a16:creationId xmlns:a16="http://schemas.microsoft.com/office/drawing/2014/main" id="{EE7B848B-5BAD-A645-9A7B-43B8B26A4580}"/>
                </a:ext>
              </a:extLst>
            </p:cNvPr>
            <p:cNvGrpSpPr/>
            <p:nvPr/>
          </p:nvGrpSpPr>
          <p:grpSpPr>
            <a:xfrm>
              <a:off x="1953048" y="3971359"/>
              <a:ext cx="978104" cy="772993"/>
              <a:chOff x="1953048" y="3971359"/>
              <a:chExt cx="978104" cy="772993"/>
            </a:xfrm>
          </p:grpSpPr>
          <p:sp>
            <p:nvSpPr>
              <p:cNvPr id="76" name="Left Brace 75">
                <a:extLst>
                  <a:ext uri="{FF2B5EF4-FFF2-40B4-BE49-F238E27FC236}">
                    <a16:creationId xmlns:a16="http://schemas.microsoft.com/office/drawing/2014/main" id="{1811564F-AB73-A24F-ABCE-459D5D05C304}"/>
                  </a:ext>
                </a:extLst>
              </p:cNvPr>
              <p:cNvSpPr/>
              <p:nvPr/>
            </p:nvSpPr>
            <p:spPr>
              <a:xfrm rot="5400000">
                <a:off x="1990672" y="4596238"/>
                <a:ext cx="110490" cy="185738"/>
              </a:xfrm>
              <a:prstGeom prst="leftBrace">
                <a:avLst>
                  <a:gd name="adj1" fmla="val 44444"/>
                  <a:gd name="adj2" fmla="val 50000"/>
                </a:avLst>
              </a:prstGeom>
              <a:ln>
                <a:solidFill>
                  <a:srgbClr val="00B0F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00B0F0"/>
                  </a:solidFill>
                </a:endParaRPr>
              </a:p>
            </p:txBody>
          </p:sp>
          <p:sp>
            <p:nvSpPr>
              <p:cNvPr id="77" name="Rectangle 76">
                <a:extLst>
                  <a:ext uri="{FF2B5EF4-FFF2-40B4-BE49-F238E27FC236}">
                    <a16:creationId xmlns:a16="http://schemas.microsoft.com/office/drawing/2014/main" id="{E14CAF27-37A9-5342-A717-AB171F03195C}"/>
                  </a:ext>
                </a:extLst>
              </p:cNvPr>
              <p:cNvSpPr/>
              <p:nvPr/>
            </p:nvSpPr>
            <p:spPr>
              <a:xfrm>
                <a:off x="2457946" y="3971359"/>
                <a:ext cx="473206" cy="369332"/>
              </a:xfrm>
              <a:prstGeom prst="rect">
                <a:avLst/>
              </a:prstGeom>
              <a:ln>
                <a:noFill/>
              </a:ln>
            </p:spPr>
            <p:txBody>
              <a:bodyPr wrap="none">
                <a:spAutoFit/>
              </a:bodyPr>
              <a:lstStyle/>
              <a:p>
                <a:r>
                  <a:rPr lang="en-US" i="1" dirty="0">
                    <a:solidFill>
                      <a:srgbClr val="00B0F0"/>
                    </a:solidFill>
                    <a:latin typeface="Cambria Math" panose="02040503050406030204" pitchFamily="18" charset="0"/>
                  </a:rPr>
                  <a:t>TD</a:t>
                </a:r>
              </a:p>
            </p:txBody>
          </p:sp>
          <p:cxnSp>
            <p:nvCxnSpPr>
              <p:cNvPr id="78" name="Straight Connector 77">
                <a:extLst>
                  <a:ext uri="{FF2B5EF4-FFF2-40B4-BE49-F238E27FC236}">
                    <a16:creationId xmlns:a16="http://schemas.microsoft.com/office/drawing/2014/main" id="{7836A1ED-1AE6-7948-BF4F-9325C3FEDE51}"/>
                  </a:ext>
                </a:extLst>
              </p:cNvPr>
              <p:cNvCxnSpPr>
                <a:cxnSpLocks/>
              </p:cNvCxnSpPr>
              <p:nvPr/>
            </p:nvCxnSpPr>
            <p:spPr>
              <a:xfrm flipH="1">
                <a:off x="2043243" y="4187844"/>
                <a:ext cx="526816" cy="446018"/>
              </a:xfrm>
              <a:prstGeom prst="line">
                <a:avLst/>
              </a:prstGeom>
              <a:ln>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88" name="Left Brace 87">
                <a:extLst>
                  <a:ext uri="{FF2B5EF4-FFF2-40B4-BE49-F238E27FC236}">
                    <a16:creationId xmlns:a16="http://schemas.microsoft.com/office/drawing/2014/main" id="{6BA6575C-2EE8-7841-A657-04C83D6E77F6}"/>
                  </a:ext>
                </a:extLst>
              </p:cNvPr>
              <p:cNvSpPr/>
              <p:nvPr/>
            </p:nvSpPr>
            <p:spPr>
              <a:xfrm rot="5400000">
                <a:off x="2227992" y="4551147"/>
                <a:ext cx="99755" cy="274568"/>
              </a:xfrm>
              <a:prstGeom prst="leftBrace">
                <a:avLst>
                  <a:gd name="adj1" fmla="val 44444"/>
                  <a:gd name="adj2" fmla="val 50998"/>
                </a:avLst>
              </a:prstGeom>
              <a:ln>
                <a:solidFill>
                  <a:srgbClr val="00B0F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00B0F0"/>
                  </a:solidFill>
                </a:endParaRPr>
              </a:p>
            </p:txBody>
          </p:sp>
          <p:sp>
            <p:nvSpPr>
              <p:cNvPr id="89" name="Rectangle 88">
                <a:extLst>
                  <a:ext uri="{FF2B5EF4-FFF2-40B4-BE49-F238E27FC236}">
                    <a16:creationId xmlns:a16="http://schemas.microsoft.com/office/drawing/2014/main" id="{66601788-A6A6-6F41-A826-9811261C9C0A}"/>
                  </a:ext>
                </a:extLst>
              </p:cNvPr>
              <p:cNvSpPr/>
              <p:nvPr/>
            </p:nvSpPr>
            <p:spPr>
              <a:xfrm>
                <a:off x="2455206" y="4176196"/>
                <a:ext cx="447623" cy="369332"/>
              </a:xfrm>
              <a:prstGeom prst="rect">
                <a:avLst/>
              </a:prstGeom>
              <a:ln>
                <a:noFill/>
              </a:ln>
            </p:spPr>
            <p:txBody>
              <a:bodyPr wrap="none">
                <a:spAutoFit/>
              </a:bodyPr>
              <a:lstStyle/>
              <a:p>
                <a:r>
                  <a:rPr lang="en-US" i="1" dirty="0">
                    <a:solidFill>
                      <a:srgbClr val="00B0F0"/>
                    </a:solidFill>
                    <a:latin typeface="Cambria Math" panose="02040503050406030204" pitchFamily="18" charset="0"/>
                  </a:rPr>
                  <a:t>TC</a:t>
                </a:r>
              </a:p>
            </p:txBody>
          </p:sp>
          <p:cxnSp>
            <p:nvCxnSpPr>
              <p:cNvPr id="93" name="Straight Connector 92">
                <a:extLst>
                  <a:ext uri="{FF2B5EF4-FFF2-40B4-BE49-F238E27FC236}">
                    <a16:creationId xmlns:a16="http://schemas.microsoft.com/office/drawing/2014/main" id="{C7C652C5-64D4-6342-9E7A-F0D92E02A5D1}"/>
                  </a:ext>
                </a:extLst>
              </p:cNvPr>
              <p:cNvCxnSpPr>
                <a:cxnSpLocks/>
              </p:cNvCxnSpPr>
              <p:nvPr/>
            </p:nvCxnSpPr>
            <p:spPr>
              <a:xfrm flipH="1">
                <a:off x="2284018" y="4382627"/>
                <a:ext cx="280631" cy="248890"/>
              </a:xfrm>
              <a:prstGeom prst="line">
                <a:avLst/>
              </a:prstGeom>
              <a:ln>
                <a:solidFill>
                  <a:srgbClr val="00B0F0"/>
                </a:solidFill>
              </a:ln>
              <a:effectLst/>
            </p:spPr>
            <p:style>
              <a:lnRef idx="2">
                <a:schemeClr val="accent1"/>
              </a:lnRef>
              <a:fillRef idx="0">
                <a:schemeClr val="accent1"/>
              </a:fillRef>
              <a:effectRef idx="1">
                <a:schemeClr val="accent1"/>
              </a:effectRef>
              <a:fontRef idx="minor">
                <a:schemeClr val="tx1"/>
              </a:fontRef>
            </p:style>
          </p:cxnSp>
        </p:grpSp>
        <p:cxnSp>
          <p:nvCxnSpPr>
            <p:cNvPr id="94" name="Straight Connector 93">
              <a:extLst>
                <a:ext uri="{FF2B5EF4-FFF2-40B4-BE49-F238E27FC236}">
                  <a16:creationId xmlns:a16="http://schemas.microsoft.com/office/drawing/2014/main" id="{E130897F-AFAE-B742-BA06-11FE58A448B7}"/>
                </a:ext>
              </a:extLst>
            </p:cNvPr>
            <p:cNvCxnSpPr>
              <a:cxnSpLocks/>
            </p:cNvCxnSpPr>
            <p:nvPr/>
          </p:nvCxnSpPr>
          <p:spPr>
            <a:xfrm>
              <a:off x="2145210" y="2835181"/>
              <a:ext cx="0" cy="1863856"/>
            </a:xfrm>
            <a:prstGeom prst="line">
              <a:avLst/>
            </a:prstGeom>
            <a:ln>
              <a:solidFill>
                <a:srgbClr val="00B0F0"/>
              </a:solidFill>
              <a:prstDash val="dash"/>
            </a:ln>
            <a:effectLst/>
          </p:spPr>
          <p:style>
            <a:lnRef idx="2">
              <a:schemeClr val="accent1"/>
            </a:lnRef>
            <a:fillRef idx="0">
              <a:schemeClr val="accent1"/>
            </a:fillRef>
            <a:effectRef idx="1">
              <a:schemeClr val="accent1"/>
            </a:effectRef>
            <a:fontRef idx="minor">
              <a:schemeClr val="tx1"/>
            </a:fontRef>
          </p:style>
        </p:cxnSp>
        <p:sp>
          <p:nvSpPr>
            <p:cNvPr id="98" name="TextBox 97">
              <a:extLst>
                <a:ext uri="{FF2B5EF4-FFF2-40B4-BE49-F238E27FC236}">
                  <a16:creationId xmlns:a16="http://schemas.microsoft.com/office/drawing/2014/main" id="{76320340-8075-E440-B8C7-BD12FCA80FEF}"/>
                </a:ext>
              </a:extLst>
            </p:cNvPr>
            <p:cNvSpPr txBox="1"/>
            <p:nvPr/>
          </p:nvSpPr>
          <p:spPr>
            <a:xfrm>
              <a:off x="1328850" y="1693801"/>
              <a:ext cx="1943100" cy="369332"/>
            </a:xfrm>
            <a:prstGeom prst="rect">
              <a:avLst/>
            </a:prstGeom>
            <a:noFill/>
          </p:spPr>
          <p:txBody>
            <a:bodyPr wrap="square" rtlCol="0">
              <a:spAutoFit/>
            </a:bodyPr>
            <a:lstStyle/>
            <a:p>
              <a:pPr algn="ctr"/>
              <a:r>
                <a:rPr lang="en-US" dirty="0"/>
                <a:t>Export Supplies</a:t>
              </a:r>
            </a:p>
          </p:txBody>
        </p:sp>
        <p:sp>
          <p:nvSpPr>
            <p:cNvPr id="99" name="TextBox 98">
              <a:extLst>
                <a:ext uri="{FF2B5EF4-FFF2-40B4-BE49-F238E27FC236}">
                  <a16:creationId xmlns:a16="http://schemas.microsoft.com/office/drawing/2014/main" id="{5FB32E10-ADD3-FA46-B6AD-E72B17BAE0A2}"/>
                </a:ext>
              </a:extLst>
            </p:cNvPr>
            <p:cNvSpPr txBox="1"/>
            <p:nvPr/>
          </p:nvSpPr>
          <p:spPr>
            <a:xfrm>
              <a:off x="5143500" y="1685250"/>
              <a:ext cx="1657350" cy="369332"/>
            </a:xfrm>
            <a:prstGeom prst="rect">
              <a:avLst/>
            </a:prstGeom>
            <a:noFill/>
          </p:spPr>
          <p:txBody>
            <a:bodyPr wrap="square" rtlCol="0">
              <a:spAutoFit/>
            </a:bodyPr>
            <a:lstStyle/>
            <a:p>
              <a:pPr algn="ctr"/>
              <a:r>
                <a:rPr lang="en-US" dirty="0"/>
                <a:t>Import Market</a:t>
              </a:r>
            </a:p>
          </p:txBody>
        </p:sp>
        <mc:AlternateContent xmlns:mc="http://schemas.openxmlformats.org/markup-compatibility/2006" xmlns:a14="http://schemas.microsoft.com/office/drawing/2010/main">
          <mc:Choice Requires="a14">
            <p:sp>
              <p:nvSpPr>
                <p:cNvPr id="100" name="Rectangle 99">
                  <a:extLst>
                    <a:ext uri="{FF2B5EF4-FFF2-40B4-BE49-F238E27FC236}">
                      <a16:creationId xmlns:a16="http://schemas.microsoft.com/office/drawing/2014/main" id="{2885D566-4EE7-BA45-B916-8D8892AC3B32}"/>
                    </a:ext>
                  </a:extLst>
                </p:cNvPr>
                <p:cNvSpPr/>
                <p:nvPr/>
              </p:nvSpPr>
              <p:spPr>
                <a:xfrm>
                  <a:off x="1620450" y="4736251"/>
                  <a:ext cx="754437" cy="66088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chemeClr val="tx1"/>
                                </a:solidFill>
                                <a:latin typeface="Cambria Math" panose="02040503050406030204" pitchFamily="18" charset="0"/>
                              </a:rPr>
                            </m:ctrlPr>
                          </m:sSubSupPr>
                          <m:e>
                            <m:r>
                              <a:rPr lang="en-US" i="1">
                                <a:solidFill>
                                  <a:schemeClr val="tx1"/>
                                </a:solidFill>
                                <a:latin typeface="Cambria Math" panose="02040503050406030204" pitchFamily="18" charset="0"/>
                              </a:rPr>
                              <m:t>𝑋</m:t>
                            </m:r>
                          </m:e>
                          <m:sub>
                            <m:r>
                              <a:rPr lang="en-US" i="0">
                                <a:solidFill>
                                  <a:schemeClr val="tx1"/>
                                </a:solidFill>
                                <a:latin typeface="Cambria Math" panose="02040503050406030204" pitchFamily="18" charset="0"/>
                              </a:rPr>
                              <m:t>0</m:t>
                            </m:r>
                          </m:sub>
                          <m:sup>
                            <m:r>
                              <a:rPr lang="en-US" i="1">
                                <a:solidFill>
                                  <a:schemeClr val="tx1"/>
                                </a:solidFill>
                                <a:latin typeface="Cambria Math" panose="02040503050406030204" pitchFamily="18" charset="0"/>
                              </a:rPr>
                              <m:t>𝐵</m:t>
                            </m:r>
                          </m:sup>
                        </m:sSubSup>
                      </m:oMath>
                    </m:oMathPara>
                  </a14:m>
                  <a:endParaRPr lang="en-US" i="1" dirty="0">
                    <a:solidFill>
                      <a:schemeClr val="tx1"/>
                    </a:solidFill>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i="0">
                            <a:solidFill>
                              <a:schemeClr val="tx1"/>
                            </a:solidFill>
                            <a:latin typeface="Cambria Math" panose="02040503050406030204" pitchFamily="18" charset="0"/>
                          </a:rPr>
                          <m:t>=</m:t>
                        </m:r>
                        <m:sSubSup>
                          <m:sSubSupPr>
                            <m:ctrlPr>
                              <a:rPr lang="en-US" i="1">
                                <a:solidFill>
                                  <a:schemeClr val="tx1"/>
                                </a:solidFill>
                                <a:latin typeface="Cambria Math" panose="02040503050406030204" pitchFamily="18" charset="0"/>
                              </a:rPr>
                            </m:ctrlPr>
                          </m:sSubSupPr>
                          <m:e>
                            <m:r>
                              <a:rPr lang="en-US" i="1">
                                <a:solidFill>
                                  <a:schemeClr val="tx1"/>
                                </a:solidFill>
                                <a:latin typeface="Cambria Math" panose="02040503050406030204" pitchFamily="18" charset="0"/>
                              </a:rPr>
                              <m:t>𝑋</m:t>
                            </m:r>
                          </m:e>
                          <m:sub>
                            <m:r>
                              <a:rPr lang="en-US" i="0">
                                <a:solidFill>
                                  <a:schemeClr val="tx1"/>
                                </a:solidFill>
                                <a:latin typeface="Cambria Math" panose="02040503050406030204" pitchFamily="18" charset="0"/>
                              </a:rPr>
                              <m:t>0</m:t>
                            </m:r>
                          </m:sub>
                          <m:sup>
                            <m:r>
                              <a:rPr lang="en-US" i="1">
                                <a:solidFill>
                                  <a:schemeClr val="tx1"/>
                                </a:solidFill>
                                <a:latin typeface="Cambria Math" panose="02040503050406030204" pitchFamily="18" charset="0"/>
                              </a:rPr>
                              <m:t>𝐶</m:t>
                            </m:r>
                          </m:sup>
                        </m:sSubSup>
                      </m:oMath>
                    </m:oMathPara>
                  </a14:m>
                  <a:endParaRPr lang="en-US" dirty="0">
                    <a:solidFill>
                      <a:schemeClr val="tx1"/>
                    </a:solidFill>
                  </a:endParaRPr>
                </a:p>
              </p:txBody>
            </p:sp>
          </mc:Choice>
          <mc:Fallback xmlns="">
            <p:sp>
              <p:nvSpPr>
                <p:cNvPr id="100" name="Rectangle 99">
                  <a:extLst>
                    <a:ext uri="{FF2B5EF4-FFF2-40B4-BE49-F238E27FC236}">
                      <a16:creationId xmlns:a16="http://schemas.microsoft.com/office/drawing/2014/main" id="{2885D566-4EE7-BA45-B916-8D8892AC3B32}"/>
                    </a:ext>
                  </a:extLst>
                </p:cNvPr>
                <p:cNvSpPr>
                  <a:spLocks noRot="1" noChangeAspect="1" noMove="1" noResize="1" noEditPoints="1" noAdjustHandles="1" noChangeArrowheads="1" noChangeShapeType="1" noTextEdit="1"/>
                </p:cNvSpPr>
                <p:nvPr/>
              </p:nvSpPr>
              <p:spPr>
                <a:xfrm>
                  <a:off x="1620450" y="4736251"/>
                  <a:ext cx="754437" cy="660887"/>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1" name="Rectangle 100">
                  <a:extLst>
                    <a:ext uri="{FF2B5EF4-FFF2-40B4-BE49-F238E27FC236}">
                      <a16:creationId xmlns:a16="http://schemas.microsoft.com/office/drawing/2014/main" id="{CC80E1BC-27CB-884B-9B5F-344756810BAD}"/>
                    </a:ext>
                  </a:extLst>
                </p:cNvPr>
                <p:cNvSpPr/>
                <p:nvPr/>
              </p:nvSpPr>
              <p:spPr>
                <a:xfrm>
                  <a:off x="1406250" y="4743450"/>
                  <a:ext cx="515590" cy="37600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rgbClr val="FF0000"/>
                                </a:solidFill>
                                <a:latin typeface="Cambria Math" panose="02040503050406030204" pitchFamily="18" charset="0"/>
                              </a:rPr>
                            </m:ctrlPr>
                          </m:sSubSupPr>
                          <m:e>
                            <m:r>
                              <a:rPr lang="en-US" i="1">
                                <a:solidFill>
                                  <a:srgbClr val="FF0000"/>
                                </a:solidFill>
                                <a:latin typeface="Cambria Math" panose="02040503050406030204" pitchFamily="18" charset="0"/>
                              </a:rPr>
                              <m:t>𝑋</m:t>
                            </m:r>
                          </m:e>
                          <m:sub>
                            <m:r>
                              <a:rPr lang="en-US" b="0" i="0" smtClean="0">
                                <a:solidFill>
                                  <a:srgbClr val="FF0000"/>
                                </a:solidFill>
                                <a:latin typeface="Cambria Math" panose="02040503050406030204" pitchFamily="18" charset="0"/>
                              </a:rPr>
                              <m:t>1</m:t>
                            </m:r>
                          </m:sub>
                          <m:sup>
                            <m:r>
                              <a:rPr lang="en-US" b="0" i="1" smtClean="0">
                                <a:solidFill>
                                  <a:srgbClr val="FF0000"/>
                                </a:solidFill>
                                <a:latin typeface="Cambria Math" panose="02040503050406030204" pitchFamily="18" charset="0"/>
                              </a:rPr>
                              <m:t>𝐶</m:t>
                            </m:r>
                          </m:sup>
                        </m:sSubSup>
                      </m:oMath>
                    </m:oMathPara>
                  </a14:m>
                  <a:endParaRPr lang="en-US" i="1" dirty="0">
                    <a:solidFill>
                      <a:srgbClr val="FF0000"/>
                    </a:solidFill>
                    <a:latin typeface="Cambria Math" panose="02040503050406030204" pitchFamily="18" charset="0"/>
                  </a:endParaRPr>
                </a:p>
              </p:txBody>
            </p:sp>
          </mc:Choice>
          <mc:Fallback xmlns="">
            <p:sp>
              <p:nvSpPr>
                <p:cNvPr id="101" name="Rectangle 100">
                  <a:extLst>
                    <a:ext uri="{FF2B5EF4-FFF2-40B4-BE49-F238E27FC236}">
                      <a16:creationId xmlns:a16="http://schemas.microsoft.com/office/drawing/2014/main" id="{CC80E1BC-27CB-884B-9B5F-344756810BAD}"/>
                    </a:ext>
                  </a:extLst>
                </p:cNvPr>
                <p:cNvSpPr>
                  <a:spLocks noRot="1" noChangeAspect="1" noMove="1" noResize="1" noEditPoints="1" noAdjustHandles="1" noChangeArrowheads="1" noChangeShapeType="1" noTextEdit="1"/>
                </p:cNvSpPr>
                <p:nvPr/>
              </p:nvSpPr>
              <p:spPr>
                <a:xfrm>
                  <a:off x="1406250" y="4743450"/>
                  <a:ext cx="515590" cy="376000"/>
                </a:xfrm>
                <a:prstGeom prst="rect">
                  <a:avLst/>
                </a:prstGeom>
                <a:blipFill>
                  <a:blip r:embed="rId14"/>
                  <a:stretch>
                    <a:fillRect/>
                  </a:stretch>
                </a:blipFill>
              </p:spPr>
              <p:txBody>
                <a:bodyPr/>
                <a:lstStyle/>
                <a:p>
                  <a:r>
                    <a:rPr lang="en-US">
                      <a:noFill/>
                    </a:rPr>
                    <a:t> </a:t>
                  </a:r>
                </a:p>
              </p:txBody>
            </p:sp>
          </mc:Fallback>
        </mc:AlternateContent>
        <p:cxnSp>
          <p:nvCxnSpPr>
            <p:cNvPr id="103" name="Straight Connector 102">
              <a:extLst>
                <a:ext uri="{FF2B5EF4-FFF2-40B4-BE49-F238E27FC236}">
                  <a16:creationId xmlns:a16="http://schemas.microsoft.com/office/drawing/2014/main" id="{CB39A089-1A8F-AF4D-B23E-0B5AAAEB48E3}"/>
                </a:ext>
              </a:extLst>
            </p:cNvPr>
            <p:cNvCxnSpPr>
              <a:cxnSpLocks/>
            </p:cNvCxnSpPr>
            <p:nvPr/>
          </p:nvCxnSpPr>
          <p:spPr>
            <a:xfrm>
              <a:off x="2249270" y="3245429"/>
              <a:ext cx="452129" cy="234516"/>
            </a:xfrm>
            <a:prstGeom prst="line">
              <a:avLst/>
            </a:prstGeom>
            <a:ln>
              <a:solidFill>
                <a:srgbClr val="00B050"/>
              </a:solidFill>
            </a:ln>
            <a:effectLst/>
          </p:spPr>
          <p:style>
            <a:lnRef idx="2">
              <a:schemeClr val="accent1"/>
            </a:lnRef>
            <a:fillRef idx="0">
              <a:schemeClr val="accent1"/>
            </a:fillRef>
            <a:effectRef idx="1">
              <a:schemeClr val="accent1"/>
            </a:effectRef>
            <a:fontRef idx="minor">
              <a:schemeClr val="tx1"/>
            </a:fontRef>
          </p:style>
        </p:cxnSp>
        <p:sp>
          <p:nvSpPr>
            <p:cNvPr id="104" name="TextBox 103">
              <a:extLst>
                <a:ext uri="{FF2B5EF4-FFF2-40B4-BE49-F238E27FC236}">
                  <a16:creationId xmlns:a16="http://schemas.microsoft.com/office/drawing/2014/main" id="{ED5967B3-D116-264B-A382-212B92C7706D}"/>
                </a:ext>
              </a:extLst>
            </p:cNvPr>
            <p:cNvSpPr txBox="1"/>
            <p:nvPr/>
          </p:nvSpPr>
          <p:spPr>
            <a:xfrm>
              <a:off x="1127523" y="1999896"/>
              <a:ext cx="1448473" cy="584775"/>
            </a:xfrm>
            <a:prstGeom prst="rect">
              <a:avLst/>
            </a:prstGeom>
            <a:noFill/>
            <a:ln w="28575">
              <a:noFill/>
            </a:ln>
          </p:spPr>
          <p:txBody>
            <a:bodyPr wrap="square" rtlCol="0">
              <a:spAutoFit/>
            </a:bodyPr>
            <a:lstStyle/>
            <a:p>
              <a:pPr algn="ctr"/>
              <a:r>
                <a:rPr lang="en-US" sz="1600" dirty="0">
                  <a:solidFill>
                    <a:srgbClr val="FF0000"/>
                  </a:solidFill>
                </a:rPr>
                <a:t>Loss from trade diversion</a:t>
              </a:r>
            </a:p>
          </p:txBody>
        </p:sp>
        <p:cxnSp>
          <p:nvCxnSpPr>
            <p:cNvPr id="105" name="Straight Connector 104">
              <a:extLst>
                <a:ext uri="{FF2B5EF4-FFF2-40B4-BE49-F238E27FC236}">
                  <a16:creationId xmlns:a16="http://schemas.microsoft.com/office/drawing/2014/main" id="{89563260-BE62-B348-8BC7-C4F3C892A2C5}"/>
                </a:ext>
              </a:extLst>
            </p:cNvPr>
            <p:cNvCxnSpPr>
              <a:cxnSpLocks/>
            </p:cNvCxnSpPr>
            <p:nvPr/>
          </p:nvCxnSpPr>
          <p:spPr>
            <a:xfrm flipH="1" flipV="1">
              <a:off x="1719072" y="2549870"/>
              <a:ext cx="316198" cy="584618"/>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83" name="TextBox 82">
              <a:extLst>
                <a:ext uri="{FF2B5EF4-FFF2-40B4-BE49-F238E27FC236}">
                  <a16:creationId xmlns:a16="http://schemas.microsoft.com/office/drawing/2014/main" id="{FC2F5CF4-B69C-3E43-8A72-0777641B77EC}"/>
                </a:ext>
              </a:extLst>
            </p:cNvPr>
            <p:cNvSpPr txBox="1"/>
            <p:nvPr/>
          </p:nvSpPr>
          <p:spPr>
            <a:xfrm>
              <a:off x="2446212" y="3371944"/>
              <a:ext cx="1447312" cy="584775"/>
            </a:xfrm>
            <a:prstGeom prst="rect">
              <a:avLst/>
            </a:prstGeom>
            <a:noFill/>
            <a:ln w="28575">
              <a:noFill/>
            </a:ln>
          </p:spPr>
          <p:txBody>
            <a:bodyPr wrap="square" rtlCol="0">
              <a:spAutoFit/>
            </a:bodyPr>
            <a:lstStyle/>
            <a:p>
              <a:pPr algn="ctr"/>
              <a:r>
                <a:rPr lang="en-US" sz="1600" dirty="0">
                  <a:solidFill>
                    <a:srgbClr val="00B050"/>
                  </a:solidFill>
                </a:rPr>
                <a:t>Gain from trade creation</a:t>
              </a:r>
            </a:p>
          </p:txBody>
        </p:sp>
        <mc:AlternateContent xmlns:mc="http://schemas.openxmlformats.org/markup-compatibility/2006" xmlns:a14="http://schemas.microsoft.com/office/drawing/2010/main">
          <mc:Choice Requires="a14">
            <p:sp>
              <p:nvSpPr>
                <p:cNvPr id="67" name="TextBox 66">
                  <a:extLst>
                    <a:ext uri="{FF2B5EF4-FFF2-40B4-BE49-F238E27FC236}">
                      <a16:creationId xmlns:a16="http://schemas.microsoft.com/office/drawing/2014/main" id="{98B83303-2883-594F-975C-796461313967}"/>
                    </a:ext>
                  </a:extLst>
                </p:cNvPr>
                <p:cNvSpPr txBox="1"/>
                <p:nvPr/>
              </p:nvSpPr>
              <p:spPr>
                <a:xfrm>
                  <a:off x="895548" y="1963721"/>
                  <a:ext cx="514350" cy="375552"/>
                </a:xfrm>
                <a:prstGeom prst="rect">
                  <a:avLst/>
                </a:prstGeom>
                <a:noFill/>
              </p:spPr>
              <p:txBody>
                <a:bodyPr wrap="square" rtlCol="0">
                  <a:spAutoFit/>
                </a:bodyPr>
                <a:lstStyle/>
                <a:p>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𝑝</m:t>
                          </m:r>
                        </m:e>
                        <m:sup>
                          <m:r>
                            <a:rPr lang="en-US" i="1">
                              <a:latin typeface="Cambria Math" panose="02040503050406030204" pitchFamily="18" charset="0"/>
                            </a:rPr>
                            <m:t>𝐴</m:t>
                          </m:r>
                        </m:sup>
                      </m:sSup>
                    </m:oMath>
                  </a14:m>
                  <a:r>
                    <a:rPr lang="en-US" dirty="0">
                      <a:effectLst/>
                    </a:rPr>
                    <a:t> </a:t>
                  </a:r>
                  <a:endParaRPr lang="en-US" dirty="0"/>
                </a:p>
              </p:txBody>
            </p:sp>
          </mc:Choice>
          <mc:Fallback xmlns="">
            <p:sp>
              <p:nvSpPr>
                <p:cNvPr id="67" name="TextBox 66">
                  <a:extLst>
                    <a:ext uri="{FF2B5EF4-FFF2-40B4-BE49-F238E27FC236}">
                      <a16:creationId xmlns:a16="http://schemas.microsoft.com/office/drawing/2014/main" id="{98B83303-2883-594F-975C-796461313967}"/>
                    </a:ext>
                  </a:extLst>
                </p:cNvPr>
                <p:cNvSpPr txBox="1">
                  <a:spLocks noRot="1" noChangeAspect="1" noMove="1" noResize="1" noEditPoints="1" noAdjustHandles="1" noChangeArrowheads="1" noChangeShapeType="1" noTextEdit="1"/>
                </p:cNvSpPr>
                <p:nvPr/>
              </p:nvSpPr>
              <p:spPr>
                <a:xfrm>
                  <a:off x="895548" y="1963721"/>
                  <a:ext cx="514350" cy="375552"/>
                </a:xfrm>
                <a:prstGeom prst="rect">
                  <a:avLst/>
                </a:prstGeom>
                <a:blipFill>
                  <a:blip r:embed="rId15"/>
                  <a:stretch>
                    <a:fillRect b="-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5" name="TextBox 74">
                  <a:extLst>
                    <a:ext uri="{FF2B5EF4-FFF2-40B4-BE49-F238E27FC236}">
                      <a16:creationId xmlns:a16="http://schemas.microsoft.com/office/drawing/2014/main" id="{3ED23819-7117-A84F-8886-153E6B5A18CE}"/>
                    </a:ext>
                  </a:extLst>
                </p:cNvPr>
                <p:cNvSpPr txBox="1"/>
                <p:nvPr/>
              </p:nvSpPr>
              <p:spPr>
                <a:xfrm>
                  <a:off x="3744013" y="1965292"/>
                  <a:ext cx="514350" cy="375552"/>
                </a:xfrm>
                <a:prstGeom prst="rect">
                  <a:avLst/>
                </a:prstGeom>
                <a:noFill/>
              </p:spPr>
              <p:txBody>
                <a:bodyPr wrap="square" rtlCol="0">
                  <a:spAutoFit/>
                </a:bodyPr>
                <a:lstStyle/>
                <a:p>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𝑝</m:t>
                          </m:r>
                        </m:e>
                        <m:sup>
                          <m:r>
                            <a:rPr lang="en-US" i="1">
                              <a:latin typeface="Cambria Math" panose="02040503050406030204" pitchFamily="18" charset="0"/>
                            </a:rPr>
                            <m:t>𝐴</m:t>
                          </m:r>
                        </m:sup>
                      </m:sSup>
                    </m:oMath>
                  </a14:m>
                  <a:r>
                    <a:rPr lang="en-US" dirty="0">
                      <a:effectLst/>
                    </a:rPr>
                    <a:t> </a:t>
                  </a:r>
                  <a:endParaRPr lang="en-US" dirty="0"/>
                </a:p>
              </p:txBody>
            </p:sp>
          </mc:Choice>
          <mc:Fallback xmlns="">
            <p:sp>
              <p:nvSpPr>
                <p:cNvPr id="75" name="TextBox 74">
                  <a:extLst>
                    <a:ext uri="{FF2B5EF4-FFF2-40B4-BE49-F238E27FC236}">
                      <a16:creationId xmlns:a16="http://schemas.microsoft.com/office/drawing/2014/main" id="{3ED23819-7117-A84F-8886-153E6B5A18CE}"/>
                    </a:ext>
                  </a:extLst>
                </p:cNvPr>
                <p:cNvSpPr txBox="1">
                  <a:spLocks noRot="1" noChangeAspect="1" noMove="1" noResize="1" noEditPoints="1" noAdjustHandles="1" noChangeArrowheads="1" noChangeShapeType="1" noTextEdit="1"/>
                </p:cNvSpPr>
                <p:nvPr/>
              </p:nvSpPr>
              <p:spPr>
                <a:xfrm>
                  <a:off x="3744013" y="1965292"/>
                  <a:ext cx="514350" cy="375552"/>
                </a:xfrm>
                <a:prstGeom prst="rect">
                  <a:avLst/>
                </a:prstGeom>
                <a:blipFill>
                  <a:blip r:embed="rId16"/>
                  <a:stretch>
                    <a:fillRect b="-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1" name="TextBox 90">
                  <a:extLst>
                    <a:ext uri="{FF2B5EF4-FFF2-40B4-BE49-F238E27FC236}">
                      <a16:creationId xmlns:a16="http://schemas.microsoft.com/office/drawing/2014/main" id="{A0667B8E-DB95-3544-B5AA-02CEB9F426A4}"/>
                    </a:ext>
                  </a:extLst>
                </p:cNvPr>
                <p:cNvSpPr txBox="1"/>
                <p:nvPr/>
              </p:nvSpPr>
              <p:spPr>
                <a:xfrm>
                  <a:off x="537328" y="4293678"/>
                  <a:ext cx="735727" cy="646524"/>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𝑎</m:t>
                          </m:r>
                        </m:e>
                        <m:sup>
                          <m:r>
                            <a:rPr lang="en-US" i="1">
                              <a:latin typeface="Cambria Math" panose="02040503050406030204" pitchFamily="18" charset="0"/>
                            </a:rPr>
                            <m:t>𝐵</m:t>
                          </m:r>
                        </m:sup>
                      </m:sSup>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𝑎</m:t>
                          </m:r>
                        </m:e>
                        <m:sup>
                          <m:r>
                            <a:rPr lang="en-US" i="1">
                              <a:latin typeface="Cambria Math" panose="02040503050406030204" pitchFamily="18" charset="0"/>
                            </a:rPr>
                            <m:t>𝐶</m:t>
                          </m:r>
                        </m:sup>
                      </m:sSup>
                    </m:oMath>
                  </a14:m>
                  <a:r>
                    <a:rPr lang="en-US" dirty="0">
                      <a:effectLst/>
                    </a:rPr>
                    <a:t> </a:t>
                  </a:r>
                  <a:endParaRPr lang="en-US" baseline="-25000" dirty="0"/>
                </a:p>
              </p:txBody>
            </p:sp>
          </mc:Choice>
          <mc:Fallback xmlns="">
            <p:sp>
              <p:nvSpPr>
                <p:cNvPr id="91" name="TextBox 90">
                  <a:extLst>
                    <a:ext uri="{FF2B5EF4-FFF2-40B4-BE49-F238E27FC236}">
                      <a16:creationId xmlns:a16="http://schemas.microsoft.com/office/drawing/2014/main" id="{A0667B8E-DB95-3544-B5AA-02CEB9F426A4}"/>
                    </a:ext>
                  </a:extLst>
                </p:cNvPr>
                <p:cNvSpPr txBox="1">
                  <a:spLocks noRot="1" noChangeAspect="1" noMove="1" noResize="1" noEditPoints="1" noAdjustHandles="1" noChangeArrowheads="1" noChangeShapeType="1" noTextEdit="1"/>
                </p:cNvSpPr>
                <p:nvPr/>
              </p:nvSpPr>
              <p:spPr>
                <a:xfrm>
                  <a:off x="537328" y="4293678"/>
                  <a:ext cx="735727" cy="646524"/>
                </a:xfrm>
                <a:prstGeom prst="rect">
                  <a:avLst/>
                </a:prstGeom>
                <a:blipFill>
                  <a:blip r:embed="rId17"/>
                  <a:stretch>
                    <a:fillRect/>
                  </a:stretch>
                </a:blipFill>
              </p:spPr>
              <p:txBody>
                <a:bodyPr/>
                <a:lstStyle/>
                <a:p>
                  <a:r>
                    <a:rPr lang="en-US">
                      <a:noFill/>
                    </a:rPr>
                    <a:t> </a:t>
                  </a:r>
                </a:p>
              </p:txBody>
            </p:sp>
          </mc:Fallback>
        </mc:AlternateContent>
      </p:grpSp>
      <p:sp>
        <p:nvSpPr>
          <p:cNvPr id="3" name="Footer Placeholder 2">
            <a:extLst>
              <a:ext uri="{FF2B5EF4-FFF2-40B4-BE49-F238E27FC236}">
                <a16:creationId xmlns:a16="http://schemas.microsoft.com/office/drawing/2014/main" id="{6135E3F4-826A-A145-A458-24305927E655}"/>
              </a:ext>
            </a:extLst>
          </p:cNvPr>
          <p:cNvSpPr>
            <a:spLocks noGrp="1"/>
          </p:cNvSpPr>
          <p:nvPr>
            <p:ph type="ftr" sz="quarter" idx="11"/>
          </p:nvPr>
        </p:nvSpPr>
        <p:spPr/>
        <p:txBody>
          <a:bodyPr/>
          <a:lstStyle/>
          <a:p>
            <a:pPr>
              <a:defRPr/>
            </a:pPr>
            <a:r>
              <a:rPr lang="en-US"/>
              <a:t>Class 19:  Preferential Trading Arrangements</a:t>
            </a:r>
          </a:p>
        </p:txBody>
      </p:sp>
      <p:sp>
        <p:nvSpPr>
          <p:cNvPr id="82" name="TextBox 81">
            <a:extLst>
              <a:ext uri="{FF2B5EF4-FFF2-40B4-BE49-F238E27FC236}">
                <a16:creationId xmlns:a16="http://schemas.microsoft.com/office/drawing/2014/main" id="{3D04C337-940A-9641-B7E9-992A124BAEF4}"/>
              </a:ext>
            </a:extLst>
          </p:cNvPr>
          <p:cNvSpPr txBox="1"/>
          <p:nvPr/>
        </p:nvSpPr>
        <p:spPr>
          <a:xfrm>
            <a:off x="7239000" y="1981200"/>
            <a:ext cx="838200" cy="369332"/>
          </a:xfrm>
          <a:prstGeom prst="rect">
            <a:avLst/>
          </a:prstGeom>
          <a:noFill/>
        </p:spPr>
        <p:txBody>
          <a:bodyPr wrap="square" rtlCol="0">
            <a:spAutoFit/>
          </a:bodyPr>
          <a:lstStyle/>
          <a:p>
            <a:pPr algn="ctr"/>
            <a:r>
              <a:rPr lang="en-US" dirty="0"/>
              <a:t>MFN</a:t>
            </a:r>
          </a:p>
        </p:txBody>
      </p:sp>
      <p:sp>
        <p:nvSpPr>
          <p:cNvPr id="95" name="TextBox 94">
            <a:extLst>
              <a:ext uri="{FF2B5EF4-FFF2-40B4-BE49-F238E27FC236}">
                <a16:creationId xmlns:a16="http://schemas.microsoft.com/office/drawing/2014/main" id="{0B431937-D7B8-9743-8CD5-BE25F116176D}"/>
              </a:ext>
            </a:extLst>
          </p:cNvPr>
          <p:cNvSpPr txBox="1"/>
          <p:nvPr/>
        </p:nvSpPr>
        <p:spPr>
          <a:xfrm>
            <a:off x="7239000" y="2286000"/>
            <a:ext cx="838200" cy="369332"/>
          </a:xfrm>
          <a:prstGeom prst="rect">
            <a:avLst/>
          </a:prstGeom>
          <a:noFill/>
        </p:spPr>
        <p:txBody>
          <a:bodyPr wrap="square" rtlCol="0">
            <a:spAutoFit/>
          </a:bodyPr>
          <a:lstStyle/>
          <a:p>
            <a:pPr algn="ctr"/>
            <a:r>
              <a:rPr lang="en-US" dirty="0">
                <a:solidFill>
                  <a:srgbClr val="FF0000"/>
                </a:solidFill>
              </a:rPr>
              <a:t>FTA</a:t>
            </a:r>
          </a:p>
        </p:txBody>
      </p:sp>
    </p:spTree>
    <p:extLst>
      <p:ext uri="{BB962C8B-B14F-4D97-AF65-F5344CB8AC3E}">
        <p14:creationId xmlns:p14="http://schemas.microsoft.com/office/powerpoint/2010/main" val="2168103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p:bldP spid="95"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ectangle 52">
            <a:extLst>
              <a:ext uri="{FF2B5EF4-FFF2-40B4-BE49-F238E27FC236}">
                <a16:creationId xmlns:a16="http://schemas.microsoft.com/office/drawing/2014/main" id="{C3134F92-05D3-6E46-AA29-FCB9C9576E71}"/>
              </a:ext>
            </a:extLst>
          </p:cNvPr>
          <p:cNvSpPr/>
          <p:nvPr/>
        </p:nvSpPr>
        <p:spPr>
          <a:xfrm>
            <a:off x="0" y="668740"/>
            <a:ext cx="9144000" cy="55546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D1AA314A-B2DA-FC46-829C-19B53DD2FC69}"/>
              </a:ext>
            </a:extLst>
          </p:cNvPr>
          <p:cNvSpPr/>
          <p:nvPr/>
        </p:nvSpPr>
        <p:spPr>
          <a:xfrm rot="5400000" flipH="1">
            <a:off x="1500228" y="4100471"/>
            <a:ext cx="1073816" cy="188073"/>
          </a:xfrm>
          <a:prstGeom prst="rect">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 name="Right Triangle 74">
            <a:extLst>
              <a:ext uri="{FF2B5EF4-FFF2-40B4-BE49-F238E27FC236}">
                <a16:creationId xmlns:a16="http://schemas.microsoft.com/office/drawing/2014/main" id="{377FE55B-7CCE-2E42-A690-7D35D8D13463}"/>
              </a:ext>
            </a:extLst>
          </p:cNvPr>
          <p:cNvSpPr/>
          <p:nvPr/>
        </p:nvSpPr>
        <p:spPr>
          <a:xfrm rot="5400000" flipH="1" flipV="1">
            <a:off x="1945513" y="3473750"/>
            <a:ext cx="194309" cy="184820"/>
          </a:xfrm>
          <a:prstGeom prst="rtTriangle">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626A0421-BDBC-2041-ACAE-8B5F112040BD}"/>
              </a:ext>
            </a:extLst>
          </p:cNvPr>
          <p:cNvGrpSpPr/>
          <p:nvPr/>
        </p:nvGrpSpPr>
        <p:grpSpPr>
          <a:xfrm>
            <a:off x="1758314" y="3638550"/>
            <a:ext cx="191980" cy="1102391"/>
            <a:chOff x="1758314" y="3638550"/>
            <a:chExt cx="191980" cy="1102391"/>
          </a:xfrm>
          <a:pattFill prst="dkUpDiag">
            <a:fgClr>
              <a:srgbClr val="00B050"/>
            </a:fgClr>
            <a:bgClr>
              <a:schemeClr val="bg1"/>
            </a:bgClr>
          </a:pattFill>
        </p:grpSpPr>
        <p:sp>
          <p:nvSpPr>
            <p:cNvPr id="91" name="Rectangle 90">
              <a:extLst>
                <a:ext uri="{FF2B5EF4-FFF2-40B4-BE49-F238E27FC236}">
                  <a16:creationId xmlns:a16="http://schemas.microsoft.com/office/drawing/2014/main" id="{89C1574D-BA2F-6841-86EC-9CD7474E154B}"/>
                </a:ext>
              </a:extLst>
            </p:cNvPr>
            <p:cNvSpPr/>
            <p:nvPr/>
          </p:nvSpPr>
          <p:spPr>
            <a:xfrm rot="5400000" flipH="1">
              <a:off x="1393548" y="4188101"/>
              <a:ext cx="917606" cy="188073"/>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 name="Right Triangle 94">
              <a:extLst>
                <a:ext uri="{FF2B5EF4-FFF2-40B4-BE49-F238E27FC236}">
                  <a16:creationId xmlns:a16="http://schemas.microsoft.com/office/drawing/2014/main" id="{48939722-BE56-0D49-BDEF-812A5A218DAB}"/>
                </a:ext>
              </a:extLst>
            </p:cNvPr>
            <p:cNvSpPr/>
            <p:nvPr/>
          </p:nvSpPr>
          <p:spPr>
            <a:xfrm rot="5400000" flipH="1" flipV="1">
              <a:off x="1760729" y="3643295"/>
              <a:ext cx="194309" cy="184820"/>
            </a:xfrm>
            <a:prstGeom prst="rtTriangl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08" name="Right Triangle 107">
            <a:extLst>
              <a:ext uri="{FF2B5EF4-FFF2-40B4-BE49-F238E27FC236}">
                <a16:creationId xmlns:a16="http://schemas.microsoft.com/office/drawing/2014/main" id="{6C67FCEB-14E8-3149-BB79-0EDD1FC0D10C}"/>
              </a:ext>
            </a:extLst>
          </p:cNvPr>
          <p:cNvSpPr/>
          <p:nvPr/>
        </p:nvSpPr>
        <p:spPr>
          <a:xfrm>
            <a:off x="2151997" y="3017859"/>
            <a:ext cx="280652" cy="184820"/>
          </a:xfrm>
          <a:prstGeom prst="rtTriangle">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4DBC6C26-FE02-E348-B2C3-AEB3BAC15EF3}"/>
              </a:ext>
            </a:extLst>
          </p:cNvPr>
          <p:cNvSpPr/>
          <p:nvPr/>
        </p:nvSpPr>
        <p:spPr>
          <a:xfrm>
            <a:off x="1943905" y="3039776"/>
            <a:ext cx="214080" cy="167863"/>
          </a:xfrm>
          <a:prstGeom prst="rect">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 name="Right Triangle 96">
            <a:extLst>
              <a:ext uri="{FF2B5EF4-FFF2-40B4-BE49-F238E27FC236}">
                <a16:creationId xmlns:a16="http://schemas.microsoft.com/office/drawing/2014/main" id="{0685EDA3-035C-1A48-8C76-6E06A70B45D8}"/>
              </a:ext>
            </a:extLst>
          </p:cNvPr>
          <p:cNvSpPr/>
          <p:nvPr/>
        </p:nvSpPr>
        <p:spPr>
          <a:xfrm flipV="1">
            <a:off x="2151528" y="3187485"/>
            <a:ext cx="281705" cy="254962"/>
          </a:xfrm>
          <a:prstGeom prst="rtTriangle">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41</a:t>
            </a:fld>
            <a:endParaRPr lang="en-US"/>
          </a:p>
        </p:txBody>
      </p:sp>
      <p:cxnSp>
        <p:nvCxnSpPr>
          <p:cNvPr id="7" name="Straight Connector 6"/>
          <p:cNvCxnSpPr>
            <a:cxnSpLocks/>
          </p:cNvCxnSpPr>
          <p:nvPr/>
        </p:nvCxnSpPr>
        <p:spPr>
          <a:xfrm>
            <a:off x="1143000" y="4743450"/>
            <a:ext cx="22288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V="1">
            <a:off x="11430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3143250" y="4686300"/>
            <a:ext cx="514350" cy="369332"/>
          </a:xfrm>
          <a:prstGeom prst="rect">
            <a:avLst/>
          </a:prstGeom>
          <a:noFill/>
        </p:spPr>
        <p:txBody>
          <a:bodyPr wrap="square" rtlCol="0">
            <a:spAutoFit/>
          </a:bodyPr>
          <a:lstStyle/>
          <a:p>
            <a:r>
              <a:rPr lang="en-US" dirty="0"/>
              <a:t>Q</a:t>
            </a:r>
          </a:p>
        </p:txBody>
      </p:sp>
      <p:cxnSp>
        <p:nvCxnSpPr>
          <p:cNvPr id="63" name="Straight Connector 62"/>
          <p:cNvCxnSpPr>
            <a:cxnSpLocks/>
          </p:cNvCxnSpPr>
          <p:nvPr/>
        </p:nvCxnSpPr>
        <p:spPr>
          <a:xfrm flipV="1">
            <a:off x="1143000" y="2857500"/>
            <a:ext cx="1657350" cy="15430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8" name="Left Brace 37"/>
          <p:cNvSpPr/>
          <p:nvPr/>
        </p:nvSpPr>
        <p:spPr>
          <a:xfrm>
            <a:off x="971550" y="3771900"/>
            <a:ext cx="171450" cy="628650"/>
          </a:xfrm>
          <a:prstGeom prst="leftBrace">
            <a:avLst>
              <a:gd name="adj1" fmla="val 44444"/>
              <a:gd name="adj2"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61" name="Straight Connector 60"/>
          <p:cNvCxnSpPr>
            <a:cxnSpLocks/>
          </p:cNvCxnSpPr>
          <p:nvPr/>
        </p:nvCxnSpPr>
        <p:spPr>
          <a:xfrm>
            <a:off x="4000500" y="4743450"/>
            <a:ext cx="36004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flipV="1">
            <a:off x="40005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5" name="TextBox 64"/>
          <p:cNvSpPr txBox="1"/>
          <p:nvPr/>
        </p:nvSpPr>
        <p:spPr>
          <a:xfrm>
            <a:off x="7486650" y="4686300"/>
            <a:ext cx="514350" cy="369332"/>
          </a:xfrm>
          <a:prstGeom prst="rect">
            <a:avLst/>
          </a:prstGeom>
          <a:noFill/>
        </p:spPr>
        <p:txBody>
          <a:bodyPr wrap="square" rtlCol="0">
            <a:spAutoFit/>
          </a:bodyPr>
          <a:lstStyle/>
          <a:p>
            <a:r>
              <a:rPr lang="en-US" dirty="0"/>
              <a:t>Q</a:t>
            </a:r>
          </a:p>
        </p:txBody>
      </p:sp>
      <p:cxnSp>
        <p:nvCxnSpPr>
          <p:cNvPr id="73" name="Straight Connector 72"/>
          <p:cNvCxnSpPr>
            <a:cxnSpLocks/>
          </p:cNvCxnSpPr>
          <p:nvPr/>
        </p:nvCxnSpPr>
        <p:spPr>
          <a:xfrm flipV="1">
            <a:off x="4000500" y="2228850"/>
            <a:ext cx="3314700" cy="15430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0" name="Straight Connector 49">
            <a:extLst>
              <a:ext uri="{FF2B5EF4-FFF2-40B4-BE49-F238E27FC236}">
                <a16:creationId xmlns:a16="http://schemas.microsoft.com/office/drawing/2014/main" id="{46F7941E-700F-274B-AD62-B652D2307BB6}"/>
              </a:ext>
            </a:extLst>
          </p:cNvPr>
          <p:cNvCxnSpPr>
            <a:cxnSpLocks/>
          </p:cNvCxnSpPr>
          <p:nvPr/>
        </p:nvCxnSpPr>
        <p:spPr>
          <a:xfrm flipV="1">
            <a:off x="1143000" y="2228850"/>
            <a:ext cx="1657350" cy="15430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92EE2414-DF8A-4344-983D-77235EC7E06D}"/>
                  </a:ext>
                </a:extLst>
              </p:cNvPr>
              <p:cNvSpPr txBox="1"/>
              <p:nvPr/>
            </p:nvSpPr>
            <p:spPr>
              <a:xfrm>
                <a:off x="2743200" y="2171700"/>
                <a:ext cx="685800" cy="375552"/>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𝑡</m:t>
                        </m:r>
                      </m:sup>
                    </m:sSup>
                    <m:r>
                      <a:rPr lang="en-US" i="1">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𝑡</m:t>
                        </m:r>
                      </m:sup>
                    </m:sSup>
                  </m:oMath>
                </a14:m>
                <a:r>
                  <a:rPr lang="en-US" dirty="0">
                    <a:effectLst/>
                  </a:rPr>
                  <a:t> </a:t>
                </a:r>
                <a:endParaRPr lang="en-US" baseline="30000" dirty="0"/>
              </a:p>
            </p:txBody>
          </p:sp>
        </mc:Choice>
        <mc:Fallback xmlns="">
          <p:sp>
            <p:nvSpPr>
              <p:cNvPr id="52" name="TextBox 51">
                <a:extLst>
                  <a:ext uri="{FF2B5EF4-FFF2-40B4-BE49-F238E27FC236}">
                    <a16:creationId xmlns:a16="http://schemas.microsoft.com/office/drawing/2014/main" id="{92EE2414-DF8A-4344-983D-77235EC7E06D}"/>
                  </a:ext>
                </a:extLst>
              </p:cNvPr>
              <p:cNvSpPr txBox="1">
                <a:spLocks noRot="1" noChangeAspect="1" noMove="1" noResize="1" noEditPoints="1" noAdjustHandles="1" noChangeArrowheads="1" noChangeShapeType="1" noTextEdit="1"/>
              </p:cNvSpPr>
              <p:nvPr/>
            </p:nvSpPr>
            <p:spPr>
              <a:xfrm>
                <a:off x="2743200" y="2171700"/>
                <a:ext cx="685800" cy="375552"/>
              </a:xfrm>
              <a:prstGeom prst="rect">
                <a:avLst/>
              </a:prstGeom>
              <a:blipFill>
                <a:blip r:embed="rId2"/>
                <a:stretch>
                  <a:fillRect r="-31481"/>
                </a:stretch>
              </a:blipFill>
            </p:spPr>
            <p:txBody>
              <a:bodyPr/>
              <a:lstStyle/>
              <a:p>
                <a:r>
                  <a:rPr lang="en-US">
                    <a:noFill/>
                  </a:rPr>
                  <a:t> </a:t>
                </a:r>
              </a:p>
            </p:txBody>
          </p:sp>
        </mc:Fallback>
      </mc:AlternateContent>
      <p:cxnSp>
        <p:nvCxnSpPr>
          <p:cNvPr id="79" name="Straight Connector 78">
            <a:extLst>
              <a:ext uri="{FF2B5EF4-FFF2-40B4-BE49-F238E27FC236}">
                <a16:creationId xmlns:a16="http://schemas.microsoft.com/office/drawing/2014/main" id="{C3E76220-2624-494E-A28E-6D9EBAC26B59}"/>
              </a:ext>
            </a:extLst>
          </p:cNvPr>
          <p:cNvCxnSpPr>
            <a:cxnSpLocks/>
          </p:cNvCxnSpPr>
          <p:nvPr/>
        </p:nvCxnSpPr>
        <p:spPr>
          <a:xfrm flipV="1">
            <a:off x="4000500" y="3771900"/>
            <a:ext cx="685800" cy="628650"/>
          </a:xfrm>
          <a:prstGeom prst="line">
            <a:avLst/>
          </a:prstGeom>
          <a:ln>
            <a:solidFill>
              <a:srgbClr val="FF0000"/>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81" name="Straight Connector 80">
            <a:extLst>
              <a:ext uri="{FF2B5EF4-FFF2-40B4-BE49-F238E27FC236}">
                <a16:creationId xmlns:a16="http://schemas.microsoft.com/office/drawing/2014/main" id="{7D8A21A1-F836-524D-AEA3-7CC934A9EA65}"/>
              </a:ext>
            </a:extLst>
          </p:cNvPr>
          <p:cNvCxnSpPr>
            <a:cxnSpLocks/>
          </p:cNvCxnSpPr>
          <p:nvPr/>
        </p:nvCxnSpPr>
        <p:spPr>
          <a:xfrm flipV="1">
            <a:off x="4686300" y="2514600"/>
            <a:ext cx="2686050" cy="1257300"/>
          </a:xfrm>
          <a:prstGeom prst="line">
            <a:avLst/>
          </a:prstGeom>
          <a:ln>
            <a:solidFill>
              <a:srgbClr val="FF0000"/>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BE3CB4B5-A96E-B740-880B-479A9E3D5130}"/>
              </a:ext>
            </a:extLst>
          </p:cNvPr>
          <p:cNvCxnSpPr>
            <a:cxnSpLocks/>
          </p:cNvCxnSpPr>
          <p:nvPr/>
        </p:nvCxnSpPr>
        <p:spPr>
          <a:xfrm>
            <a:off x="4514850" y="2400300"/>
            <a:ext cx="2457450" cy="14287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6" name="Straight Connector 85">
            <a:extLst>
              <a:ext uri="{FF2B5EF4-FFF2-40B4-BE49-F238E27FC236}">
                <a16:creationId xmlns:a16="http://schemas.microsoft.com/office/drawing/2014/main" id="{AE1158BC-140C-7543-ABB0-6ED3C6348EBD}"/>
              </a:ext>
            </a:extLst>
          </p:cNvPr>
          <p:cNvCxnSpPr>
            <a:cxnSpLocks/>
          </p:cNvCxnSpPr>
          <p:nvPr/>
        </p:nvCxnSpPr>
        <p:spPr>
          <a:xfrm>
            <a:off x="1143000" y="3028950"/>
            <a:ext cx="4457700"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87" name="Straight Connector 86">
            <a:extLst>
              <a:ext uri="{FF2B5EF4-FFF2-40B4-BE49-F238E27FC236}">
                <a16:creationId xmlns:a16="http://schemas.microsoft.com/office/drawing/2014/main" id="{F7974421-E849-6A49-8342-95E79CF26D44}"/>
              </a:ext>
            </a:extLst>
          </p:cNvPr>
          <p:cNvCxnSpPr>
            <a:cxnSpLocks/>
          </p:cNvCxnSpPr>
          <p:nvPr/>
        </p:nvCxnSpPr>
        <p:spPr>
          <a:xfrm>
            <a:off x="1143000" y="3200400"/>
            <a:ext cx="4743450"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90" name="Rectangle 89">
                <a:extLst>
                  <a:ext uri="{FF2B5EF4-FFF2-40B4-BE49-F238E27FC236}">
                    <a16:creationId xmlns:a16="http://schemas.microsoft.com/office/drawing/2014/main" id="{5B3EABC2-8B35-3448-9289-322A6B276D7D}"/>
                  </a:ext>
                </a:extLst>
              </p:cNvPr>
              <p:cNvSpPr/>
              <p:nvPr/>
            </p:nvSpPr>
            <p:spPr>
              <a:xfrm>
                <a:off x="6800850" y="3543300"/>
                <a:ext cx="570349" cy="37003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𝑀</m:t>
                          </m:r>
                        </m:e>
                        <m:sup>
                          <m:r>
                            <a:rPr lang="en-US" i="1">
                              <a:latin typeface="Cambria Math" panose="02040503050406030204" pitchFamily="18" charset="0"/>
                            </a:rPr>
                            <m:t>𝐴</m:t>
                          </m:r>
                        </m:sup>
                      </m:sSup>
                    </m:oMath>
                  </m:oMathPara>
                </a14:m>
                <a:endParaRPr lang="en-US" dirty="0"/>
              </a:p>
            </p:txBody>
          </p:sp>
        </mc:Choice>
        <mc:Fallback xmlns="">
          <p:sp>
            <p:nvSpPr>
              <p:cNvPr id="90" name="Rectangle 89">
                <a:extLst>
                  <a:ext uri="{FF2B5EF4-FFF2-40B4-BE49-F238E27FC236}">
                    <a16:creationId xmlns:a16="http://schemas.microsoft.com/office/drawing/2014/main" id="{5B3EABC2-8B35-3448-9289-322A6B276D7D}"/>
                  </a:ext>
                </a:extLst>
              </p:cNvPr>
              <p:cNvSpPr>
                <a:spLocks noRot="1" noChangeAspect="1" noMove="1" noResize="1" noEditPoints="1" noAdjustHandles="1" noChangeArrowheads="1" noChangeShapeType="1" noTextEdit="1"/>
              </p:cNvSpPr>
              <p:nvPr/>
            </p:nvSpPr>
            <p:spPr>
              <a:xfrm>
                <a:off x="6800850" y="3543300"/>
                <a:ext cx="570349" cy="370038"/>
              </a:xfrm>
              <a:prstGeom prst="rect">
                <a:avLst/>
              </a:prstGeom>
              <a:blipFill>
                <a:blip r:embed="rId3"/>
                <a:stretch>
                  <a:fillRect/>
                </a:stretch>
              </a:blipFill>
            </p:spPr>
            <p:txBody>
              <a:bodyPr/>
              <a:lstStyle/>
              <a:p>
                <a:r>
                  <a:rPr lang="en-US">
                    <a:noFill/>
                  </a:rPr>
                  <a:t> </a:t>
                </a:r>
              </a:p>
            </p:txBody>
          </p:sp>
        </mc:Fallback>
      </mc:AlternateContent>
      <p:cxnSp>
        <p:nvCxnSpPr>
          <p:cNvPr id="92" name="Straight Connector 91">
            <a:extLst>
              <a:ext uri="{FF2B5EF4-FFF2-40B4-BE49-F238E27FC236}">
                <a16:creationId xmlns:a16="http://schemas.microsoft.com/office/drawing/2014/main" id="{98DB2428-7974-BE43-9111-37B6F41D302F}"/>
              </a:ext>
            </a:extLst>
          </p:cNvPr>
          <p:cNvCxnSpPr>
            <a:cxnSpLocks/>
          </p:cNvCxnSpPr>
          <p:nvPr/>
        </p:nvCxnSpPr>
        <p:spPr>
          <a:xfrm>
            <a:off x="1943100" y="3028950"/>
            <a:ext cx="0" cy="1714500"/>
          </a:xfrm>
          <a:prstGeom prst="line">
            <a:avLst/>
          </a:prstGeom>
          <a:ln>
            <a:solidFill>
              <a:schemeClr val="tx1"/>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96" name="Straight Connector 95">
            <a:extLst>
              <a:ext uri="{FF2B5EF4-FFF2-40B4-BE49-F238E27FC236}">
                <a16:creationId xmlns:a16="http://schemas.microsoft.com/office/drawing/2014/main" id="{088086D5-6F00-E146-87DE-E16B01D4CD8D}"/>
              </a:ext>
            </a:extLst>
          </p:cNvPr>
          <p:cNvCxnSpPr>
            <a:cxnSpLocks/>
          </p:cNvCxnSpPr>
          <p:nvPr/>
        </p:nvCxnSpPr>
        <p:spPr>
          <a:xfrm>
            <a:off x="1758275" y="3200400"/>
            <a:ext cx="0" cy="1543050"/>
          </a:xfrm>
          <a:prstGeom prst="line">
            <a:avLst/>
          </a:prstGeom>
          <a:ln>
            <a:solidFill>
              <a:srgbClr val="FF0000"/>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BB4D492F-DEDC-A341-8228-9351DF5119B3}"/>
              </a:ext>
            </a:extLst>
          </p:cNvPr>
          <p:cNvCxnSpPr>
            <a:cxnSpLocks/>
          </p:cNvCxnSpPr>
          <p:nvPr/>
        </p:nvCxnSpPr>
        <p:spPr>
          <a:xfrm>
            <a:off x="2431073" y="3209192"/>
            <a:ext cx="0" cy="1543050"/>
          </a:xfrm>
          <a:prstGeom prst="line">
            <a:avLst/>
          </a:prstGeom>
          <a:ln>
            <a:solidFill>
              <a:srgbClr val="FF0000"/>
            </a:solidFill>
            <a:prstDash val="lgDash"/>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37" name="Rectangle 36">
                <a:extLst>
                  <a:ext uri="{FF2B5EF4-FFF2-40B4-BE49-F238E27FC236}">
                    <a16:creationId xmlns:a16="http://schemas.microsoft.com/office/drawing/2014/main" id="{916D4E0B-EFB3-AD4C-A379-E9E55A41493A}"/>
                  </a:ext>
                </a:extLst>
              </p:cNvPr>
              <p:cNvSpPr/>
              <p:nvPr/>
            </p:nvSpPr>
            <p:spPr>
              <a:xfrm>
                <a:off x="2286000" y="4743450"/>
                <a:ext cx="523926" cy="37266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rgbClr val="FF0000"/>
                              </a:solidFill>
                              <a:latin typeface="Cambria Math" panose="02040503050406030204" pitchFamily="18" charset="0"/>
                            </a:rPr>
                          </m:ctrlPr>
                        </m:sSubSupPr>
                        <m:e>
                          <m:r>
                            <a:rPr lang="en-US" i="1">
                              <a:solidFill>
                                <a:srgbClr val="FF0000"/>
                              </a:solidFill>
                              <a:latin typeface="Cambria Math" panose="02040503050406030204" pitchFamily="18" charset="0"/>
                            </a:rPr>
                            <m:t>𝑋</m:t>
                          </m:r>
                        </m:e>
                        <m:sub>
                          <m:r>
                            <a:rPr lang="en-US" b="0" i="0" smtClean="0">
                              <a:solidFill>
                                <a:srgbClr val="FF0000"/>
                              </a:solidFill>
                              <a:latin typeface="Cambria Math" panose="02040503050406030204" pitchFamily="18" charset="0"/>
                            </a:rPr>
                            <m:t>1</m:t>
                          </m:r>
                        </m:sub>
                        <m:sup>
                          <m:r>
                            <a:rPr lang="en-US" b="0" i="1" smtClean="0">
                              <a:solidFill>
                                <a:srgbClr val="FF0000"/>
                              </a:solidFill>
                              <a:latin typeface="Cambria Math" panose="02040503050406030204" pitchFamily="18" charset="0"/>
                            </a:rPr>
                            <m:t>𝐵</m:t>
                          </m:r>
                        </m:sup>
                      </m:sSubSup>
                    </m:oMath>
                  </m:oMathPara>
                </a14:m>
                <a:endParaRPr lang="en-US" i="1" dirty="0">
                  <a:solidFill>
                    <a:srgbClr val="FF0000"/>
                  </a:solidFill>
                  <a:latin typeface="Cambria Math" panose="02040503050406030204" pitchFamily="18" charset="0"/>
                </a:endParaRPr>
              </a:p>
            </p:txBody>
          </p:sp>
        </mc:Choice>
        <mc:Fallback xmlns="">
          <p:sp>
            <p:nvSpPr>
              <p:cNvPr id="37" name="Rectangle 36">
                <a:extLst>
                  <a:ext uri="{FF2B5EF4-FFF2-40B4-BE49-F238E27FC236}">
                    <a16:creationId xmlns:a16="http://schemas.microsoft.com/office/drawing/2014/main" id="{916D4E0B-EFB3-AD4C-A379-E9E55A41493A}"/>
                  </a:ext>
                </a:extLst>
              </p:cNvPr>
              <p:cNvSpPr>
                <a:spLocks noRot="1" noChangeAspect="1" noMove="1" noResize="1" noEditPoints="1" noAdjustHandles="1" noChangeArrowheads="1" noChangeShapeType="1" noTextEdit="1"/>
              </p:cNvSpPr>
              <p:nvPr/>
            </p:nvSpPr>
            <p:spPr>
              <a:xfrm>
                <a:off x="2286000" y="4743450"/>
                <a:ext cx="523926" cy="372666"/>
              </a:xfrm>
              <a:prstGeom prst="rect">
                <a:avLst/>
              </a:prstGeom>
              <a:blipFill>
                <a:blip r:embed="rId4"/>
                <a:stretch>
                  <a:fillRect/>
                </a:stretch>
              </a:blipFill>
            </p:spPr>
            <p:txBody>
              <a:bodyPr/>
              <a:lstStyle/>
              <a:p>
                <a:r>
                  <a:rPr lang="en-US">
                    <a:noFill/>
                  </a:rPr>
                  <a:t> </a:t>
                </a:r>
              </a:p>
            </p:txBody>
          </p:sp>
        </mc:Fallback>
      </mc:AlternateContent>
      <p:cxnSp>
        <p:nvCxnSpPr>
          <p:cNvPr id="39" name="Straight Connector 38">
            <a:extLst>
              <a:ext uri="{FF2B5EF4-FFF2-40B4-BE49-F238E27FC236}">
                <a16:creationId xmlns:a16="http://schemas.microsoft.com/office/drawing/2014/main" id="{E10B6789-7891-9D4C-9E28-36FA3FEC6BD5}"/>
              </a:ext>
            </a:extLst>
          </p:cNvPr>
          <p:cNvCxnSpPr>
            <a:cxnSpLocks/>
          </p:cNvCxnSpPr>
          <p:nvPr/>
        </p:nvCxnSpPr>
        <p:spPr>
          <a:xfrm>
            <a:off x="5886450" y="3200400"/>
            <a:ext cx="0" cy="1543050"/>
          </a:xfrm>
          <a:prstGeom prst="line">
            <a:avLst/>
          </a:prstGeom>
          <a:ln>
            <a:solidFill>
              <a:srgbClr val="FF0000"/>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BBF83C96-4B8D-E34C-B296-1E2210EEF700}"/>
              </a:ext>
            </a:extLst>
          </p:cNvPr>
          <p:cNvCxnSpPr>
            <a:cxnSpLocks/>
          </p:cNvCxnSpPr>
          <p:nvPr/>
        </p:nvCxnSpPr>
        <p:spPr>
          <a:xfrm>
            <a:off x="5600700" y="3028950"/>
            <a:ext cx="0" cy="1714500"/>
          </a:xfrm>
          <a:prstGeom prst="line">
            <a:avLst/>
          </a:prstGeom>
          <a:ln>
            <a:solidFill>
              <a:schemeClr val="tx1"/>
            </a:solidFill>
            <a:prstDash val="lgDash"/>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41" name="Rectangle 40">
                <a:extLst>
                  <a:ext uri="{FF2B5EF4-FFF2-40B4-BE49-F238E27FC236}">
                    <a16:creationId xmlns:a16="http://schemas.microsoft.com/office/drawing/2014/main" id="{503550C8-F65A-9340-A2E0-55C88B91F7FD}"/>
                  </a:ext>
                </a:extLst>
              </p:cNvPr>
              <p:cNvSpPr/>
              <p:nvPr/>
            </p:nvSpPr>
            <p:spPr>
              <a:xfrm>
                <a:off x="5372100" y="4743450"/>
                <a:ext cx="570349" cy="376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chemeClr val="tx1"/>
                              </a:solidFill>
                              <a:latin typeface="Cambria Math" panose="02040503050406030204" pitchFamily="18" charset="0"/>
                            </a:rPr>
                          </m:ctrlPr>
                        </m:sSubSupPr>
                        <m:e>
                          <m:r>
                            <a:rPr lang="en-US" b="0" i="1" smtClean="0">
                              <a:solidFill>
                                <a:schemeClr val="tx1"/>
                              </a:solidFill>
                              <a:latin typeface="Cambria Math" panose="02040503050406030204" pitchFamily="18" charset="0"/>
                            </a:rPr>
                            <m:t>𝑀</m:t>
                          </m:r>
                        </m:e>
                        <m:sub>
                          <m:r>
                            <a:rPr lang="en-US" i="0">
                              <a:solidFill>
                                <a:schemeClr val="tx1"/>
                              </a:solidFill>
                              <a:latin typeface="Cambria Math" panose="02040503050406030204" pitchFamily="18" charset="0"/>
                            </a:rPr>
                            <m:t>0</m:t>
                          </m:r>
                        </m:sub>
                        <m:sup>
                          <m:r>
                            <a:rPr lang="en-US" b="0" i="1" smtClean="0">
                              <a:solidFill>
                                <a:schemeClr val="tx1"/>
                              </a:solidFill>
                              <a:latin typeface="Cambria Math" panose="02040503050406030204" pitchFamily="18" charset="0"/>
                            </a:rPr>
                            <m:t>𝐴</m:t>
                          </m:r>
                        </m:sup>
                      </m:sSubSup>
                    </m:oMath>
                  </m:oMathPara>
                </a14:m>
                <a:endParaRPr lang="en-US" dirty="0">
                  <a:solidFill>
                    <a:schemeClr val="tx1"/>
                  </a:solidFill>
                </a:endParaRPr>
              </a:p>
            </p:txBody>
          </p:sp>
        </mc:Choice>
        <mc:Fallback xmlns="">
          <p:sp>
            <p:nvSpPr>
              <p:cNvPr id="41" name="Rectangle 40">
                <a:extLst>
                  <a:ext uri="{FF2B5EF4-FFF2-40B4-BE49-F238E27FC236}">
                    <a16:creationId xmlns:a16="http://schemas.microsoft.com/office/drawing/2014/main" id="{503550C8-F65A-9340-A2E0-55C88B91F7FD}"/>
                  </a:ext>
                </a:extLst>
              </p:cNvPr>
              <p:cNvSpPr>
                <a:spLocks noRot="1" noChangeAspect="1" noMove="1" noResize="1" noEditPoints="1" noAdjustHandles="1" noChangeArrowheads="1" noChangeShapeType="1" noTextEdit="1"/>
              </p:cNvSpPr>
              <p:nvPr/>
            </p:nvSpPr>
            <p:spPr>
              <a:xfrm>
                <a:off x="5372100" y="4743450"/>
                <a:ext cx="570349" cy="376321"/>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Rectangle 41">
                <a:extLst>
                  <a:ext uri="{FF2B5EF4-FFF2-40B4-BE49-F238E27FC236}">
                    <a16:creationId xmlns:a16="http://schemas.microsoft.com/office/drawing/2014/main" id="{0D81F738-F50B-F94E-B18F-33A10F134FB3}"/>
                  </a:ext>
                </a:extLst>
              </p:cNvPr>
              <p:cNvSpPr/>
              <p:nvPr/>
            </p:nvSpPr>
            <p:spPr>
              <a:xfrm>
                <a:off x="5772150" y="4743450"/>
                <a:ext cx="568745" cy="3740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rgbClr val="FF0000"/>
                              </a:solidFill>
                              <a:latin typeface="Cambria Math" panose="02040503050406030204" pitchFamily="18" charset="0"/>
                            </a:rPr>
                          </m:ctrlPr>
                        </m:sSubSupPr>
                        <m:e>
                          <m:r>
                            <a:rPr lang="en-US" b="0" i="1" smtClean="0">
                              <a:solidFill>
                                <a:srgbClr val="FF0000"/>
                              </a:solidFill>
                              <a:latin typeface="Cambria Math" panose="02040503050406030204" pitchFamily="18" charset="0"/>
                            </a:rPr>
                            <m:t>𝑀</m:t>
                          </m:r>
                        </m:e>
                        <m:sub>
                          <m:r>
                            <a:rPr lang="en-US" b="0" i="0" smtClean="0">
                              <a:solidFill>
                                <a:srgbClr val="FF0000"/>
                              </a:solidFill>
                              <a:latin typeface="Cambria Math" panose="02040503050406030204" pitchFamily="18" charset="0"/>
                            </a:rPr>
                            <m:t>1</m:t>
                          </m:r>
                        </m:sub>
                        <m:sup>
                          <m:r>
                            <a:rPr lang="en-US" b="0" i="1" smtClean="0">
                              <a:solidFill>
                                <a:srgbClr val="FF0000"/>
                              </a:solidFill>
                              <a:latin typeface="Cambria Math" panose="02040503050406030204" pitchFamily="18" charset="0"/>
                            </a:rPr>
                            <m:t>𝐴</m:t>
                          </m:r>
                        </m:sup>
                      </m:sSubSup>
                    </m:oMath>
                  </m:oMathPara>
                </a14:m>
                <a:endParaRPr lang="en-US" i="1" dirty="0">
                  <a:solidFill>
                    <a:srgbClr val="FF0000"/>
                  </a:solidFill>
                  <a:latin typeface="Cambria Math" panose="02040503050406030204" pitchFamily="18" charset="0"/>
                </a:endParaRPr>
              </a:p>
            </p:txBody>
          </p:sp>
        </mc:Choice>
        <mc:Fallback xmlns="">
          <p:sp>
            <p:nvSpPr>
              <p:cNvPr id="42" name="Rectangle 41">
                <a:extLst>
                  <a:ext uri="{FF2B5EF4-FFF2-40B4-BE49-F238E27FC236}">
                    <a16:creationId xmlns:a16="http://schemas.microsoft.com/office/drawing/2014/main" id="{0D81F738-F50B-F94E-B18F-33A10F134FB3}"/>
                  </a:ext>
                </a:extLst>
              </p:cNvPr>
              <p:cNvSpPr>
                <a:spLocks noRot="1" noChangeAspect="1" noMove="1" noResize="1" noEditPoints="1" noAdjustHandles="1" noChangeArrowheads="1" noChangeShapeType="1" noTextEdit="1"/>
              </p:cNvSpPr>
              <p:nvPr/>
            </p:nvSpPr>
            <p:spPr>
              <a:xfrm>
                <a:off x="5772150" y="4743450"/>
                <a:ext cx="568745" cy="374077"/>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5" name="Rectangle 54">
                <a:extLst>
                  <a:ext uri="{FF2B5EF4-FFF2-40B4-BE49-F238E27FC236}">
                    <a16:creationId xmlns:a16="http://schemas.microsoft.com/office/drawing/2014/main" id="{8C105764-3345-0C4C-84E3-73A18E531FAC}"/>
                  </a:ext>
                </a:extLst>
              </p:cNvPr>
              <p:cNvSpPr/>
              <p:nvPr/>
            </p:nvSpPr>
            <p:spPr>
              <a:xfrm>
                <a:off x="751656" y="3876738"/>
                <a:ext cx="33457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𝑡</m:t>
                      </m:r>
                    </m:oMath>
                  </m:oMathPara>
                </a14:m>
                <a:endParaRPr lang="en-US" dirty="0"/>
              </a:p>
            </p:txBody>
          </p:sp>
        </mc:Choice>
        <mc:Fallback xmlns="">
          <p:sp>
            <p:nvSpPr>
              <p:cNvPr id="55" name="Rectangle 54">
                <a:extLst>
                  <a:ext uri="{FF2B5EF4-FFF2-40B4-BE49-F238E27FC236}">
                    <a16:creationId xmlns:a16="http://schemas.microsoft.com/office/drawing/2014/main" id="{8C105764-3345-0C4C-84E3-73A18E531FAC}"/>
                  </a:ext>
                </a:extLst>
              </p:cNvPr>
              <p:cNvSpPr>
                <a:spLocks noRot="1" noChangeAspect="1" noMove="1" noResize="1" noEditPoints="1" noAdjustHandles="1" noChangeArrowheads="1" noChangeShapeType="1" noTextEdit="1"/>
              </p:cNvSpPr>
              <p:nvPr/>
            </p:nvSpPr>
            <p:spPr>
              <a:xfrm>
                <a:off x="751656" y="3876738"/>
                <a:ext cx="334579" cy="369332"/>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6" name="TextBox 55">
                <a:extLst>
                  <a:ext uri="{FF2B5EF4-FFF2-40B4-BE49-F238E27FC236}">
                    <a16:creationId xmlns:a16="http://schemas.microsoft.com/office/drawing/2014/main" id="{AC142A10-5C70-5D4D-B793-645F560000FD}"/>
                  </a:ext>
                </a:extLst>
              </p:cNvPr>
              <p:cNvSpPr txBox="1"/>
              <p:nvPr/>
            </p:nvSpPr>
            <p:spPr>
              <a:xfrm>
                <a:off x="5939334" y="2114550"/>
                <a:ext cx="1266683" cy="375552"/>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𝑡</m:t>
                        </m:r>
                      </m:sup>
                    </m:sSup>
                    <m:r>
                      <a:rPr lang="en-US" b="0" i="1" smtClean="0">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𝑡</m:t>
                        </m:r>
                      </m:sup>
                    </m:sSup>
                  </m:oMath>
                </a14:m>
                <a:r>
                  <a:rPr lang="en-US" dirty="0">
                    <a:effectLst/>
                  </a:rPr>
                  <a:t> </a:t>
                </a:r>
                <a:endParaRPr lang="en-US" baseline="30000" dirty="0"/>
              </a:p>
            </p:txBody>
          </p:sp>
        </mc:Choice>
        <mc:Fallback xmlns="">
          <p:sp>
            <p:nvSpPr>
              <p:cNvPr id="56" name="TextBox 55">
                <a:extLst>
                  <a:ext uri="{FF2B5EF4-FFF2-40B4-BE49-F238E27FC236}">
                    <a16:creationId xmlns:a16="http://schemas.microsoft.com/office/drawing/2014/main" id="{AC142A10-5C70-5D4D-B793-645F560000FD}"/>
                  </a:ext>
                </a:extLst>
              </p:cNvPr>
              <p:cNvSpPr txBox="1">
                <a:spLocks noRot="1" noChangeAspect="1" noMove="1" noResize="1" noEditPoints="1" noAdjustHandles="1" noChangeArrowheads="1" noChangeShapeType="1" noTextEdit="1"/>
              </p:cNvSpPr>
              <p:nvPr/>
            </p:nvSpPr>
            <p:spPr>
              <a:xfrm>
                <a:off x="5939334" y="2114550"/>
                <a:ext cx="1266683" cy="375552"/>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7" name="TextBox 56">
                <a:extLst>
                  <a:ext uri="{FF2B5EF4-FFF2-40B4-BE49-F238E27FC236}">
                    <a16:creationId xmlns:a16="http://schemas.microsoft.com/office/drawing/2014/main" id="{CDA6817A-89FE-BD42-A344-978C2DC34ED7}"/>
                  </a:ext>
                </a:extLst>
              </p:cNvPr>
              <p:cNvSpPr txBox="1"/>
              <p:nvPr/>
            </p:nvSpPr>
            <p:spPr>
              <a:xfrm>
                <a:off x="6457950" y="2857500"/>
                <a:ext cx="1566934" cy="380104"/>
              </a:xfrm>
              <a:prstGeom prst="rect">
                <a:avLst/>
              </a:prstGeom>
              <a:noFill/>
            </p:spPr>
            <p:txBody>
              <a:bodyPr wrap="square" rtlCol="0">
                <a:spAutoFit/>
              </a:bodyPr>
              <a:lstStyle/>
              <a:p>
                <a14:m>
                  <m:oMath xmlns:m="http://schemas.openxmlformats.org/officeDocument/2006/math">
                    <m:sSup>
                      <m:sSupPr>
                        <m:ctrlPr>
                          <a:rPr lang="en-US" i="1" smtClean="0">
                            <a:solidFill>
                              <a:srgbClr val="FF0000"/>
                            </a:solidFill>
                            <a:latin typeface="Cambria Math" panose="02040503050406030204" pitchFamily="18" charset="0"/>
                          </a:rPr>
                        </m:ctrlPr>
                      </m:sSupPr>
                      <m:e>
                        <m:r>
                          <a:rPr lang="en-US" i="1">
                            <a:solidFill>
                              <a:srgbClr val="FF0000"/>
                            </a:solidFill>
                            <a:latin typeface="Cambria Math" panose="02040503050406030204" pitchFamily="18" charset="0"/>
                          </a:rPr>
                          <m:t>𝑋</m:t>
                        </m:r>
                      </m:e>
                      <m:sup>
                        <m:r>
                          <a:rPr lang="en-US" i="1">
                            <a:solidFill>
                              <a:srgbClr val="FF0000"/>
                            </a:solidFill>
                            <a:latin typeface="Cambria Math" panose="02040503050406030204" pitchFamily="18" charset="0"/>
                          </a:rPr>
                          <m:t>𝐵</m:t>
                        </m:r>
                        <m:r>
                          <a:rPr lang="en-US" b="0" i="1" smtClean="0">
                            <a:solidFill>
                              <a:srgbClr val="FF0000"/>
                            </a:solidFill>
                            <a:latin typeface="Cambria Math" panose="02040503050406030204" pitchFamily="18" charset="0"/>
                          </a:rPr>
                          <m:t>𝑓</m:t>
                        </m:r>
                      </m:sup>
                    </m:sSup>
                    <m:r>
                      <a:rPr lang="en-US" b="0" i="1" smtClean="0">
                        <a:solidFill>
                          <a:srgbClr val="FF0000"/>
                        </a:solidFill>
                        <a:latin typeface="Cambria Math" panose="02040503050406030204" pitchFamily="18" charset="0"/>
                      </a:rPr>
                      <m:t>+</m:t>
                    </m:r>
                    <m:sSup>
                      <m:sSupPr>
                        <m:ctrlPr>
                          <a:rPr lang="en-US" i="1">
                            <a:solidFill>
                              <a:srgbClr val="FF0000"/>
                            </a:solidFill>
                            <a:latin typeface="Cambria Math" panose="02040503050406030204" pitchFamily="18" charset="0"/>
                          </a:rPr>
                        </m:ctrlPr>
                      </m:sSupPr>
                      <m:e>
                        <m:r>
                          <a:rPr lang="en-US" i="1">
                            <a:solidFill>
                              <a:srgbClr val="FF0000"/>
                            </a:solidFill>
                            <a:latin typeface="Cambria Math" panose="02040503050406030204" pitchFamily="18" charset="0"/>
                          </a:rPr>
                          <m:t>𝑋</m:t>
                        </m:r>
                      </m:e>
                      <m:sup>
                        <m:r>
                          <a:rPr lang="en-US" i="1">
                            <a:solidFill>
                              <a:srgbClr val="FF0000"/>
                            </a:solidFill>
                            <a:latin typeface="Cambria Math" panose="02040503050406030204" pitchFamily="18" charset="0"/>
                          </a:rPr>
                          <m:t>𝐶</m:t>
                        </m:r>
                        <m:r>
                          <a:rPr lang="en-US" b="0" i="1" smtClean="0">
                            <a:solidFill>
                              <a:srgbClr val="FF0000"/>
                            </a:solidFill>
                            <a:latin typeface="Cambria Math" panose="02040503050406030204" pitchFamily="18" charset="0"/>
                          </a:rPr>
                          <m:t>𝑡</m:t>
                        </m:r>
                      </m:sup>
                    </m:sSup>
                  </m:oMath>
                </a14:m>
                <a:r>
                  <a:rPr lang="en-US" dirty="0">
                    <a:solidFill>
                      <a:srgbClr val="FF0000"/>
                    </a:solidFill>
                    <a:effectLst/>
                  </a:rPr>
                  <a:t> </a:t>
                </a:r>
                <a:endParaRPr lang="en-US" baseline="30000" dirty="0">
                  <a:solidFill>
                    <a:srgbClr val="FF0000"/>
                  </a:solidFill>
                </a:endParaRPr>
              </a:p>
            </p:txBody>
          </p:sp>
        </mc:Choice>
        <mc:Fallback xmlns="">
          <p:sp>
            <p:nvSpPr>
              <p:cNvPr id="57" name="TextBox 56">
                <a:extLst>
                  <a:ext uri="{FF2B5EF4-FFF2-40B4-BE49-F238E27FC236}">
                    <a16:creationId xmlns:a16="http://schemas.microsoft.com/office/drawing/2014/main" id="{CDA6817A-89FE-BD42-A344-978C2DC34ED7}"/>
                  </a:ext>
                </a:extLst>
              </p:cNvPr>
              <p:cNvSpPr txBox="1">
                <a:spLocks noRot="1" noChangeAspect="1" noMove="1" noResize="1" noEditPoints="1" noAdjustHandles="1" noChangeArrowheads="1" noChangeShapeType="1" noTextEdit="1"/>
              </p:cNvSpPr>
              <p:nvPr/>
            </p:nvSpPr>
            <p:spPr>
              <a:xfrm>
                <a:off x="6457950" y="2857500"/>
                <a:ext cx="1566934" cy="380104"/>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8" name="TextBox 57">
                <a:extLst>
                  <a:ext uri="{FF2B5EF4-FFF2-40B4-BE49-F238E27FC236}">
                    <a16:creationId xmlns:a16="http://schemas.microsoft.com/office/drawing/2014/main" id="{EA0B4CFB-0E3E-DD49-8482-530ED5ED9A90}"/>
                  </a:ext>
                </a:extLst>
              </p:cNvPr>
              <p:cNvSpPr txBox="1"/>
              <p:nvPr/>
            </p:nvSpPr>
            <p:spPr>
              <a:xfrm>
                <a:off x="2743200" y="2503170"/>
                <a:ext cx="685800" cy="380104"/>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𝑓</m:t>
                        </m:r>
                      </m:sup>
                    </m:sSup>
                    <m:r>
                      <a:rPr lang="en-US" i="1">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𝑓</m:t>
                        </m:r>
                      </m:sup>
                    </m:sSup>
                  </m:oMath>
                </a14:m>
                <a:r>
                  <a:rPr lang="en-US" dirty="0">
                    <a:effectLst/>
                  </a:rPr>
                  <a:t> </a:t>
                </a:r>
                <a:endParaRPr lang="en-US" baseline="30000" dirty="0"/>
              </a:p>
            </p:txBody>
          </p:sp>
        </mc:Choice>
        <mc:Fallback xmlns="">
          <p:sp>
            <p:nvSpPr>
              <p:cNvPr id="58" name="TextBox 57">
                <a:extLst>
                  <a:ext uri="{FF2B5EF4-FFF2-40B4-BE49-F238E27FC236}">
                    <a16:creationId xmlns:a16="http://schemas.microsoft.com/office/drawing/2014/main" id="{EA0B4CFB-0E3E-DD49-8482-530ED5ED9A90}"/>
                  </a:ext>
                </a:extLst>
              </p:cNvPr>
              <p:cNvSpPr txBox="1">
                <a:spLocks noRot="1" noChangeAspect="1" noMove="1" noResize="1" noEditPoints="1" noAdjustHandles="1" noChangeArrowheads="1" noChangeShapeType="1" noTextEdit="1"/>
              </p:cNvSpPr>
              <p:nvPr/>
            </p:nvSpPr>
            <p:spPr>
              <a:xfrm>
                <a:off x="2743200" y="2503170"/>
                <a:ext cx="685800" cy="380104"/>
              </a:xfrm>
              <a:prstGeom prst="rect">
                <a:avLst/>
              </a:prstGeom>
              <a:blipFill>
                <a:blip r:embed="rId11"/>
                <a:stretch>
                  <a:fillRect r="-425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9" name="Rectangle 58">
                <a:extLst>
                  <a:ext uri="{FF2B5EF4-FFF2-40B4-BE49-F238E27FC236}">
                    <a16:creationId xmlns:a16="http://schemas.microsoft.com/office/drawing/2014/main" id="{6E4B5440-213D-9F4E-AED1-CEE8C62387E0}"/>
                  </a:ext>
                </a:extLst>
              </p:cNvPr>
              <p:cNvSpPr/>
              <p:nvPr/>
            </p:nvSpPr>
            <p:spPr>
              <a:xfrm>
                <a:off x="641119" y="2726490"/>
                <a:ext cx="500842" cy="376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𝑝</m:t>
                          </m:r>
                        </m:e>
                        <m:sub>
                          <m:r>
                            <a:rPr lang="en-US" i="0">
                              <a:latin typeface="Cambria Math" panose="02040503050406030204" pitchFamily="18" charset="0"/>
                            </a:rPr>
                            <m:t>0</m:t>
                          </m:r>
                        </m:sub>
                        <m:sup>
                          <m:r>
                            <a:rPr lang="en-US" i="1">
                              <a:latin typeface="Cambria Math" panose="02040503050406030204" pitchFamily="18" charset="0"/>
                            </a:rPr>
                            <m:t>𝐴</m:t>
                          </m:r>
                        </m:sup>
                      </m:sSubSup>
                    </m:oMath>
                  </m:oMathPara>
                </a14:m>
                <a:endParaRPr lang="en-US" dirty="0"/>
              </a:p>
            </p:txBody>
          </p:sp>
        </mc:Choice>
        <mc:Fallback xmlns="">
          <p:sp>
            <p:nvSpPr>
              <p:cNvPr id="59" name="Rectangle 58">
                <a:extLst>
                  <a:ext uri="{FF2B5EF4-FFF2-40B4-BE49-F238E27FC236}">
                    <a16:creationId xmlns:a16="http://schemas.microsoft.com/office/drawing/2014/main" id="{6E4B5440-213D-9F4E-AED1-CEE8C62387E0}"/>
                  </a:ext>
                </a:extLst>
              </p:cNvPr>
              <p:cNvSpPr>
                <a:spLocks noRot="1" noChangeAspect="1" noMove="1" noResize="1" noEditPoints="1" noAdjustHandles="1" noChangeArrowheads="1" noChangeShapeType="1" noTextEdit="1"/>
              </p:cNvSpPr>
              <p:nvPr/>
            </p:nvSpPr>
            <p:spPr>
              <a:xfrm>
                <a:off x="641119" y="2726490"/>
                <a:ext cx="500842" cy="376321"/>
              </a:xfrm>
              <a:prstGeom prst="rect">
                <a:avLst/>
              </a:prstGeom>
              <a:blipFill>
                <a:blip r:embed="rId12"/>
                <a:stretch>
                  <a:fillRect b="-1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0" name="Rectangle 59">
                <a:extLst>
                  <a:ext uri="{FF2B5EF4-FFF2-40B4-BE49-F238E27FC236}">
                    <a16:creationId xmlns:a16="http://schemas.microsoft.com/office/drawing/2014/main" id="{31C45EE6-8FE8-8246-A5D4-265CB2B5ED8D}"/>
                  </a:ext>
                </a:extLst>
              </p:cNvPr>
              <p:cNvSpPr/>
              <p:nvPr/>
            </p:nvSpPr>
            <p:spPr>
              <a:xfrm>
                <a:off x="656359" y="3096060"/>
                <a:ext cx="500843" cy="3740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latin typeface="Cambria Math" panose="02040503050406030204" pitchFamily="18" charset="0"/>
                            </a:rPr>
                          </m:ctrlPr>
                        </m:sSubSupPr>
                        <m:e>
                          <m:r>
                            <a:rPr lang="en-US" i="1">
                              <a:latin typeface="Cambria Math" panose="02040503050406030204" pitchFamily="18" charset="0"/>
                            </a:rPr>
                            <m:t>𝑝</m:t>
                          </m:r>
                        </m:e>
                        <m:sub>
                          <m:r>
                            <a:rPr lang="en-US" b="0" i="0" smtClean="0">
                              <a:latin typeface="Cambria Math" panose="02040503050406030204" pitchFamily="18" charset="0"/>
                            </a:rPr>
                            <m:t>1</m:t>
                          </m:r>
                        </m:sub>
                        <m:sup>
                          <m:r>
                            <a:rPr lang="en-US" i="1">
                              <a:latin typeface="Cambria Math" panose="02040503050406030204" pitchFamily="18" charset="0"/>
                            </a:rPr>
                            <m:t>𝐴</m:t>
                          </m:r>
                        </m:sup>
                      </m:sSubSup>
                    </m:oMath>
                  </m:oMathPara>
                </a14:m>
                <a:endParaRPr lang="en-US" dirty="0"/>
              </a:p>
            </p:txBody>
          </p:sp>
        </mc:Choice>
        <mc:Fallback xmlns="">
          <p:sp>
            <p:nvSpPr>
              <p:cNvPr id="60" name="Rectangle 59">
                <a:extLst>
                  <a:ext uri="{FF2B5EF4-FFF2-40B4-BE49-F238E27FC236}">
                    <a16:creationId xmlns:a16="http://schemas.microsoft.com/office/drawing/2014/main" id="{31C45EE6-8FE8-8246-A5D4-265CB2B5ED8D}"/>
                  </a:ext>
                </a:extLst>
              </p:cNvPr>
              <p:cNvSpPr>
                <a:spLocks noRot="1" noChangeAspect="1" noMove="1" noResize="1" noEditPoints="1" noAdjustHandles="1" noChangeArrowheads="1" noChangeShapeType="1" noTextEdit="1"/>
              </p:cNvSpPr>
              <p:nvPr/>
            </p:nvSpPr>
            <p:spPr>
              <a:xfrm>
                <a:off x="656359" y="3096060"/>
                <a:ext cx="500843" cy="374077"/>
              </a:xfrm>
              <a:prstGeom prst="rect">
                <a:avLst/>
              </a:prstGeom>
              <a:blipFill>
                <a:blip r:embed="rId13"/>
                <a:stretch>
                  <a:fillRect b="-6667"/>
                </a:stretch>
              </a:blipFill>
            </p:spPr>
            <p:txBody>
              <a:bodyPr/>
              <a:lstStyle/>
              <a:p>
                <a:r>
                  <a:rPr lang="en-US">
                    <a:noFill/>
                  </a:rPr>
                  <a:t> </a:t>
                </a:r>
              </a:p>
            </p:txBody>
          </p:sp>
        </mc:Fallback>
      </mc:AlternateContent>
      <p:grpSp>
        <p:nvGrpSpPr>
          <p:cNvPr id="64" name="Group 63">
            <a:extLst>
              <a:ext uri="{FF2B5EF4-FFF2-40B4-BE49-F238E27FC236}">
                <a16:creationId xmlns:a16="http://schemas.microsoft.com/office/drawing/2014/main" id="{0626ADEE-35BF-FD4F-8A90-2DFE9C44ED89}"/>
              </a:ext>
            </a:extLst>
          </p:cNvPr>
          <p:cNvGrpSpPr/>
          <p:nvPr/>
        </p:nvGrpSpPr>
        <p:grpSpPr>
          <a:xfrm>
            <a:off x="1277522" y="4338382"/>
            <a:ext cx="665578" cy="405068"/>
            <a:chOff x="1277522" y="4338382"/>
            <a:chExt cx="665578" cy="405068"/>
          </a:xfrm>
        </p:grpSpPr>
        <p:sp>
          <p:nvSpPr>
            <p:cNvPr id="66" name="Left Brace 65">
              <a:extLst>
                <a:ext uri="{FF2B5EF4-FFF2-40B4-BE49-F238E27FC236}">
                  <a16:creationId xmlns:a16="http://schemas.microsoft.com/office/drawing/2014/main" id="{56D7AFD9-081E-8147-BA86-78206672D891}"/>
                </a:ext>
              </a:extLst>
            </p:cNvPr>
            <p:cNvSpPr/>
            <p:nvPr/>
          </p:nvSpPr>
          <p:spPr>
            <a:xfrm rot="5400000">
              <a:off x="1794986" y="4595336"/>
              <a:ext cx="110490" cy="185738"/>
            </a:xfrm>
            <a:prstGeom prst="leftBrace">
              <a:avLst>
                <a:gd name="adj1" fmla="val 44444"/>
                <a:gd name="adj2" fmla="val 50000"/>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8" name="Rectangle 67">
              <a:extLst>
                <a:ext uri="{FF2B5EF4-FFF2-40B4-BE49-F238E27FC236}">
                  <a16:creationId xmlns:a16="http://schemas.microsoft.com/office/drawing/2014/main" id="{99CAB986-26B1-4941-87EF-01CE1C4C4335}"/>
                </a:ext>
              </a:extLst>
            </p:cNvPr>
            <p:cNvSpPr/>
            <p:nvPr/>
          </p:nvSpPr>
          <p:spPr>
            <a:xfrm>
              <a:off x="1277522" y="4338382"/>
              <a:ext cx="473206" cy="369332"/>
            </a:xfrm>
            <a:prstGeom prst="rect">
              <a:avLst/>
            </a:prstGeom>
          </p:spPr>
          <p:txBody>
            <a:bodyPr wrap="none">
              <a:spAutoFit/>
            </a:bodyPr>
            <a:lstStyle/>
            <a:p>
              <a:r>
                <a:rPr lang="en-US" i="1" dirty="0">
                  <a:solidFill>
                    <a:srgbClr val="FF0000"/>
                  </a:solidFill>
                  <a:latin typeface="Cambria Math" panose="02040503050406030204" pitchFamily="18" charset="0"/>
                </a:rPr>
                <a:t>TD</a:t>
              </a:r>
            </a:p>
          </p:txBody>
        </p:sp>
        <p:cxnSp>
          <p:nvCxnSpPr>
            <p:cNvPr id="69" name="Straight Connector 68">
              <a:extLst>
                <a:ext uri="{FF2B5EF4-FFF2-40B4-BE49-F238E27FC236}">
                  <a16:creationId xmlns:a16="http://schemas.microsoft.com/office/drawing/2014/main" id="{FF8697E8-8712-CF48-9C28-4262571BCA7E}"/>
                </a:ext>
              </a:extLst>
            </p:cNvPr>
            <p:cNvCxnSpPr>
              <a:cxnSpLocks/>
            </p:cNvCxnSpPr>
            <p:nvPr/>
          </p:nvCxnSpPr>
          <p:spPr>
            <a:xfrm>
              <a:off x="1669366" y="4567311"/>
              <a:ext cx="178191" cy="65649"/>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grpSp>
      <p:grpSp>
        <p:nvGrpSpPr>
          <p:cNvPr id="70" name="Group 69">
            <a:extLst>
              <a:ext uri="{FF2B5EF4-FFF2-40B4-BE49-F238E27FC236}">
                <a16:creationId xmlns:a16="http://schemas.microsoft.com/office/drawing/2014/main" id="{49712F16-ADFA-9F41-A6F6-D71B684D18F0}"/>
              </a:ext>
            </a:extLst>
          </p:cNvPr>
          <p:cNvGrpSpPr/>
          <p:nvPr/>
        </p:nvGrpSpPr>
        <p:grpSpPr>
          <a:xfrm>
            <a:off x="5607910" y="4299739"/>
            <a:ext cx="708137" cy="437668"/>
            <a:chOff x="5607910" y="4299739"/>
            <a:chExt cx="708137" cy="437668"/>
          </a:xfrm>
        </p:grpSpPr>
        <p:sp>
          <p:nvSpPr>
            <p:cNvPr id="71" name="Left Brace 70">
              <a:extLst>
                <a:ext uri="{FF2B5EF4-FFF2-40B4-BE49-F238E27FC236}">
                  <a16:creationId xmlns:a16="http://schemas.microsoft.com/office/drawing/2014/main" id="{16BD0CEB-EB24-0745-919A-79CE6EC0047C}"/>
                </a:ext>
              </a:extLst>
            </p:cNvPr>
            <p:cNvSpPr/>
            <p:nvPr/>
          </p:nvSpPr>
          <p:spPr>
            <a:xfrm rot="5400000">
              <a:off x="5695316" y="4550246"/>
              <a:ext cx="99755" cy="274568"/>
            </a:xfrm>
            <a:prstGeom prst="leftBrace">
              <a:avLst>
                <a:gd name="adj1" fmla="val 44444"/>
                <a:gd name="adj2" fmla="val 50998"/>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2" name="Rectangle 71">
              <a:extLst>
                <a:ext uri="{FF2B5EF4-FFF2-40B4-BE49-F238E27FC236}">
                  <a16:creationId xmlns:a16="http://schemas.microsoft.com/office/drawing/2014/main" id="{E951D0CD-7F16-B94B-A8ED-6BE6990CB8AF}"/>
                </a:ext>
              </a:extLst>
            </p:cNvPr>
            <p:cNvSpPr/>
            <p:nvPr/>
          </p:nvSpPr>
          <p:spPr>
            <a:xfrm>
              <a:off x="5868424" y="4299739"/>
              <a:ext cx="447623" cy="369332"/>
            </a:xfrm>
            <a:prstGeom prst="rect">
              <a:avLst/>
            </a:prstGeom>
          </p:spPr>
          <p:txBody>
            <a:bodyPr wrap="none">
              <a:spAutoFit/>
            </a:bodyPr>
            <a:lstStyle/>
            <a:p>
              <a:r>
                <a:rPr lang="en-US" i="1" dirty="0">
                  <a:solidFill>
                    <a:srgbClr val="FF0000"/>
                  </a:solidFill>
                  <a:latin typeface="Cambria Math" panose="02040503050406030204" pitchFamily="18" charset="0"/>
                </a:rPr>
                <a:t>TC</a:t>
              </a:r>
            </a:p>
          </p:txBody>
        </p:sp>
        <p:cxnSp>
          <p:nvCxnSpPr>
            <p:cNvPr id="74" name="Straight Connector 73">
              <a:extLst>
                <a:ext uri="{FF2B5EF4-FFF2-40B4-BE49-F238E27FC236}">
                  <a16:creationId xmlns:a16="http://schemas.microsoft.com/office/drawing/2014/main" id="{951AB910-9F1B-6844-B50A-8882F4FDC5EC}"/>
                </a:ext>
              </a:extLst>
            </p:cNvPr>
            <p:cNvCxnSpPr>
              <a:cxnSpLocks/>
            </p:cNvCxnSpPr>
            <p:nvPr/>
          </p:nvCxnSpPr>
          <p:spPr>
            <a:xfrm flipH="1">
              <a:off x="5751341" y="4525108"/>
              <a:ext cx="232117" cy="105508"/>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grpSp>
      <p:grpSp>
        <p:nvGrpSpPr>
          <p:cNvPr id="9" name="Group 8">
            <a:extLst>
              <a:ext uri="{FF2B5EF4-FFF2-40B4-BE49-F238E27FC236}">
                <a16:creationId xmlns:a16="http://schemas.microsoft.com/office/drawing/2014/main" id="{EE7B848B-5BAD-A645-9A7B-43B8B26A4580}"/>
              </a:ext>
            </a:extLst>
          </p:cNvPr>
          <p:cNvGrpSpPr/>
          <p:nvPr/>
        </p:nvGrpSpPr>
        <p:grpSpPr>
          <a:xfrm>
            <a:off x="1953048" y="3971359"/>
            <a:ext cx="978104" cy="772993"/>
            <a:chOff x="1953048" y="3971359"/>
            <a:chExt cx="978104" cy="772993"/>
          </a:xfrm>
        </p:grpSpPr>
        <p:sp>
          <p:nvSpPr>
            <p:cNvPr id="76" name="Left Brace 75">
              <a:extLst>
                <a:ext uri="{FF2B5EF4-FFF2-40B4-BE49-F238E27FC236}">
                  <a16:creationId xmlns:a16="http://schemas.microsoft.com/office/drawing/2014/main" id="{1811564F-AB73-A24F-ABCE-459D5D05C304}"/>
                </a:ext>
              </a:extLst>
            </p:cNvPr>
            <p:cNvSpPr/>
            <p:nvPr/>
          </p:nvSpPr>
          <p:spPr>
            <a:xfrm rot="5400000">
              <a:off x="1990672" y="4596238"/>
              <a:ext cx="110490" cy="185738"/>
            </a:xfrm>
            <a:prstGeom prst="leftBrace">
              <a:avLst>
                <a:gd name="adj1" fmla="val 44444"/>
                <a:gd name="adj2" fmla="val 50000"/>
              </a:avLst>
            </a:prstGeom>
            <a:ln>
              <a:solidFill>
                <a:srgbClr val="00B0F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00B0F0"/>
                </a:solidFill>
              </a:endParaRPr>
            </a:p>
          </p:txBody>
        </p:sp>
        <p:sp>
          <p:nvSpPr>
            <p:cNvPr id="77" name="Rectangle 76">
              <a:extLst>
                <a:ext uri="{FF2B5EF4-FFF2-40B4-BE49-F238E27FC236}">
                  <a16:creationId xmlns:a16="http://schemas.microsoft.com/office/drawing/2014/main" id="{E14CAF27-37A9-5342-A717-AB171F03195C}"/>
                </a:ext>
              </a:extLst>
            </p:cNvPr>
            <p:cNvSpPr/>
            <p:nvPr/>
          </p:nvSpPr>
          <p:spPr>
            <a:xfrm>
              <a:off x="2457946" y="3971359"/>
              <a:ext cx="473206" cy="369332"/>
            </a:xfrm>
            <a:prstGeom prst="rect">
              <a:avLst/>
            </a:prstGeom>
            <a:ln>
              <a:noFill/>
            </a:ln>
          </p:spPr>
          <p:txBody>
            <a:bodyPr wrap="none">
              <a:spAutoFit/>
            </a:bodyPr>
            <a:lstStyle/>
            <a:p>
              <a:r>
                <a:rPr lang="en-US" i="1" dirty="0">
                  <a:solidFill>
                    <a:srgbClr val="00B0F0"/>
                  </a:solidFill>
                  <a:latin typeface="Cambria Math" panose="02040503050406030204" pitchFamily="18" charset="0"/>
                </a:rPr>
                <a:t>TD</a:t>
              </a:r>
            </a:p>
          </p:txBody>
        </p:sp>
        <p:cxnSp>
          <p:nvCxnSpPr>
            <p:cNvPr id="78" name="Straight Connector 77">
              <a:extLst>
                <a:ext uri="{FF2B5EF4-FFF2-40B4-BE49-F238E27FC236}">
                  <a16:creationId xmlns:a16="http://schemas.microsoft.com/office/drawing/2014/main" id="{7836A1ED-1AE6-7948-BF4F-9325C3FEDE51}"/>
                </a:ext>
              </a:extLst>
            </p:cNvPr>
            <p:cNvCxnSpPr>
              <a:cxnSpLocks/>
            </p:cNvCxnSpPr>
            <p:nvPr/>
          </p:nvCxnSpPr>
          <p:spPr>
            <a:xfrm flipH="1">
              <a:off x="2043243" y="4187844"/>
              <a:ext cx="526816" cy="446018"/>
            </a:xfrm>
            <a:prstGeom prst="line">
              <a:avLst/>
            </a:prstGeom>
            <a:ln>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88" name="Left Brace 87">
              <a:extLst>
                <a:ext uri="{FF2B5EF4-FFF2-40B4-BE49-F238E27FC236}">
                  <a16:creationId xmlns:a16="http://schemas.microsoft.com/office/drawing/2014/main" id="{6BA6575C-2EE8-7841-A657-04C83D6E77F6}"/>
                </a:ext>
              </a:extLst>
            </p:cNvPr>
            <p:cNvSpPr/>
            <p:nvPr/>
          </p:nvSpPr>
          <p:spPr>
            <a:xfrm rot="5400000">
              <a:off x="2227992" y="4551147"/>
              <a:ext cx="99755" cy="274568"/>
            </a:xfrm>
            <a:prstGeom prst="leftBrace">
              <a:avLst>
                <a:gd name="adj1" fmla="val 44444"/>
                <a:gd name="adj2" fmla="val 50998"/>
              </a:avLst>
            </a:prstGeom>
            <a:ln>
              <a:solidFill>
                <a:srgbClr val="00B0F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00B0F0"/>
                </a:solidFill>
              </a:endParaRPr>
            </a:p>
          </p:txBody>
        </p:sp>
        <p:sp>
          <p:nvSpPr>
            <p:cNvPr id="89" name="Rectangle 88">
              <a:extLst>
                <a:ext uri="{FF2B5EF4-FFF2-40B4-BE49-F238E27FC236}">
                  <a16:creationId xmlns:a16="http://schemas.microsoft.com/office/drawing/2014/main" id="{66601788-A6A6-6F41-A826-9811261C9C0A}"/>
                </a:ext>
              </a:extLst>
            </p:cNvPr>
            <p:cNvSpPr/>
            <p:nvPr/>
          </p:nvSpPr>
          <p:spPr>
            <a:xfrm>
              <a:off x="2455206" y="4176196"/>
              <a:ext cx="447623" cy="369332"/>
            </a:xfrm>
            <a:prstGeom prst="rect">
              <a:avLst/>
            </a:prstGeom>
            <a:ln>
              <a:noFill/>
            </a:ln>
          </p:spPr>
          <p:txBody>
            <a:bodyPr wrap="none">
              <a:spAutoFit/>
            </a:bodyPr>
            <a:lstStyle/>
            <a:p>
              <a:r>
                <a:rPr lang="en-US" i="1" dirty="0">
                  <a:solidFill>
                    <a:srgbClr val="00B0F0"/>
                  </a:solidFill>
                  <a:latin typeface="Cambria Math" panose="02040503050406030204" pitchFamily="18" charset="0"/>
                </a:rPr>
                <a:t>TC</a:t>
              </a:r>
            </a:p>
          </p:txBody>
        </p:sp>
        <p:cxnSp>
          <p:nvCxnSpPr>
            <p:cNvPr id="93" name="Straight Connector 92">
              <a:extLst>
                <a:ext uri="{FF2B5EF4-FFF2-40B4-BE49-F238E27FC236}">
                  <a16:creationId xmlns:a16="http://schemas.microsoft.com/office/drawing/2014/main" id="{C7C652C5-64D4-6342-9E7A-F0D92E02A5D1}"/>
                </a:ext>
              </a:extLst>
            </p:cNvPr>
            <p:cNvCxnSpPr>
              <a:cxnSpLocks/>
            </p:cNvCxnSpPr>
            <p:nvPr/>
          </p:nvCxnSpPr>
          <p:spPr>
            <a:xfrm flipH="1">
              <a:off x="2284018" y="4382627"/>
              <a:ext cx="280631" cy="248890"/>
            </a:xfrm>
            <a:prstGeom prst="line">
              <a:avLst/>
            </a:prstGeom>
            <a:ln>
              <a:solidFill>
                <a:srgbClr val="00B0F0"/>
              </a:solidFill>
            </a:ln>
            <a:effectLst/>
          </p:spPr>
          <p:style>
            <a:lnRef idx="2">
              <a:schemeClr val="accent1"/>
            </a:lnRef>
            <a:fillRef idx="0">
              <a:schemeClr val="accent1"/>
            </a:fillRef>
            <a:effectRef idx="1">
              <a:schemeClr val="accent1"/>
            </a:effectRef>
            <a:fontRef idx="minor">
              <a:schemeClr val="tx1"/>
            </a:fontRef>
          </p:style>
        </p:cxnSp>
      </p:grpSp>
      <p:cxnSp>
        <p:nvCxnSpPr>
          <p:cNvPr id="94" name="Straight Connector 93">
            <a:extLst>
              <a:ext uri="{FF2B5EF4-FFF2-40B4-BE49-F238E27FC236}">
                <a16:creationId xmlns:a16="http://schemas.microsoft.com/office/drawing/2014/main" id="{E130897F-AFAE-B742-BA06-11FE58A448B7}"/>
              </a:ext>
            </a:extLst>
          </p:cNvPr>
          <p:cNvCxnSpPr>
            <a:cxnSpLocks/>
          </p:cNvCxnSpPr>
          <p:nvPr/>
        </p:nvCxnSpPr>
        <p:spPr>
          <a:xfrm>
            <a:off x="2145210" y="2835181"/>
            <a:ext cx="0" cy="1863856"/>
          </a:xfrm>
          <a:prstGeom prst="line">
            <a:avLst/>
          </a:prstGeom>
          <a:ln>
            <a:solidFill>
              <a:srgbClr val="00B0F0"/>
            </a:solidFill>
            <a:prstDash val="dash"/>
          </a:ln>
          <a:effectLst/>
        </p:spPr>
        <p:style>
          <a:lnRef idx="2">
            <a:schemeClr val="accent1"/>
          </a:lnRef>
          <a:fillRef idx="0">
            <a:schemeClr val="accent1"/>
          </a:fillRef>
          <a:effectRef idx="1">
            <a:schemeClr val="accent1"/>
          </a:effectRef>
          <a:fontRef idx="minor">
            <a:schemeClr val="tx1"/>
          </a:fontRef>
        </p:style>
      </p:cxnSp>
      <p:sp>
        <p:nvSpPr>
          <p:cNvPr id="98" name="TextBox 97">
            <a:extLst>
              <a:ext uri="{FF2B5EF4-FFF2-40B4-BE49-F238E27FC236}">
                <a16:creationId xmlns:a16="http://schemas.microsoft.com/office/drawing/2014/main" id="{76320340-8075-E440-B8C7-BD12FCA80FEF}"/>
              </a:ext>
            </a:extLst>
          </p:cNvPr>
          <p:cNvSpPr txBox="1"/>
          <p:nvPr/>
        </p:nvSpPr>
        <p:spPr>
          <a:xfrm>
            <a:off x="1328850" y="1693801"/>
            <a:ext cx="1943100" cy="369332"/>
          </a:xfrm>
          <a:prstGeom prst="rect">
            <a:avLst/>
          </a:prstGeom>
          <a:noFill/>
        </p:spPr>
        <p:txBody>
          <a:bodyPr wrap="square" rtlCol="0">
            <a:spAutoFit/>
          </a:bodyPr>
          <a:lstStyle/>
          <a:p>
            <a:pPr algn="ctr"/>
            <a:r>
              <a:rPr lang="en-US" dirty="0"/>
              <a:t>Export Supplies</a:t>
            </a:r>
          </a:p>
        </p:txBody>
      </p:sp>
      <p:sp>
        <p:nvSpPr>
          <p:cNvPr id="99" name="TextBox 98">
            <a:extLst>
              <a:ext uri="{FF2B5EF4-FFF2-40B4-BE49-F238E27FC236}">
                <a16:creationId xmlns:a16="http://schemas.microsoft.com/office/drawing/2014/main" id="{5FB32E10-ADD3-FA46-B6AD-E72B17BAE0A2}"/>
              </a:ext>
            </a:extLst>
          </p:cNvPr>
          <p:cNvSpPr txBox="1"/>
          <p:nvPr/>
        </p:nvSpPr>
        <p:spPr>
          <a:xfrm>
            <a:off x="5143500" y="1685250"/>
            <a:ext cx="1657350" cy="369332"/>
          </a:xfrm>
          <a:prstGeom prst="rect">
            <a:avLst/>
          </a:prstGeom>
          <a:noFill/>
        </p:spPr>
        <p:txBody>
          <a:bodyPr wrap="square" rtlCol="0">
            <a:spAutoFit/>
          </a:bodyPr>
          <a:lstStyle/>
          <a:p>
            <a:pPr algn="ctr"/>
            <a:r>
              <a:rPr lang="en-US" dirty="0"/>
              <a:t>Import Market</a:t>
            </a:r>
          </a:p>
        </p:txBody>
      </p:sp>
      <mc:AlternateContent xmlns:mc="http://schemas.openxmlformats.org/markup-compatibility/2006" xmlns:a14="http://schemas.microsoft.com/office/drawing/2010/main">
        <mc:Choice Requires="a14">
          <p:sp>
            <p:nvSpPr>
              <p:cNvPr id="100" name="Rectangle 99">
                <a:extLst>
                  <a:ext uri="{FF2B5EF4-FFF2-40B4-BE49-F238E27FC236}">
                    <a16:creationId xmlns:a16="http://schemas.microsoft.com/office/drawing/2014/main" id="{2885D566-4EE7-BA45-B916-8D8892AC3B32}"/>
                  </a:ext>
                </a:extLst>
              </p:cNvPr>
              <p:cNvSpPr/>
              <p:nvPr/>
            </p:nvSpPr>
            <p:spPr>
              <a:xfrm>
                <a:off x="1620450" y="4736251"/>
                <a:ext cx="754437" cy="66088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chemeClr val="tx1"/>
                              </a:solidFill>
                              <a:latin typeface="Cambria Math" panose="02040503050406030204" pitchFamily="18" charset="0"/>
                            </a:rPr>
                          </m:ctrlPr>
                        </m:sSubSupPr>
                        <m:e>
                          <m:r>
                            <a:rPr lang="en-US" i="1">
                              <a:solidFill>
                                <a:schemeClr val="tx1"/>
                              </a:solidFill>
                              <a:latin typeface="Cambria Math" panose="02040503050406030204" pitchFamily="18" charset="0"/>
                            </a:rPr>
                            <m:t>𝑋</m:t>
                          </m:r>
                        </m:e>
                        <m:sub>
                          <m:r>
                            <a:rPr lang="en-US" i="0">
                              <a:solidFill>
                                <a:schemeClr val="tx1"/>
                              </a:solidFill>
                              <a:latin typeface="Cambria Math" panose="02040503050406030204" pitchFamily="18" charset="0"/>
                            </a:rPr>
                            <m:t>0</m:t>
                          </m:r>
                        </m:sub>
                        <m:sup>
                          <m:r>
                            <a:rPr lang="en-US" i="1">
                              <a:solidFill>
                                <a:schemeClr val="tx1"/>
                              </a:solidFill>
                              <a:latin typeface="Cambria Math" panose="02040503050406030204" pitchFamily="18" charset="0"/>
                            </a:rPr>
                            <m:t>𝐵</m:t>
                          </m:r>
                        </m:sup>
                      </m:sSubSup>
                    </m:oMath>
                  </m:oMathPara>
                </a14:m>
                <a:endParaRPr lang="en-US" i="1" dirty="0">
                  <a:solidFill>
                    <a:schemeClr val="tx1"/>
                  </a:solidFill>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i="0">
                          <a:solidFill>
                            <a:schemeClr val="tx1"/>
                          </a:solidFill>
                          <a:latin typeface="Cambria Math" panose="02040503050406030204" pitchFamily="18" charset="0"/>
                        </a:rPr>
                        <m:t>=</m:t>
                      </m:r>
                      <m:sSubSup>
                        <m:sSubSupPr>
                          <m:ctrlPr>
                            <a:rPr lang="en-US" i="1">
                              <a:solidFill>
                                <a:schemeClr val="tx1"/>
                              </a:solidFill>
                              <a:latin typeface="Cambria Math" panose="02040503050406030204" pitchFamily="18" charset="0"/>
                            </a:rPr>
                          </m:ctrlPr>
                        </m:sSubSupPr>
                        <m:e>
                          <m:r>
                            <a:rPr lang="en-US" i="1">
                              <a:solidFill>
                                <a:schemeClr val="tx1"/>
                              </a:solidFill>
                              <a:latin typeface="Cambria Math" panose="02040503050406030204" pitchFamily="18" charset="0"/>
                            </a:rPr>
                            <m:t>𝑋</m:t>
                          </m:r>
                        </m:e>
                        <m:sub>
                          <m:r>
                            <a:rPr lang="en-US" i="0">
                              <a:solidFill>
                                <a:schemeClr val="tx1"/>
                              </a:solidFill>
                              <a:latin typeface="Cambria Math" panose="02040503050406030204" pitchFamily="18" charset="0"/>
                            </a:rPr>
                            <m:t>0</m:t>
                          </m:r>
                        </m:sub>
                        <m:sup>
                          <m:r>
                            <a:rPr lang="en-US" i="1">
                              <a:solidFill>
                                <a:schemeClr val="tx1"/>
                              </a:solidFill>
                              <a:latin typeface="Cambria Math" panose="02040503050406030204" pitchFamily="18" charset="0"/>
                            </a:rPr>
                            <m:t>𝐶</m:t>
                          </m:r>
                        </m:sup>
                      </m:sSubSup>
                    </m:oMath>
                  </m:oMathPara>
                </a14:m>
                <a:endParaRPr lang="en-US" dirty="0">
                  <a:solidFill>
                    <a:schemeClr val="tx1"/>
                  </a:solidFill>
                </a:endParaRPr>
              </a:p>
            </p:txBody>
          </p:sp>
        </mc:Choice>
        <mc:Fallback xmlns="">
          <p:sp>
            <p:nvSpPr>
              <p:cNvPr id="100" name="Rectangle 99">
                <a:extLst>
                  <a:ext uri="{FF2B5EF4-FFF2-40B4-BE49-F238E27FC236}">
                    <a16:creationId xmlns:a16="http://schemas.microsoft.com/office/drawing/2014/main" id="{2885D566-4EE7-BA45-B916-8D8892AC3B32}"/>
                  </a:ext>
                </a:extLst>
              </p:cNvPr>
              <p:cNvSpPr>
                <a:spLocks noRot="1" noChangeAspect="1" noMove="1" noResize="1" noEditPoints="1" noAdjustHandles="1" noChangeArrowheads="1" noChangeShapeType="1" noTextEdit="1"/>
              </p:cNvSpPr>
              <p:nvPr/>
            </p:nvSpPr>
            <p:spPr>
              <a:xfrm>
                <a:off x="1620450" y="4736251"/>
                <a:ext cx="754437" cy="660887"/>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1" name="Rectangle 100">
                <a:extLst>
                  <a:ext uri="{FF2B5EF4-FFF2-40B4-BE49-F238E27FC236}">
                    <a16:creationId xmlns:a16="http://schemas.microsoft.com/office/drawing/2014/main" id="{CC80E1BC-27CB-884B-9B5F-344756810BAD}"/>
                  </a:ext>
                </a:extLst>
              </p:cNvPr>
              <p:cNvSpPr/>
              <p:nvPr/>
            </p:nvSpPr>
            <p:spPr>
              <a:xfrm>
                <a:off x="1406250" y="4743450"/>
                <a:ext cx="515590" cy="37600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rgbClr val="FF0000"/>
                              </a:solidFill>
                              <a:latin typeface="Cambria Math" panose="02040503050406030204" pitchFamily="18" charset="0"/>
                            </a:rPr>
                          </m:ctrlPr>
                        </m:sSubSupPr>
                        <m:e>
                          <m:r>
                            <a:rPr lang="en-US" i="1">
                              <a:solidFill>
                                <a:srgbClr val="FF0000"/>
                              </a:solidFill>
                              <a:latin typeface="Cambria Math" panose="02040503050406030204" pitchFamily="18" charset="0"/>
                            </a:rPr>
                            <m:t>𝑋</m:t>
                          </m:r>
                        </m:e>
                        <m:sub>
                          <m:r>
                            <a:rPr lang="en-US" b="0" i="0" smtClean="0">
                              <a:solidFill>
                                <a:srgbClr val="FF0000"/>
                              </a:solidFill>
                              <a:latin typeface="Cambria Math" panose="02040503050406030204" pitchFamily="18" charset="0"/>
                            </a:rPr>
                            <m:t>1</m:t>
                          </m:r>
                        </m:sub>
                        <m:sup>
                          <m:r>
                            <a:rPr lang="en-US" b="0" i="1" smtClean="0">
                              <a:solidFill>
                                <a:srgbClr val="FF0000"/>
                              </a:solidFill>
                              <a:latin typeface="Cambria Math" panose="02040503050406030204" pitchFamily="18" charset="0"/>
                            </a:rPr>
                            <m:t>𝐶</m:t>
                          </m:r>
                        </m:sup>
                      </m:sSubSup>
                    </m:oMath>
                  </m:oMathPara>
                </a14:m>
                <a:endParaRPr lang="en-US" i="1" dirty="0">
                  <a:solidFill>
                    <a:srgbClr val="FF0000"/>
                  </a:solidFill>
                  <a:latin typeface="Cambria Math" panose="02040503050406030204" pitchFamily="18" charset="0"/>
                </a:endParaRPr>
              </a:p>
            </p:txBody>
          </p:sp>
        </mc:Choice>
        <mc:Fallback xmlns="">
          <p:sp>
            <p:nvSpPr>
              <p:cNvPr id="101" name="Rectangle 100">
                <a:extLst>
                  <a:ext uri="{FF2B5EF4-FFF2-40B4-BE49-F238E27FC236}">
                    <a16:creationId xmlns:a16="http://schemas.microsoft.com/office/drawing/2014/main" id="{CC80E1BC-27CB-884B-9B5F-344756810BAD}"/>
                  </a:ext>
                </a:extLst>
              </p:cNvPr>
              <p:cNvSpPr>
                <a:spLocks noRot="1" noChangeAspect="1" noMove="1" noResize="1" noEditPoints="1" noAdjustHandles="1" noChangeArrowheads="1" noChangeShapeType="1" noTextEdit="1"/>
              </p:cNvSpPr>
              <p:nvPr/>
            </p:nvSpPr>
            <p:spPr>
              <a:xfrm>
                <a:off x="1406250" y="4743450"/>
                <a:ext cx="515590" cy="376000"/>
              </a:xfrm>
              <a:prstGeom prst="rect">
                <a:avLst/>
              </a:prstGeom>
              <a:blipFill>
                <a:blip r:embed="rId15"/>
                <a:stretch>
                  <a:fillRect/>
                </a:stretch>
              </a:blipFill>
            </p:spPr>
            <p:txBody>
              <a:bodyPr/>
              <a:lstStyle/>
              <a:p>
                <a:r>
                  <a:rPr lang="en-US">
                    <a:noFill/>
                  </a:rPr>
                  <a:t> </a:t>
                </a:r>
              </a:p>
            </p:txBody>
          </p:sp>
        </mc:Fallback>
      </mc:AlternateContent>
      <p:sp>
        <p:nvSpPr>
          <p:cNvPr id="80" name="TextBox 79">
            <a:extLst>
              <a:ext uri="{FF2B5EF4-FFF2-40B4-BE49-F238E27FC236}">
                <a16:creationId xmlns:a16="http://schemas.microsoft.com/office/drawing/2014/main" id="{4BD5A58A-070F-F94E-9E52-A62FFEEEB2AF}"/>
              </a:ext>
            </a:extLst>
          </p:cNvPr>
          <p:cNvSpPr txBox="1"/>
          <p:nvPr/>
        </p:nvSpPr>
        <p:spPr>
          <a:xfrm>
            <a:off x="1009649" y="1154290"/>
            <a:ext cx="6192661" cy="507831"/>
          </a:xfrm>
          <a:prstGeom prst="rect">
            <a:avLst/>
          </a:prstGeom>
          <a:noFill/>
        </p:spPr>
        <p:txBody>
          <a:bodyPr wrap="square" rtlCol="0">
            <a:spAutoFit/>
          </a:bodyPr>
          <a:lstStyle/>
          <a:p>
            <a:pPr algn="ctr"/>
            <a:r>
              <a:rPr lang="en-US" sz="2700" dirty="0"/>
              <a:t>Why the Loss from Trade Diversion</a:t>
            </a:r>
          </a:p>
        </p:txBody>
      </p:sp>
      <p:sp>
        <p:nvSpPr>
          <p:cNvPr id="83" name="TextBox 82">
            <a:extLst>
              <a:ext uri="{FF2B5EF4-FFF2-40B4-BE49-F238E27FC236}">
                <a16:creationId xmlns:a16="http://schemas.microsoft.com/office/drawing/2014/main" id="{FC2F5CF4-B69C-3E43-8A72-0777641B77EC}"/>
              </a:ext>
            </a:extLst>
          </p:cNvPr>
          <p:cNvSpPr txBox="1"/>
          <p:nvPr/>
        </p:nvSpPr>
        <p:spPr>
          <a:xfrm>
            <a:off x="495865" y="5031003"/>
            <a:ext cx="857058" cy="584775"/>
          </a:xfrm>
          <a:prstGeom prst="rect">
            <a:avLst/>
          </a:prstGeom>
          <a:noFill/>
          <a:ln w="28575">
            <a:noFill/>
          </a:ln>
        </p:spPr>
        <p:txBody>
          <a:bodyPr wrap="square" rtlCol="0">
            <a:spAutoFit/>
          </a:bodyPr>
          <a:lstStyle/>
          <a:p>
            <a:pPr algn="ctr"/>
            <a:r>
              <a:rPr lang="en-US" sz="1600" dirty="0">
                <a:solidFill>
                  <a:srgbClr val="00B050"/>
                </a:solidFill>
              </a:rPr>
              <a:t>C’s fall in cost</a:t>
            </a:r>
          </a:p>
        </p:txBody>
      </p:sp>
      <p:cxnSp>
        <p:nvCxnSpPr>
          <p:cNvPr id="102" name="Straight Connector 101">
            <a:extLst>
              <a:ext uri="{FF2B5EF4-FFF2-40B4-BE49-F238E27FC236}">
                <a16:creationId xmlns:a16="http://schemas.microsoft.com/office/drawing/2014/main" id="{FD2BEBA1-28D1-FC42-A459-CFAB58B001B5}"/>
              </a:ext>
            </a:extLst>
          </p:cNvPr>
          <p:cNvCxnSpPr>
            <a:cxnSpLocks/>
          </p:cNvCxnSpPr>
          <p:nvPr/>
        </p:nvCxnSpPr>
        <p:spPr>
          <a:xfrm flipH="1">
            <a:off x="891540" y="4149091"/>
            <a:ext cx="948690" cy="948689"/>
          </a:xfrm>
          <a:prstGeom prst="line">
            <a:avLst/>
          </a:prstGeom>
          <a:ln>
            <a:solidFill>
              <a:srgbClr val="00B050"/>
            </a:solidFill>
          </a:ln>
          <a:effectLst/>
        </p:spPr>
        <p:style>
          <a:lnRef idx="2">
            <a:schemeClr val="accent1"/>
          </a:lnRef>
          <a:fillRef idx="0">
            <a:schemeClr val="accent1"/>
          </a:fillRef>
          <a:effectRef idx="1">
            <a:schemeClr val="accent1"/>
          </a:effectRef>
          <a:fontRef idx="minor">
            <a:schemeClr val="tx1"/>
          </a:fontRef>
        </p:style>
      </p:cxnSp>
      <p:sp>
        <p:nvSpPr>
          <p:cNvPr id="109" name="TextBox 108">
            <a:extLst>
              <a:ext uri="{FF2B5EF4-FFF2-40B4-BE49-F238E27FC236}">
                <a16:creationId xmlns:a16="http://schemas.microsoft.com/office/drawing/2014/main" id="{BD2BBF4D-405B-AF4D-8992-FB5F85844A47}"/>
              </a:ext>
            </a:extLst>
          </p:cNvPr>
          <p:cNvSpPr txBox="1"/>
          <p:nvPr/>
        </p:nvSpPr>
        <p:spPr>
          <a:xfrm>
            <a:off x="2615758" y="5015959"/>
            <a:ext cx="857058" cy="584775"/>
          </a:xfrm>
          <a:prstGeom prst="rect">
            <a:avLst/>
          </a:prstGeom>
          <a:noFill/>
          <a:ln w="28575">
            <a:noFill/>
          </a:ln>
        </p:spPr>
        <p:txBody>
          <a:bodyPr wrap="square" rtlCol="0">
            <a:spAutoFit/>
          </a:bodyPr>
          <a:lstStyle/>
          <a:p>
            <a:pPr algn="ctr"/>
            <a:r>
              <a:rPr lang="en-US" sz="1600" dirty="0">
                <a:solidFill>
                  <a:srgbClr val="FF0000"/>
                </a:solidFill>
              </a:rPr>
              <a:t>B’s rise in cost</a:t>
            </a:r>
          </a:p>
        </p:txBody>
      </p:sp>
      <p:cxnSp>
        <p:nvCxnSpPr>
          <p:cNvPr id="110" name="Straight Connector 109">
            <a:extLst>
              <a:ext uri="{FF2B5EF4-FFF2-40B4-BE49-F238E27FC236}">
                <a16:creationId xmlns:a16="http://schemas.microsoft.com/office/drawing/2014/main" id="{6240FA6D-A457-B24C-A075-BAC217090CA2}"/>
              </a:ext>
            </a:extLst>
          </p:cNvPr>
          <p:cNvCxnSpPr>
            <a:cxnSpLocks/>
          </p:cNvCxnSpPr>
          <p:nvPr/>
        </p:nvCxnSpPr>
        <p:spPr>
          <a:xfrm>
            <a:off x="2040255" y="4143073"/>
            <a:ext cx="965835" cy="988997"/>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106" name="TextBox 105">
                <a:extLst>
                  <a:ext uri="{FF2B5EF4-FFF2-40B4-BE49-F238E27FC236}">
                    <a16:creationId xmlns:a16="http://schemas.microsoft.com/office/drawing/2014/main" id="{D92CCD97-4CFF-404A-B5CA-F62A0785A7EC}"/>
                  </a:ext>
                </a:extLst>
              </p:cNvPr>
              <p:cNvSpPr txBox="1"/>
              <p:nvPr/>
            </p:nvSpPr>
            <p:spPr>
              <a:xfrm>
                <a:off x="895548" y="1963721"/>
                <a:ext cx="514350" cy="375552"/>
              </a:xfrm>
              <a:prstGeom prst="rect">
                <a:avLst/>
              </a:prstGeom>
              <a:noFill/>
            </p:spPr>
            <p:txBody>
              <a:bodyPr wrap="square" rtlCol="0">
                <a:spAutoFit/>
              </a:bodyPr>
              <a:lstStyle/>
              <a:p>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𝑝</m:t>
                        </m:r>
                      </m:e>
                      <m:sup>
                        <m:r>
                          <a:rPr lang="en-US" i="1">
                            <a:latin typeface="Cambria Math" panose="02040503050406030204" pitchFamily="18" charset="0"/>
                          </a:rPr>
                          <m:t>𝐴</m:t>
                        </m:r>
                      </m:sup>
                    </m:sSup>
                  </m:oMath>
                </a14:m>
                <a:r>
                  <a:rPr lang="en-US" dirty="0">
                    <a:effectLst/>
                  </a:rPr>
                  <a:t> </a:t>
                </a:r>
                <a:endParaRPr lang="en-US" dirty="0"/>
              </a:p>
            </p:txBody>
          </p:sp>
        </mc:Choice>
        <mc:Fallback xmlns="">
          <p:sp>
            <p:nvSpPr>
              <p:cNvPr id="106" name="TextBox 105">
                <a:extLst>
                  <a:ext uri="{FF2B5EF4-FFF2-40B4-BE49-F238E27FC236}">
                    <a16:creationId xmlns:a16="http://schemas.microsoft.com/office/drawing/2014/main" id="{D92CCD97-4CFF-404A-B5CA-F62A0785A7EC}"/>
                  </a:ext>
                </a:extLst>
              </p:cNvPr>
              <p:cNvSpPr txBox="1">
                <a:spLocks noRot="1" noChangeAspect="1" noMove="1" noResize="1" noEditPoints="1" noAdjustHandles="1" noChangeArrowheads="1" noChangeShapeType="1" noTextEdit="1"/>
              </p:cNvSpPr>
              <p:nvPr/>
            </p:nvSpPr>
            <p:spPr>
              <a:xfrm>
                <a:off x="895548" y="1963721"/>
                <a:ext cx="514350" cy="375552"/>
              </a:xfrm>
              <a:prstGeom prst="rect">
                <a:avLst/>
              </a:prstGeom>
              <a:blipFill>
                <a:blip r:embed="rId15"/>
                <a:stretch>
                  <a:fillRect b="-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7" name="TextBox 106">
                <a:extLst>
                  <a:ext uri="{FF2B5EF4-FFF2-40B4-BE49-F238E27FC236}">
                    <a16:creationId xmlns:a16="http://schemas.microsoft.com/office/drawing/2014/main" id="{F78C3D24-0211-B94B-AF30-1F54664C3BC4}"/>
                  </a:ext>
                </a:extLst>
              </p:cNvPr>
              <p:cNvSpPr txBox="1"/>
              <p:nvPr/>
            </p:nvSpPr>
            <p:spPr>
              <a:xfrm>
                <a:off x="3744013" y="1965292"/>
                <a:ext cx="514350" cy="375552"/>
              </a:xfrm>
              <a:prstGeom prst="rect">
                <a:avLst/>
              </a:prstGeom>
              <a:noFill/>
            </p:spPr>
            <p:txBody>
              <a:bodyPr wrap="square" rtlCol="0">
                <a:spAutoFit/>
              </a:bodyPr>
              <a:lstStyle/>
              <a:p>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𝑝</m:t>
                        </m:r>
                      </m:e>
                      <m:sup>
                        <m:r>
                          <a:rPr lang="en-US" i="1">
                            <a:latin typeface="Cambria Math" panose="02040503050406030204" pitchFamily="18" charset="0"/>
                          </a:rPr>
                          <m:t>𝐴</m:t>
                        </m:r>
                      </m:sup>
                    </m:sSup>
                  </m:oMath>
                </a14:m>
                <a:r>
                  <a:rPr lang="en-US" dirty="0">
                    <a:effectLst/>
                  </a:rPr>
                  <a:t> </a:t>
                </a:r>
                <a:endParaRPr lang="en-US" dirty="0"/>
              </a:p>
            </p:txBody>
          </p:sp>
        </mc:Choice>
        <mc:Fallback xmlns="">
          <p:sp>
            <p:nvSpPr>
              <p:cNvPr id="107" name="TextBox 106">
                <a:extLst>
                  <a:ext uri="{FF2B5EF4-FFF2-40B4-BE49-F238E27FC236}">
                    <a16:creationId xmlns:a16="http://schemas.microsoft.com/office/drawing/2014/main" id="{F78C3D24-0211-B94B-AF30-1F54664C3BC4}"/>
                  </a:ext>
                </a:extLst>
              </p:cNvPr>
              <p:cNvSpPr txBox="1">
                <a:spLocks noRot="1" noChangeAspect="1" noMove="1" noResize="1" noEditPoints="1" noAdjustHandles="1" noChangeArrowheads="1" noChangeShapeType="1" noTextEdit="1"/>
              </p:cNvSpPr>
              <p:nvPr/>
            </p:nvSpPr>
            <p:spPr>
              <a:xfrm>
                <a:off x="3744013" y="1965292"/>
                <a:ext cx="514350" cy="375552"/>
              </a:xfrm>
              <a:prstGeom prst="rect">
                <a:avLst/>
              </a:prstGeom>
              <a:blipFill>
                <a:blip r:embed="rId16"/>
                <a:stretch>
                  <a:fillRect b="-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1" name="TextBox 110">
                <a:extLst>
                  <a:ext uri="{FF2B5EF4-FFF2-40B4-BE49-F238E27FC236}">
                    <a16:creationId xmlns:a16="http://schemas.microsoft.com/office/drawing/2014/main" id="{D6E04F5D-A19A-F54E-ACCE-C1A5E99550C2}"/>
                  </a:ext>
                </a:extLst>
              </p:cNvPr>
              <p:cNvSpPr txBox="1"/>
              <p:nvPr/>
            </p:nvSpPr>
            <p:spPr>
              <a:xfrm>
                <a:off x="537328" y="4293678"/>
                <a:ext cx="735727" cy="646524"/>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𝑎</m:t>
                        </m:r>
                      </m:e>
                      <m:sup>
                        <m:r>
                          <a:rPr lang="en-US" i="1">
                            <a:latin typeface="Cambria Math" panose="02040503050406030204" pitchFamily="18" charset="0"/>
                          </a:rPr>
                          <m:t>𝐵</m:t>
                        </m:r>
                      </m:sup>
                    </m:sSup>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𝑎</m:t>
                        </m:r>
                      </m:e>
                      <m:sup>
                        <m:r>
                          <a:rPr lang="en-US" i="1">
                            <a:latin typeface="Cambria Math" panose="02040503050406030204" pitchFamily="18" charset="0"/>
                          </a:rPr>
                          <m:t>𝐶</m:t>
                        </m:r>
                      </m:sup>
                    </m:sSup>
                  </m:oMath>
                </a14:m>
                <a:r>
                  <a:rPr lang="en-US" dirty="0">
                    <a:effectLst/>
                  </a:rPr>
                  <a:t> </a:t>
                </a:r>
                <a:endParaRPr lang="en-US" baseline="-25000" dirty="0"/>
              </a:p>
            </p:txBody>
          </p:sp>
        </mc:Choice>
        <mc:Fallback xmlns="">
          <p:sp>
            <p:nvSpPr>
              <p:cNvPr id="111" name="TextBox 110">
                <a:extLst>
                  <a:ext uri="{FF2B5EF4-FFF2-40B4-BE49-F238E27FC236}">
                    <a16:creationId xmlns:a16="http://schemas.microsoft.com/office/drawing/2014/main" id="{D6E04F5D-A19A-F54E-ACCE-C1A5E99550C2}"/>
                  </a:ext>
                </a:extLst>
              </p:cNvPr>
              <p:cNvSpPr txBox="1">
                <a:spLocks noRot="1" noChangeAspect="1" noMove="1" noResize="1" noEditPoints="1" noAdjustHandles="1" noChangeArrowheads="1" noChangeShapeType="1" noTextEdit="1"/>
              </p:cNvSpPr>
              <p:nvPr/>
            </p:nvSpPr>
            <p:spPr>
              <a:xfrm>
                <a:off x="537328" y="4293678"/>
                <a:ext cx="735727" cy="646524"/>
              </a:xfrm>
              <a:prstGeom prst="rect">
                <a:avLst/>
              </a:prstGeom>
              <a:blipFill>
                <a:blip r:embed="rId17"/>
                <a:stretch>
                  <a:fillRect/>
                </a:stretch>
              </a:blipFill>
            </p:spPr>
            <p:txBody>
              <a:bodyPr/>
              <a:lstStyle/>
              <a:p>
                <a:r>
                  <a:rPr lang="en-US">
                    <a:noFill/>
                  </a:rPr>
                  <a:t> </a:t>
                </a:r>
              </a:p>
            </p:txBody>
          </p:sp>
        </mc:Fallback>
      </mc:AlternateContent>
      <p:sp>
        <p:nvSpPr>
          <p:cNvPr id="2" name="Footer Placeholder 1">
            <a:extLst>
              <a:ext uri="{FF2B5EF4-FFF2-40B4-BE49-F238E27FC236}">
                <a16:creationId xmlns:a16="http://schemas.microsoft.com/office/drawing/2014/main" id="{17CC5766-26B5-EA41-B611-165C4DE57C5E}"/>
              </a:ext>
            </a:extLst>
          </p:cNvPr>
          <p:cNvSpPr>
            <a:spLocks noGrp="1"/>
          </p:cNvSpPr>
          <p:nvPr>
            <p:ph type="ftr" sz="quarter" idx="11"/>
          </p:nvPr>
        </p:nvSpPr>
        <p:spPr/>
        <p:txBody>
          <a:bodyPr/>
          <a:lstStyle/>
          <a:p>
            <a:pPr>
              <a:defRPr/>
            </a:pPr>
            <a:r>
              <a:rPr lang="en-US"/>
              <a:t>Class 19:  Preferential Trading Arrangements</a:t>
            </a:r>
          </a:p>
        </p:txBody>
      </p:sp>
      <p:sp>
        <p:nvSpPr>
          <p:cNvPr id="82" name="TextBox 81">
            <a:extLst>
              <a:ext uri="{FF2B5EF4-FFF2-40B4-BE49-F238E27FC236}">
                <a16:creationId xmlns:a16="http://schemas.microsoft.com/office/drawing/2014/main" id="{6BB2767C-F295-F042-AFB4-BCF17039EF12}"/>
              </a:ext>
            </a:extLst>
          </p:cNvPr>
          <p:cNvSpPr txBox="1"/>
          <p:nvPr/>
        </p:nvSpPr>
        <p:spPr>
          <a:xfrm>
            <a:off x="7239000" y="1981200"/>
            <a:ext cx="838200" cy="369332"/>
          </a:xfrm>
          <a:prstGeom prst="rect">
            <a:avLst/>
          </a:prstGeom>
          <a:noFill/>
        </p:spPr>
        <p:txBody>
          <a:bodyPr wrap="square" rtlCol="0">
            <a:spAutoFit/>
          </a:bodyPr>
          <a:lstStyle/>
          <a:p>
            <a:pPr algn="ctr"/>
            <a:r>
              <a:rPr lang="en-US" dirty="0"/>
              <a:t>MFN</a:t>
            </a:r>
          </a:p>
        </p:txBody>
      </p:sp>
      <p:sp>
        <p:nvSpPr>
          <p:cNvPr id="103" name="TextBox 102">
            <a:extLst>
              <a:ext uri="{FF2B5EF4-FFF2-40B4-BE49-F238E27FC236}">
                <a16:creationId xmlns:a16="http://schemas.microsoft.com/office/drawing/2014/main" id="{ECC0EB88-F23E-E644-BE57-0859771251B4}"/>
              </a:ext>
            </a:extLst>
          </p:cNvPr>
          <p:cNvSpPr txBox="1"/>
          <p:nvPr/>
        </p:nvSpPr>
        <p:spPr>
          <a:xfrm>
            <a:off x="7239000" y="2286000"/>
            <a:ext cx="838200" cy="369332"/>
          </a:xfrm>
          <a:prstGeom prst="rect">
            <a:avLst/>
          </a:prstGeom>
          <a:noFill/>
        </p:spPr>
        <p:txBody>
          <a:bodyPr wrap="square" rtlCol="0">
            <a:spAutoFit/>
          </a:bodyPr>
          <a:lstStyle/>
          <a:p>
            <a:pPr algn="ctr"/>
            <a:r>
              <a:rPr lang="en-US" dirty="0">
                <a:solidFill>
                  <a:srgbClr val="FF0000"/>
                </a:solidFill>
              </a:rPr>
              <a:t>FTA</a:t>
            </a:r>
          </a:p>
        </p:txBody>
      </p:sp>
    </p:spTree>
    <p:extLst>
      <p:ext uri="{BB962C8B-B14F-4D97-AF65-F5344CB8AC3E}">
        <p14:creationId xmlns:p14="http://schemas.microsoft.com/office/powerpoint/2010/main" val="2939937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p:bldP spid="103"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ectangle 52">
            <a:extLst>
              <a:ext uri="{FF2B5EF4-FFF2-40B4-BE49-F238E27FC236}">
                <a16:creationId xmlns:a16="http://schemas.microsoft.com/office/drawing/2014/main" id="{C3134F92-05D3-6E46-AA29-FCB9C9576E71}"/>
              </a:ext>
            </a:extLst>
          </p:cNvPr>
          <p:cNvSpPr/>
          <p:nvPr/>
        </p:nvSpPr>
        <p:spPr>
          <a:xfrm>
            <a:off x="0" y="668740"/>
            <a:ext cx="9144000" cy="55546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42</a:t>
            </a:fld>
            <a:endParaRPr lang="en-US"/>
          </a:p>
        </p:txBody>
      </p:sp>
      <p:sp>
        <p:nvSpPr>
          <p:cNvPr id="80" name="TextBox 79">
            <a:extLst>
              <a:ext uri="{FF2B5EF4-FFF2-40B4-BE49-F238E27FC236}">
                <a16:creationId xmlns:a16="http://schemas.microsoft.com/office/drawing/2014/main" id="{4BD5A58A-070F-F94E-9E52-A62FFEEEB2AF}"/>
              </a:ext>
            </a:extLst>
          </p:cNvPr>
          <p:cNvSpPr txBox="1"/>
          <p:nvPr/>
        </p:nvSpPr>
        <p:spPr>
          <a:xfrm>
            <a:off x="1314450" y="1143001"/>
            <a:ext cx="5492750" cy="507831"/>
          </a:xfrm>
          <a:prstGeom prst="rect">
            <a:avLst/>
          </a:prstGeom>
          <a:noFill/>
        </p:spPr>
        <p:txBody>
          <a:bodyPr wrap="square" rtlCol="0">
            <a:spAutoFit/>
          </a:bodyPr>
          <a:lstStyle/>
          <a:p>
            <a:pPr algn="ctr"/>
            <a:r>
              <a:rPr lang="en-US" sz="2700" dirty="0"/>
              <a:t>Welfare Effects on the World</a:t>
            </a:r>
          </a:p>
        </p:txBody>
      </p:sp>
      <p:grpSp>
        <p:nvGrpSpPr>
          <p:cNvPr id="2" name="Group 1">
            <a:extLst>
              <a:ext uri="{FF2B5EF4-FFF2-40B4-BE49-F238E27FC236}">
                <a16:creationId xmlns:a16="http://schemas.microsoft.com/office/drawing/2014/main" id="{6D1AF142-5F78-0B47-9ADE-2163D8F677DB}"/>
              </a:ext>
            </a:extLst>
          </p:cNvPr>
          <p:cNvGrpSpPr/>
          <p:nvPr/>
        </p:nvGrpSpPr>
        <p:grpSpPr>
          <a:xfrm>
            <a:off x="537328" y="1685250"/>
            <a:ext cx="7487556" cy="3711888"/>
            <a:chOff x="537328" y="1685250"/>
            <a:chExt cx="7487556" cy="3711888"/>
          </a:xfrm>
        </p:grpSpPr>
        <p:sp>
          <p:nvSpPr>
            <p:cNvPr id="108" name="Right Triangle 107">
              <a:extLst>
                <a:ext uri="{FF2B5EF4-FFF2-40B4-BE49-F238E27FC236}">
                  <a16:creationId xmlns:a16="http://schemas.microsoft.com/office/drawing/2014/main" id="{6C67FCEB-14E8-3149-BB79-0EDD1FC0D10C}"/>
                </a:ext>
              </a:extLst>
            </p:cNvPr>
            <p:cNvSpPr/>
            <p:nvPr/>
          </p:nvSpPr>
          <p:spPr>
            <a:xfrm>
              <a:off x="2151997" y="3017859"/>
              <a:ext cx="280652" cy="184820"/>
            </a:xfrm>
            <a:prstGeom prst="rtTriangle">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4DBC6C26-FE02-E348-B2C3-AEB3BAC15EF3}"/>
                </a:ext>
              </a:extLst>
            </p:cNvPr>
            <p:cNvSpPr/>
            <p:nvPr/>
          </p:nvSpPr>
          <p:spPr>
            <a:xfrm>
              <a:off x="1943905" y="3039776"/>
              <a:ext cx="214080" cy="167863"/>
            </a:xfrm>
            <a:prstGeom prst="rect">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 name="Right Triangle 96">
              <a:extLst>
                <a:ext uri="{FF2B5EF4-FFF2-40B4-BE49-F238E27FC236}">
                  <a16:creationId xmlns:a16="http://schemas.microsoft.com/office/drawing/2014/main" id="{0685EDA3-035C-1A48-8C76-6E06A70B45D8}"/>
                </a:ext>
              </a:extLst>
            </p:cNvPr>
            <p:cNvSpPr/>
            <p:nvPr/>
          </p:nvSpPr>
          <p:spPr>
            <a:xfrm flipV="1">
              <a:off x="2151528" y="3187485"/>
              <a:ext cx="281705" cy="254962"/>
            </a:xfrm>
            <a:prstGeom prst="rtTriangle">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 name="Straight Connector 6"/>
            <p:cNvCxnSpPr>
              <a:cxnSpLocks/>
            </p:cNvCxnSpPr>
            <p:nvPr/>
          </p:nvCxnSpPr>
          <p:spPr>
            <a:xfrm>
              <a:off x="1143000" y="4743450"/>
              <a:ext cx="22288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V="1">
              <a:off x="11430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3143250" y="4686300"/>
              <a:ext cx="514350" cy="369332"/>
            </a:xfrm>
            <a:prstGeom prst="rect">
              <a:avLst/>
            </a:prstGeom>
            <a:noFill/>
          </p:spPr>
          <p:txBody>
            <a:bodyPr wrap="square" rtlCol="0">
              <a:spAutoFit/>
            </a:bodyPr>
            <a:lstStyle/>
            <a:p>
              <a:r>
                <a:rPr lang="en-US" dirty="0"/>
                <a:t>Q</a:t>
              </a:r>
            </a:p>
          </p:txBody>
        </p:sp>
        <p:cxnSp>
          <p:nvCxnSpPr>
            <p:cNvPr id="63" name="Straight Connector 62"/>
            <p:cNvCxnSpPr>
              <a:cxnSpLocks/>
            </p:cNvCxnSpPr>
            <p:nvPr/>
          </p:nvCxnSpPr>
          <p:spPr>
            <a:xfrm flipV="1">
              <a:off x="1143000" y="2857500"/>
              <a:ext cx="1657350" cy="15430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8" name="Left Brace 37"/>
            <p:cNvSpPr/>
            <p:nvPr/>
          </p:nvSpPr>
          <p:spPr>
            <a:xfrm>
              <a:off x="971550" y="3771900"/>
              <a:ext cx="171450" cy="628650"/>
            </a:xfrm>
            <a:prstGeom prst="leftBrace">
              <a:avLst>
                <a:gd name="adj1" fmla="val 44444"/>
                <a:gd name="adj2"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61" name="Straight Connector 60"/>
            <p:cNvCxnSpPr>
              <a:cxnSpLocks/>
            </p:cNvCxnSpPr>
            <p:nvPr/>
          </p:nvCxnSpPr>
          <p:spPr>
            <a:xfrm>
              <a:off x="4000500" y="4743450"/>
              <a:ext cx="36004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flipV="1">
              <a:off x="40005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5" name="TextBox 64"/>
            <p:cNvSpPr txBox="1"/>
            <p:nvPr/>
          </p:nvSpPr>
          <p:spPr>
            <a:xfrm>
              <a:off x="7486650" y="4686300"/>
              <a:ext cx="514350" cy="369332"/>
            </a:xfrm>
            <a:prstGeom prst="rect">
              <a:avLst/>
            </a:prstGeom>
            <a:noFill/>
          </p:spPr>
          <p:txBody>
            <a:bodyPr wrap="square" rtlCol="0">
              <a:spAutoFit/>
            </a:bodyPr>
            <a:lstStyle/>
            <a:p>
              <a:r>
                <a:rPr lang="en-US" dirty="0"/>
                <a:t>Q</a:t>
              </a:r>
            </a:p>
          </p:txBody>
        </p:sp>
        <p:cxnSp>
          <p:nvCxnSpPr>
            <p:cNvPr id="73" name="Straight Connector 72"/>
            <p:cNvCxnSpPr>
              <a:cxnSpLocks/>
            </p:cNvCxnSpPr>
            <p:nvPr/>
          </p:nvCxnSpPr>
          <p:spPr>
            <a:xfrm flipV="1">
              <a:off x="4000500" y="2228850"/>
              <a:ext cx="3314700" cy="15430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0" name="Straight Connector 49">
              <a:extLst>
                <a:ext uri="{FF2B5EF4-FFF2-40B4-BE49-F238E27FC236}">
                  <a16:creationId xmlns:a16="http://schemas.microsoft.com/office/drawing/2014/main" id="{46F7941E-700F-274B-AD62-B652D2307BB6}"/>
                </a:ext>
              </a:extLst>
            </p:cNvPr>
            <p:cNvCxnSpPr>
              <a:cxnSpLocks/>
            </p:cNvCxnSpPr>
            <p:nvPr/>
          </p:nvCxnSpPr>
          <p:spPr>
            <a:xfrm flipV="1">
              <a:off x="1143000" y="2228850"/>
              <a:ext cx="1657350" cy="15430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92EE2414-DF8A-4344-983D-77235EC7E06D}"/>
                    </a:ext>
                  </a:extLst>
                </p:cNvPr>
                <p:cNvSpPr txBox="1"/>
                <p:nvPr/>
              </p:nvSpPr>
              <p:spPr>
                <a:xfrm>
                  <a:off x="2743200" y="2171700"/>
                  <a:ext cx="685800" cy="375552"/>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𝑡</m:t>
                          </m:r>
                        </m:sup>
                      </m:sSup>
                      <m:r>
                        <a:rPr lang="en-US" i="1">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𝑡</m:t>
                          </m:r>
                        </m:sup>
                      </m:sSup>
                    </m:oMath>
                  </a14:m>
                  <a:r>
                    <a:rPr lang="en-US" dirty="0">
                      <a:effectLst/>
                    </a:rPr>
                    <a:t> </a:t>
                  </a:r>
                  <a:endParaRPr lang="en-US" baseline="30000" dirty="0"/>
                </a:p>
              </p:txBody>
            </p:sp>
          </mc:Choice>
          <mc:Fallback xmlns="">
            <p:sp>
              <p:nvSpPr>
                <p:cNvPr id="52" name="TextBox 51">
                  <a:extLst>
                    <a:ext uri="{FF2B5EF4-FFF2-40B4-BE49-F238E27FC236}">
                      <a16:creationId xmlns:a16="http://schemas.microsoft.com/office/drawing/2014/main" id="{92EE2414-DF8A-4344-983D-77235EC7E06D}"/>
                    </a:ext>
                  </a:extLst>
                </p:cNvPr>
                <p:cNvSpPr txBox="1">
                  <a:spLocks noRot="1" noChangeAspect="1" noMove="1" noResize="1" noEditPoints="1" noAdjustHandles="1" noChangeArrowheads="1" noChangeShapeType="1" noTextEdit="1"/>
                </p:cNvSpPr>
                <p:nvPr/>
              </p:nvSpPr>
              <p:spPr>
                <a:xfrm>
                  <a:off x="2743200" y="2171700"/>
                  <a:ext cx="685800" cy="375552"/>
                </a:xfrm>
                <a:prstGeom prst="rect">
                  <a:avLst/>
                </a:prstGeom>
                <a:blipFill>
                  <a:blip r:embed="rId2"/>
                  <a:stretch>
                    <a:fillRect r="-33333"/>
                  </a:stretch>
                </a:blipFill>
              </p:spPr>
              <p:txBody>
                <a:bodyPr/>
                <a:lstStyle/>
                <a:p>
                  <a:r>
                    <a:rPr lang="en-US">
                      <a:noFill/>
                    </a:rPr>
                    <a:t> </a:t>
                  </a:r>
                </a:p>
              </p:txBody>
            </p:sp>
          </mc:Fallback>
        </mc:AlternateContent>
        <p:cxnSp>
          <p:nvCxnSpPr>
            <p:cNvPr id="79" name="Straight Connector 78">
              <a:extLst>
                <a:ext uri="{FF2B5EF4-FFF2-40B4-BE49-F238E27FC236}">
                  <a16:creationId xmlns:a16="http://schemas.microsoft.com/office/drawing/2014/main" id="{C3E76220-2624-494E-A28E-6D9EBAC26B59}"/>
                </a:ext>
              </a:extLst>
            </p:cNvPr>
            <p:cNvCxnSpPr>
              <a:cxnSpLocks/>
            </p:cNvCxnSpPr>
            <p:nvPr/>
          </p:nvCxnSpPr>
          <p:spPr>
            <a:xfrm flipV="1">
              <a:off x="4000500" y="3771900"/>
              <a:ext cx="685800" cy="628650"/>
            </a:xfrm>
            <a:prstGeom prst="line">
              <a:avLst/>
            </a:prstGeom>
            <a:ln>
              <a:solidFill>
                <a:srgbClr val="FF0000"/>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81" name="Straight Connector 80">
              <a:extLst>
                <a:ext uri="{FF2B5EF4-FFF2-40B4-BE49-F238E27FC236}">
                  <a16:creationId xmlns:a16="http://schemas.microsoft.com/office/drawing/2014/main" id="{7D8A21A1-F836-524D-AEA3-7CC934A9EA65}"/>
                </a:ext>
              </a:extLst>
            </p:cNvPr>
            <p:cNvCxnSpPr>
              <a:cxnSpLocks/>
            </p:cNvCxnSpPr>
            <p:nvPr/>
          </p:nvCxnSpPr>
          <p:spPr>
            <a:xfrm flipV="1">
              <a:off x="4686300" y="2514600"/>
              <a:ext cx="2686050" cy="1257300"/>
            </a:xfrm>
            <a:prstGeom prst="line">
              <a:avLst/>
            </a:prstGeom>
            <a:ln>
              <a:solidFill>
                <a:srgbClr val="FF0000"/>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BE3CB4B5-A96E-B740-880B-479A9E3D5130}"/>
                </a:ext>
              </a:extLst>
            </p:cNvPr>
            <p:cNvCxnSpPr>
              <a:cxnSpLocks/>
            </p:cNvCxnSpPr>
            <p:nvPr/>
          </p:nvCxnSpPr>
          <p:spPr>
            <a:xfrm>
              <a:off x="4514850" y="2400300"/>
              <a:ext cx="2457450" cy="14287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6" name="Straight Connector 85">
              <a:extLst>
                <a:ext uri="{FF2B5EF4-FFF2-40B4-BE49-F238E27FC236}">
                  <a16:creationId xmlns:a16="http://schemas.microsoft.com/office/drawing/2014/main" id="{AE1158BC-140C-7543-ABB0-6ED3C6348EBD}"/>
                </a:ext>
              </a:extLst>
            </p:cNvPr>
            <p:cNvCxnSpPr>
              <a:cxnSpLocks/>
            </p:cNvCxnSpPr>
            <p:nvPr/>
          </p:nvCxnSpPr>
          <p:spPr>
            <a:xfrm>
              <a:off x="1143000" y="3028950"/>
              <a:ext cx="4457700"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87" name="Straight Connector 86">
              <a:extLst>
                <a:ext uri="{FF2B5EF4-FFF2-40B4-BE49-F238E27FC236}">
                  <a16:creationId xmlns:a16="http://schemas.microsoft.com/office/drawing/2014/main" id="{F7974421-E849-6A49-8342-95E79CF26D44}"/>
                </a:ext>
              </a:extLst>
            </p:cNvPr>
            <p:cNvCxnSpPr>
              <a:cxnSpLocks/>
            </p:cNvCxnSpPr>
            <p:nvPr/>
          </p:nvCxnSpPr>
          <p:spPr>
            <a:xfrm>
              <a:off x="1143000" y="3200400"/>
              <a:ext cx="4743450"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90" name="Rectangle 89">
                  <a:extLst>
                    <a:ext uri="{FF2B5EF4-FFF2-40B4-BE49-F238E27FC236}">
                      <a16:creationId xmlns:a16="http://schemas.microsoft.com/office/drawing/2014/main" id="{5B3EABC2-8B35-3448-9289-322A6B276D7D}"/>
                    </a:ext>
                  </a:extLst>
                </p:cNvPr>
                <p:cNvSpPr/>
                <p:nvPr/>
              </p:nvSpPr>
              <p:spPr>
                <a:xfrm>
                  <a:off x="6800850" y="3543300"/>
                  <a:ext cx="570349" cy="37003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𝑀</m:t>
                            </m:r>
                          </m:e>
                          <m:sup>
                            <m:r>
                              <a:rPr lang="en-US" i="1">
                                <a:latin typeface="Cambria Math" panose="02040503050406030204" pitchFamily="18" charset="0"/>
                              </a:rPr>
                              <m:t>𝐴</m:t>
                            </m:r>
                          </m:sup>
                        </m:sSup>
                      </m:oMath>
                    </m:oMathPara>
                  </a14:m>
                  <a:endParaRPr lang="en-US" dirty="0"/>
                </a:p>
              </p:txBody>
            </p:sp>
          </mc:Choice>
          <mc:Fallback xmlns="">
            <p:sp>
              <p:nvSpPr>
                <p:cNvPr id="90" name="Rectangle 89">
                  <a:extLst>
                    <a:ext uri="{FF2B5EF4-FFF2-40B4-BE49-F238E27FC236}">
                      <a16:creationId xmlns:a16="http://schemas.microsoft.com/office/drawing/2014/main" id="{5B3EABC2-8B35-3448-9289-322A6B276D7D}"/>
                    </a:ext>
                  </a:extLst>
                </p:cNvPr>
                <p:cNvSpPr>
                  <a:spLocks noRot="1" noChangeAspect="1" noMove="1" noResize="1" noEditPoints="1" noAdjustHandles="1" noChangeArrowheads="1" noChangeShapeType="1" noTextEdit="1"/>
                </p:cNvSpPr>
                <p:nvPr/>
              </p:nvSpPr>
              <p:spPr>
                <a:xfrm>
                  <a:off x="6800850" y="3543300"/>
                  <a:ext cx="570349" cy="370038"/>
                </a:xfrm>
                <a:prstGeom prst="rect">
                  <a:avLst/>
                </a:prstGeom>
                <a:blipFill>
                  <a:blip r:embed="rId3"/>
                  <a:stretch>
                    <a:fillRect/>
                  </a:stretch>
                </a:blipFill>
              </p:spPr>
              <p:txBody>
                <a:bodyPr/>
                <a:lstStyle/>
                <a:p>
                  <a:r>
                    <a:rPr lang="en-US">
                      <a:noFill/>
                    </a:rPr>
                    <a:t> </a:t>
                  </a:r>
                </a:p>
              </p:txBody>
            </p:sp>
          </mc:Fallback>
        </mc:AlternateContent>
        <p:cxnSp>
          <p:nvCxnSpPr>
            <p:cNvPr id="92" name="Straight Connector 91">
              <a:extLst>
                <a:ext uri="{FF2B5EF4-FFF2-40B4-BE49-F238E27FC236}">
                  <a16:creationId xmlns:a16="http://schemas.microsoft.com/office/drawing/2014/main" id="{98DB2428-7974-BE43-9111-37B6F41D302F}"/>
                </a:ext>
              </a:extLst>
            </p:cNvPr>
            <p:cNvCxnSpPr>
              <a:cxnSpLocks/>
            </p:cNvCxnSpPr>
            <p:nvPr/>
          </p:nvCxnSpPr>
          <p:spPr>
            <a:xfrm>
              <a:off x="1943100" y="3028950"/>
              <a:ext cx="0" cy="1714500"/>
            </a:xfrm>
            <a:prstGeom prst="line">
              <a:avLst/>
            </a:prstGeom>
            <a:ln>
              <a:solidFill>
                <a:schemeClr val="tx1"/>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96" name="Straight Connector 95">
              <a:extLst>
                <a:ext uri="{FF2B5EF4-FFF2-40B4-BE49-F238E27FC236}">
                  <a16:creationId xmlns:a16="http://schemas.microsoft.com/office/drawing/2014/main" id="{088086D5-6F00-E146-87DE-E16B01D4CD8D}"/>
                </a:ext>
              </a:extLst>
            </p:cNvPr>
            <p:cNvCxnSpPr>
              <a:cxnSpLocks/>
            </p:cNvCxnSpPr>
            <p:nvPr/>
          </p:nvCxnSpPr>
          <p:spPr>
            <a:xfrm>
              <a:off x="1758275" y="3200400"/>
              <a:ext cx="0" cy="1543050"/>
            </a:xfrm>
            <a:prstGeom prst="line">
              <a:avLst/>
            </a:prstGeom>
            <a:ln>
              <a:solidFill>
                <a:srgbClr val="FF0000"/>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BB4D492F-DEDC-A341-8228-9351DF5119B3}"/>
                </a:ext>
              </a:extLst>
            </p:cNvPr>
            <p:cNvCxnSpPr>
              <a:cxnSpLocks/>
            </p:cNvCxnSpPr>
            <p:nvPr/>
          </p:nvCxnSpPr>
          <p:spPr>
            <a:xfrm>
              <a:off x="2431073" y="3209192"/>
              <a:ext cx="0" cy="1543050"/>
            </a:xfrm>
            <a:prstGeom prst="line">
              <a:avLst/>
            </a:prstGeom>
            <a:ln>
              <a:solidFill>
                <a:srgbClr val="FF0000"/>
              </a:solidFill>
              <a:prstDash val="lgDash"/>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37" name="Rectangle 36">
                  <a:extLst>
                    <a:ext uri="{FF2B5EF4-FFF2-40B4-BE49-F238E27FC236}">
                      <a16:creationId xmlns:a16="http://schemas.microsoft.com/office/drawing/2014/main" id="{916D4E0B-EFB3-AD4C-A379-E9E55A41493A}"/>
                    </a:ext>
                  </a:extLst>
                </p:cNvPr>
                <p:cNvSpPr/>
                <p:nvPr/>
              </p:nvSpPr>
              <p:spPr>
                <a:xfrm>
                  <a:off x="2286000" y="4743450"/>
                  <a:ext cx="523926" cy="37266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rgbClr val="FF0000"/>
                                </a:solidFill>
                                <a:latin typeface="Cambria Math" panose="02040503050406030204" pitchFamily="18" charset="0"/>
                              </a:rPr>
                            </m:ctrlPr>
                          </m:sSubSupPr>
                          <m:e>
                            <m:r>
                              <a:rPr lang="en-US" i="1">
                                <a:solidFill>
                                  <a:srgbClr val="FF0000"/>
                                </a:solidFill>
                                <a:latin typeface="Cambria Math" panose="02040503050406030204" pitchFamily="18" charset="0"/>
                              </a:rPr>
                              <m:t>𝑋</m:t>
                            </m:r>
                          </m:e>
                          <m:sub>
                            <m:r>
                              <a:rPr lang="en-US" b="0" i="0" smtClean="0">
                                <a:solidFill>
                                  <a:srgbClr val="FF0000"/>
                                </a:solidFill>
                                <a:latin typeface="Cambria Math" panose="02040503050406030204" pitchFamily="18" charset="0"/>
                              </a:rPr>
                              <m:t>1</m:t>
                            </m:r>
                          </m:sub>
                          <m:sup>
                            <m:r>
                              <a:rPr lang="en-US" b="0" i="1" smtClean="0">
                                <a:solidFill>
                                  <a:srgbClr val="FF0000"/>
                                </a:solidFill>
                                <a:latin typeface="Cambria Math" panose="02040503050406030204" pitchFamily="18" charset="0"/>
                              </a:rPr>
                              <m:t>𝐵</m:t>
                            </m:r>
                          </m:sup>
                        </m:sSubSup>
                      </m:oMath>
                    </m:oMathPara>
                  </a14:m>
                  <a:endParaRPr lang="en-US" i="1" dirty="0">
                    <a:solidFill>
                      <a:srgbClr val="FF0000"/>
                    </a:solidFill>
                    <a:latin typeface="Cambria Math" panose="02040503050406030204" pitchFamily="18" charset="0"/>
                  </a:endParaRPr>
                </a:p>
              </p:txBody>
            </p:sp>
          </mc:Choice>
          <mc:Fallback xmlns="">
            <p:sp>
              <p:nvSpPr>
                <p:cNvPr id="37" name="Rectangle 36">
                  <a:extLst>
                    <a:ext uri="{FF2B5EF4-FFF2-40B4-BE49-F238E27FC236}">
                      <a16:creationId xmlns:a16="http://schemas.microsoft.com/office/drawing/2014/main" id="{916D4E0B-EFB3-AD4C-A379-E9E55A41493A}"/>
                    </a:ext>
                  </a:extLst>
                </p:cNvPr>
                <p:cNvSpPr>
                  <a:spLocks noRot="1" noChangeAspect="1" noMove="1" noResize="1" noEditPoints="1" noAdjustHandles="1" noChangeArrowheads="1" noChangeShapeType="1" noTextEdit="1"/>
                </p:cNvSpPr>
                <p:nvPr/>
              </p:nvSpPr>
              <p:spPr>
                <a:xfrm>
                  <a:off x="2286000" y="4743450"/>
                  <a:ext cx="523926" cy="372666"/>
                </a:xfrm>
                <a:prstGeom prst="rect">
                  <a:avLst/>
                </a:prstGeom>
                <a:blipFill>
                  <a:blip r:embed="rId4"/>
                  <a:stretch>
                    <a:fillRect/>
                  </a:stretch>
                </a:blipFill>
              </p:spPr>
              <p:txBody>
                <a:bodyPr/>
                <a:lstStyle/>
                <a:p>
                  <a:r>
                    <a:rPr lang="en-US">
                      <a:noFill/>
                    </a:rPr>
                    <a:t> </a:t>
                  </a:r>
                </a:p>
              </p:txBody>
            </p:sp>
          </mc:Fallback>
        </mc:AlternateContent>
        <p:cxnSp>
          <p:nvCxnSpPr>
            <p:cNvPr id="39" name="Straight Connector 38">
              <a:extLst>
                <a:ext uri="{FF2B5EF4-FFF2-40B4-BE49-F238E27FC236}">
                  <a16:creationId xmlns:a16="http://schemas.microsoft.com/office/drawing/2014/main" id="{E10B6789-7891-9D4C-9E28-36FA3FEC6BD5}"/>
                </a:ext>
              </a:extLst>
            </p:cNvPr>
            <p:cNvCxnSpPr>
              <a:cxnSpLocks/>
            </p:cNvCxnSpPr>
            <p:nvPr/>
          </p:nvCxnSpPr>
          <p:spPr>
            <a:xfrm>
              <a:off x="5886450" y="3200400"/>
              <a:ext cx="0" cy="1543050"/>
            </a:xfrm>
            <a:prstGeom prst="line">
              <a:avLst/>
            </a:prstGeom>
            <a:ln>
              <a:solidFill>
                <a:srgbClr val="FF0000"/>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BBF83C96-4B8D-E34C-B296-1E2210EEF700}"/>
                </a:ext>
              </a:extLst>
            </p:cNvPr>
            <p:cNvCxnSpPr>
              <a:cxnSpLocks/>
            </p:cNvCxnSpPr>
            <p:nvPr/>
          </p:nvCxnSpPr>
          <p:spPr>
            <a:xfrm>
              <a:off x="5600700" y="3028950"/>
              <a:ext cx="0" cy="1714500"/>
            </a:xfrm>
            <a:prstGeom prst="line">
              <a:avLst/>
            </a:prstGeom>
            <a:ln>
              <a:solidFill>
                <a:schemeClr val="tx1"/>
              </a:solidFill>
              <a:prstDash val="lgDash"/>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41" name="Rectangle 40">
                  <a:extLst>
                    <a:ext uri="{FF2B5EF4-FFF2-40B4-BE49-F238E27FC236}">
                      <a16:creationId xmlns:a16="http://schemas.microsoft.com/office/drawing/2014/main" id="{503550C8-F65A-9340-A2E0-55C88B91F7FD}"/>
                    </a:ext>
                  </a:extLst>
                </p:cNvPr>
                <p:cNvSpPr/>
                <p:nvPr/>
              </p:nvSpPr>
              <p:spPr>
                <a:xfrm>
                  <a:off x="5372100" y="4743450"/>
                  <a:ext cx="570349" cy="376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chemeClr val="tx1"/>
                                </a:solidFill>
                                <a:latin typeface="Cambria Math" panose="02040503050406030204" pitchFamily="18" charset="0"/>
                              </a:rPr>
                            </m:ctrlPr>
                          </m:sSubSupPr>
                          <m:e>
                            <m:r>
                              <a:rPr lang="en-US" b="0" i="1" smtClean="0">
                                <a:solidFill>
                                  <a:schemeClr val="tx1"/>
                                </a:solidFill>
                                <a:latin typeface="Cambria Math" panose="02040503050406030204" pitchFamily="18" charset="0"/>
                              </a:rPr>
                              <m:t>𝑀</m:t>
                            </m:r>
                          </m:e>
                          <m:sub>
                            <m:r>
                              <a:rPr lang="en-US" i="0">
                                <a:solidFill>
                                  <a:schemeClr val="tx1"/>
                                </a:solidFill>
                                <a:latin typeface="Cambria Math" panose="02040503050406030204" pitchFamily="18" charset="0"/>
                              </a:rPr>
                              <m:t>0</m:t>
                            </m:r>
                          </m:sub>
                          <m:sup>
                            <m:r>
                              <a:rPr lang="en-US" b="0" i="1" smtClean="0">
                                <a:solidFill>
                                  <a:schemeClr val="tx1"/>
                                </a:solidFill>
                                <a:latin typeface="Cambria Math" panose="02040503050406030204" pitchFamily="18" charset="0"/>
                              </a:rPr>
                              <m:t>𝐴</m:t>
                            </m:r>
                          </m:sup>
                        </m:sSubSup>
                      </m:oMath>
                    </m:oMathPara>
                  </a14:m>
                  <a:endParaRPr lang="en-US" dirty="0">
                    <a:solidFill>
                      <a:schemeClr val="tx1"/>
                    </a:solidFill>
                  </a:endParaRPr>
                </a:p>
              </p:txBody>
            </p:sp>
          </mc:Choice>
          <mc:Fallback xmlns="">
            <p:sp>
              <p:nvSpPr>
                <p:cNvPr id="41" name="Rectangle 40">
                  <a:extLst>
                    <a:ext uri="{FF2B5EF4-FFF2-40B4-BE49-F238E27FC236}">
                      <a16:creationId xmlns:a16="http://schemas.microsoft.com/office/drawing/2014/main" id="{503550C8-F65A-9340-A2E0-55C88B91F7FD}"/>
                    </a:ext>
                  </a:extLst>
                </p:cNvPr>
                <p:cNvSpPr>
                  <a:spLocks noRot="1" noChangeAspect="1" noMove="1" noResize="1" noEditPoints="1" noAdjustHandles="1" noChangeArrowheads="1" noChangeShapeType="1" noTextEdit="1"/>
                </p:cNvSpPr>
                <p:nvPr/>
              </p:nvSpPr>
              <p:spPr>
                <a:xfrm>
                  <a:off x="5372100" y="4743450"/>
                  <a:ext cx="570349" cy="376321"/>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Rectangle 41">
                  <a:extLst>
                    <a:ext uri="{FF2B5EF4-FFF2-40B4-BE49-F238E27FC236}">
                      <a16:creationId xmlns:a16="http://schemas.microsoft.com/office/drawing/2014/main" id="{0D81F738-F50B-F94E-B18F-33A10F134FB3}"/>
                    </a:ext>
                  </a:extLst>
                </p:cNvPr>
                <p:cNvSpPr/>
                <p:nvPr/>
              </p:nvSpPr>
              <p:spPr>
                <a:xfrm>
                  <a:off x="5772150" y="4743450"/>
                  <a:ext cx="568745" cy="3740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rgbClr val="FF0000"/>
                                </a:solidFill>
                                <a:latin typeface="Cambria Math" panose="02040503050406030204" pitchFamily="18" charset="0"/>
                              </a:rPr>
                            </m:ctrlPr>
                          </m:sSubSupPr>
                          <m:e>
                            <m:r>
                              <a:rPr lang="en-US" b="0" i="1" smtClean="0">
                                <a:solidFill>
                                  <a:srgbClr val="FF0000"/>
                                </a:solidFill>
                                <a:latin typeface="Cambria Math" panose="02040503050406030204" pitchFamily="18" charset="0"/>
                              </a:rPr>
                              <m:t>𝑀</m:t>
                            </m:r>
                          </m:e>
                          <m:sub>
                            <m:r>
                              <a:rPr lang="en-US" b="0" i="0" smtClean="0">
                                <a:solidFill>
                                  <a:srgbClr val="FF0000"/>
                                </a:solidFill>
                                <a:latin typeface="Cambria Math" panose="02040503050406030204" pitchFamily="18" charset="0"/>
                              </a:rPr>
                              <m:t>1</m:t>
                            </m:r>
                          </m:sub>
                          <m:sup>
                            <m:r>
                              <a:rPr lang="en-US" b="0" i="1" smtClean="0">
                                <a:solidFill>
                                  <a:srgbClr val="FF0000"/>
                                </a:solidFill>
                                <a:latin typeface="Cambria Math" panose="02040503050406030204" pitchFamily="18" charset="0"/>
                              </a:rPr>
                              <m:t>𝐴</m:t>
                            </m:r>
                          </m:sup>
                        </m:sSubSup>
                      </m:oMath>
                    </m:oMathPara>
                  </a14:m>
                  <a:endParaRPr lang="en-US" i="1" dirty="0">
                    <a:solidFill>
                      <a:srgbClr val="FF0000"/>
                    </a:solidFill>
                    <a:latin typeface="Cambria Math" panose="02040503050406030204" pitchFamily="18" charset="0"/>
                  </a:endParaRPr>
                </a:p>
              </p:txBody>
            </p:sp>
          </mc:Choice>
          <mc:Fallback xmlns="">
            <p:sp>
              <p:nvSpPr>
                <p:cNvPr id="42" name="Rectangle 41">
                  <a:extLst>
                    <a:ext uri="{FF2B5EF4-FFF2-40B4-BE49-F238E27FC236}">
                      <a16:creationId xmlns:a16="http://schemas.microsoft.com/office/drawing/2014/main" id="{0D81F738-F50B-F94E-B18F-33A10F134FB3}"/>
                    </a:ext>
                  </a:extLst>
                </p:cNvPr>
                <p:cNvSpPr>
                  <a:spLocks noRot="1" noChangeAspect="1" noMove="1" noResize="1" noEditPoints="1" noAdjustHandles="1" noChangeArrowheads="1" noChangeShapeType="1" noTextEdit="1"/>
                </p:cNvSpPr>
                <p:nvPr/>
              </p:nvSpPr>
              <p:spPr>
                <a:xfrm>
                  <a:off x="5772150" y="4743450"/>
                  <a:ext cx="568745" cy="374077"/>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5" name="Rectangle 54">
                  <a:extLst>
                    <a:ext uri="{FF2B5EF4-FFF2-40B4-BE49-F238E27FC236}">
                      <a16:creationId xmlns:a16="http://schemas.microsoft.com/office/drawing/2014/main" id="{8C105764-3345-0C4C-84E3-73A18E531FAC}"/>
                    </a:ext>
                  </a:extLst>
                </p:cNvPr>
                <p:cNvSpPr/>
                <p:nvPr/>
              </p:nvSpPr>
              <p:spPr>
                <a:xfrm>
                  <a:off x="751656" y="3876738"/>
                  <a:ext cx="33457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𝑡</m:t>
                        </m:r>
                      </m:oMath>
                    </m:oMathPara>
                  </a14:m>
                  <a:endParaRPr lang="en-US" dirty="0"/>
                </a:p>
              </p:txBody>
            </p:sp>
          </mc:Choice>
          <mc:Fallback xmlns="">
            <p:sp>
              <p:nvSpPr>
                <p:cNvPr id="55" name="Rectangle 54">
                  <a:extLst>
                    <a:ext uri="{FF2B5EF4-FFF2-40B4-BE49-F238E27FC236}">
                      <a16:creationId xmlns:a16="http://schemas.microsoft.com/office/drawing/2014/main" id="{8C105764-3345-0C4C-84E3-73A18E531FAC}"/>
                    </a:ext>
                  </a:extLst>
                </p:cNvPr>
                <p:cNvSpPr>
                  <a:spLocks noRot="1" noChangeAspect="1" noMove="1" noResize="1" noEditPoints="1" noAdjustHandles="1" noChangeArrowheads="1" noChangeShapeType="1" noTextEdit="1"/>
                </p:cNvSpPr>
                <p:nvPr/>
              </p:nvSpPr>
              <p:spPr>
                <a:xfrm>
                  <a:off x="751656" y="3876738"/>
                  <a:ext cx="334579" cy="369332"/>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6" name="TextBox 55">
                  <a:extLst>
                    <a:ext uri="{FF2B5EF4-FFF2-40B4-BE49-F238E27FC236}">
                      <a16:creationId xmlns:a16="http://schemas.microsoft.com/office/drawing/2014/main" id="{AC142A10-5C70-5D4D-B793-645F560000FD}"/>
                    </a:ext>
                  </a:extLst>
                </p:cNvPr>
                <p:cNvSpPr txBox="1"/>
                <p:nvPr/>
              </p:nvSpPr>
              <p:spPr>
                <a:xfrm>
                  <a:off x="5939334" y="2114550"/>
                  <a:ext cx="1266683" cy="375552"/>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𝑡</m:t>
                          </m:r>
                        </m:sup>
                      </m:sSup>
                      <m:r>
                        <a:rPr lang="en-US" b="0" i="1" smtClean="0">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𝑡</m:t>
                          </m:r>
                        </m:sup>
                      </m:sSup>
                    </m:oMath>
                  </a14:m>
                  <a:r>
                    <a:rPr lang="en-US" dirty="0">
                      <a:effectLst/>
                    </a:rPr>
                    <a:t> </a:t>
                  </a:r>
                  <a:endParaRPr lang="en-US" baseline="30000" dirty="0"/>
                </a:p>
              </p:txBody>
            </p:sp>
          </mc:Choice>
          <mc:Fallback xmlns="">
            <p:sp>
              <p:nvSpPr>
                <p:cNvPr id="56" name="TextBox 55">
                  <a:extLst>
                    <a:ext uri="{FF2B5EF4-FFF2-40B4-BE49-F238E27FC236}">
                      <a16:creationId xmlns:a16="http://schemas.microsoft.com/office/drawing/2014/main" id="{AC142A10-5C70-5D4D-B793-645F560000FD}"/>
                    </a:ext>
                  </a:extLst>
                </p:cNvPr>
                <p:cNvSpPr txBox="1">
                  <a:spLocks noRot="1" noChangeAspect="1" noMove="1" noResize="1" noEditPoints="1" noAdjustHandles="1" noChangeArrowheads="1" noChangeShapeType="1" noTextEdit="1"/>
                </p:cNvSpPr>
                <p:nvPr/>
              </p:nvSpPr>
              <p:spPr>
                <a:xfrm>
                  <a:off x="5939334" y="2114550"/>
                  <a:ext cx="1266683" cy="375552"/>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7" name="TextBox 56">
                  <a:extLst>
                    <a:ext uri="{FF2B5EF4-FFF2-40B4-BE49-F238E27FC236}">
                      <a16:creationId xmlns:a16="http://schemas.microsoft.com/office/drawing/2014/main" id="{CDA6817A-89FE-BD42-A344-978C2DC34ED7}"/>
                    </a:ext>
                  </a:extLst>
                </p:cNvPr>
                <p:cNvSpPr txBox="1"/>
                <p:nvPr/>
              </p:nvSpPr>
              <p:spPr>
                <a:xfrm>
                  <a:off x="6457950" y="2857500"/>
                  <a:ext cx="1566934" cy="380104"/>
                </a:xfrm>
                <a:prstGeom prst="rect">
                  <a:avLst/>
                </a:prstGeom>
                <a:noFill/>
              </p:spPr>
              <p:txBody>
                <a:bodyPr wrap="square" rtlCol="0">
                  <a:spAutoFit/>
                </a:bodyPr>
                <a:lstStyle/>
                <a:p>
                  <a14:m>
                    <m:oMath xmlns:m="http://schemas.openxmlformats.org/officeDocument/2006/math">
                      <m:sSup>
                        <m:sSupPr>
                          <m:ctrlPr>
                            <a:rPr lang="en-US" i="1" smtClean="0">
                              <a:solidFill>
                                <a:srgbClr val="FF0000"/>
                              </a:solidFill>
                              <a:latin typeface="Cambria Math" panose="02040503050406030204" pitchFamily="18" charset="0"/>
                            </a:rPr>
                          </m:ctrlPr>
                        </m:sSupPr>
                        <m:e>
                          <m:r>
                            <a:rPr lang="en-US" i="1">
                              <a:solidFill>
                                <a:srgbClr val="FF0000"/>
                              </a:solidFill>
                              <a:latin typeface="Cambria Math" panose="02040503050406030204" pitchFamily="18" charset="0"/>
                            </a:rPr>
                            <m:t>𝑋</m:t>
                          </m:r>
                        </m:e>
                        <m:sup>
                          <m:r>
                            <a:rPr lang="en-US" i="1">
                              <a:solidFill>
                                <a:srgbClr val="FF0000"/>
                              </a:solidFill>
                              <a:latin typeface="Cambria Math" panose="02040503050406030204" pitchFamily="18" charset="0"/>
                            </a:rPr>
                            <m:t>𝐵</m:t>
                          </m:r>
                          <m:r>
                            <a:rPr lang="en-US" b="0" i="1" smtClean="0">
                              <a:solidFill>
                                <a:srgbClr val="FF0000"/>
                              </a:solidFill>
                              <a:latin typeface="Cambria Math" panose="02040503050406030204" pitchFamily="18" charset="0"/>
                            </a:rPr>
                            <m:t>𝑓</m:t>
                          </m:r>
                        </m:sup>
                      </m:sSup>
                      <m:r>
                        <a:rPr lang="en-US" b="0" i="1" smtClean="0">
                          <a:solidFill>
                            <a:srgbClr val="FF0000"/>
                          </a:solidFill>
                          <a:latin typeface="Cambria Math" panose="02040503050406030204" pitchFamily="18" charset="0"/>
                        </a:rPr>
                        <m:t>+</m:t>
                      </m:r>
                      <m:sSup>
                        <m:sSupPr>
                          <m:ctrlPr>
                            <a:rPr lang="en-US" i="1">
                              <a:solidFill>
                                <a:srgbClr val="FF0000"/>
                              </a:solidFill>
                              <a:latin typeface="Cambria Math" panose="02040503050406030204" pitchFamily="18" charset="0"/>
                            </a:rPr>
                          </m:ctrlPr>
                        </m:sSupPr>
                        <m:e>
                          <m:r>
                            <a:rPr lang="en-US" i="1">
                              <a:solidFill>
                                <a:srgbClr val="FF0000"/>
                              </a:solidFill>
                              <a:latin typeface="Cambria Math" panose="02040503050406030204" pitchFamily="18" charset="0"/>
                            </a:rPr>
                            <m:t>𝑋</m:t>
                          </m:r>
                        </m:e>
                        <m:sup>
                          <m:r>
                            <a:rPr lang="en-US" i="1">
                              <a:solidFill>
                                <a:srgbClr val="FF0000"/>
                              </a:solidFill>
                              <a:latin typeface="Cambria Math" panose="02040503050406030204" pitchFamily="18" charset="0"/>
                            </a:rPr>
                            <m:t>𝐶</m:t>
                          </m:r>
                          <m:r>
                            <a:rPr lang="en-US" b="0" i="1" smtClean="0">
                              <a:solidFill>
                                <a:srgbClr val="FF0000"/>
                              </a:solidFill>
                              <a:latin typeface="Cambria Math" panose="02040503050406030204" pitchFamily="18" charset="0"/>
                            </a:rPr>
                            <m:t>𝑡</m:t>
                          </m:r>
                        </m:sup>
                      </m:sSup>
                    </m:oMath>
                  </a14:m>
                  <a:r>
                    <a:rPr lang="en-US" dirty="0">
                      <a:solidFill>
                        <a:srgbClr val="FF0000"/>
                      </a:solidFill>
                      <a:effectLst/>
                    </a:rPr>
                    <a:t> </a:t>
                  </a:r>
                  <a:endParaRPr lang="en-US" baseline="30000" dirty="0">
                    <a:solidFill>
                      <a:srgbClr val="FF0000"/>
                    </a:solidFill>
                  </a:endParaRPr>
                </a:p>
              </p:txBody>
            </p:sp>
          </mc:Choice>
          <mc:Fallback xmlns="">
            <p:sp>
              <p:nvSpPr>
                <p:cNvPr id="57" name="TextBox 56">
                  <a:extLst>
                    <a:ext uri="{FF2B5EF4-FFF2-40B4-BE49-F238E27FC236}">
                      <a16:creationId xmlns:a16="http://schemas.microsoft.com/office/drawing/2014/main" id="{CDA6817A-89FE-BD42-A344-978C2DC34ED7}"/>
                    </a:ext>
                  </a:extLst>
                </p:cNvPr>
                <p:cNvSpPr txBox="1">
                  <a:spLocks noRot="1" noChangeAspect="1" noMove="1" noResize="1" noEditPoints="1" noAdjustHandles="1" noChangeArrowheads="1" noChangeShapeType="1" noTextEdit="1"/>
                </p:cNvSpPr>
                <p:nvPr/>
              </p:nvSpPr>
              <p:spPr>
                <a:xfrm>
                  <a:off x="6457950" y="2857500"/>
                  <a:ext cx="1566934" cy="380104"/>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8" name="TextBox 57">
                  <a:extLst>
                    <a:ext uri="{FF2B5EF4-FFF2-40B4-BE49-F238E27FC236}">
                      <a16:creationId xmlns:a16="http://schemas.microsoft.com/office/drawing/2014/main" id="{EA0B4CFB-0E3E-DD49-8482-530ED5ED9A90}"/>
                    </a:ext>
                  </a:extLst>
                </p:cNvPr>
                <p:cNvSpPr txBox="1"/>
                <p:nvPr/>
              </p:nvSpPr>
              <p:spPr>
                <a:xfrm>
                  <a:off x="2743200" y="2503170"/>
                  <a:ext cx="685800" cy="380104"/>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𝑓</m:t>
                          </m:r>
                        </m:sup>
                      </m:sSup>
                      <m:r>
                        <a:rPr lang="en-US" i="1">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𝑓</m:t>
                          </m:r>
                        </m:sup>
                      </m:sSup>
                    </m:oMath>
                  </a14:m>
                  <a:r>
                    <a:rPr lang="en-US" dirty="0">
                      <a:effectLst/>
                    </a:rPr>
                    <a:t> </a:t>
                  </a:r>
                  <a:endParaRPr lang="en-US" baseline="30000" dirty="0"/>
                </a:p>
              </p:txBody>
            </p:sp>
          </mc:Choice>
          <mc:Fallback xmlns="">
            <p:sp>
              <p:nvSpPr>
                <p:cNvPr id="58" name="TextBox 57">
                  <a:extLst>
                    <a:ext uri="{FF2B5EF4-FFF2-40B4-BE49-F238E27FC236}">
                      <a16:creationId xmlns:a16="http://schemas.microsoft.com/office/drawing/2014/main" id="{EA0B4CFB-0E3E-DD49-8482-530ED5ED9A90}"/>
                    </a:ext>
                  </a:extLst>
                </p:cNvPr>
                <p:cNvSpPr txBox="1">
                  <a:spLocks noRot="1" noChangeAspect="1" noMove="1" noResize="1" noEditPoints="1" noAdjustHandles="1" noChangeArrowheads="1" noChangeShapeType="1" noTextEdit="1"/>
                </p:cNvSpPr>
                <p:nvPr/>
              </p:nvSpPr>
              <p:spPr>
                <a:xfrm>
                  <a:off x="2743200" y="2503170"/>
                  <a:ext cx="685800" cy="380104"/>
                </a:xfrm>
                <a:prstGeom prst="rect">
                  <a:avLst/>
                </a:prstGeom>
                <a:blipFill>
                  <a:blip r:embed="rId10"/>
                  <a:stretch>
                    <a:fillRect r="-425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9" name="Rectangle 58">
                  <a:extLst>
                    <a:ext uri="{FF2B5EF4-FFF2-40B4-BE49-F238E27FC236}">
                      <a16:creationId xmlns:a16="http://schemas.microsoft.com/office/drawing/2014/main" id="{6E4B5440-213D-9F4E-AED1-CEE8C62387E0}"/>
                    </a:ext>
                  </a:extLst>
                </p:cNvPr>
                <p:cNvSpPr/>
                <p:nvPr/>
              </p:nvSpPr>
              <p:spPr>
                <a:xfrm>
                  <a:off x="641119" y="2726490"/>
                  <a:ext cx="500842" cy="376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𝑝</m:t>
                            </m:r>
                          </m:e>
                          <m:sub>
                            <m:r>
                              <a:rPr lang="en-US" i="0">
                                <a:latin typeface="Cambria Math" panose="02040503050406030204" pitchFamily="18" charset="0"/>
                              </a:rPr>
                              <m:t>0</m:t>
                            </m:r>
                          </m:sub>
                          <m:sup>
                            <m:r>
                              <a:rPr lang="en-US" i="1">
                                <a:latin typeface="Cambria Math" panose="02040503050406030204" pitchFamily="18" charset="0"/>
                              </a:rPr>
                              <m:t>𝐴</m:t>
                            </m:r>
                          </m:sup>
                        </m:sSubSup>
                      </m:oMath>
                    </m:oMathPara>
                  </a14:m>
                  <a:endParaRPr lang="en-US" dirty="0"/>
                </a:p>
              </p:txBody>
            </p:sp>
          </mc:Choice>
          <mc:Fallback xmlns="">
            <p:sp>
              <p:nvSpPr>
                <p:cNvPr id="59" name="Rectangle 58">
                  <a:extLst>
                    <a:ext uri="{FF2B5EF4-FFF2-40B4-BE49-F238E27FC236}">
                      <a16:creationId xmlns:a16="http://schemas.microsoft.com/office/drawing/2014/main" id="{6E4B5440-213D-9F4E-AED1-CEE8C62387E0}"/>
                    </a:ext>
                  </a:extLst>
                </p:cNvPr>
                <p:cNvSpPr>
                  <a:spLocks noRot="1" noChangeAspect="1" noMove="1" noResize="1" noEditPoints="1" noAdjustHandles="1" noChangeArrowheads="1" noChangeShapeType="1" noTextEdit="1"/>
                </p:cNvSpPr>
                <p:nvPr/>
              </p:nvSpPr>
              <p:spPr>
                <a:xfrm>
                  <a:off x="641119" y="2726490"/>
                  <a:ext cx="500842" cy="376321"/>
                </a:xfrm>
                <a:prstGeom prst="rect">
                  <a:avLst/>
                </a:prstGeom>
                <a:blipFill>
                  <a:blip r:embed="rId11"/>
                  <a:stretch>
                    <a:fillRect b="-1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0" name="Rectangle 59">
                  <a:extLst>
                    <a:ext uri="{FF2B5EF4-FFF2-40B4-BE49-F238E27FC236}">
                      <a16:creationId xmlns:a16="http://schemas.microsoft.com/office/drawing/2014/main" id="{31C45EE6-8FE8-8246-A5D4-265CB2B5ED8D}"/>
                    </a:ext>
                  </a:extLst>
                </p:cNvPr>
                <p:cNvSpPr/>
                <p:nvPr/>
              </p:nvSpPr>
              <p:spPr>
                <a:xfrm>
                  <a:off x="656359" y="3096060"/>
                  <a:ext cx="500843" cy="3740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latin typeface="Cambria Math" panose="02040503050406030204" pitchFamily="18" charset="0"/>
                              </a:rPr>
                            </m:ctrlPr>
                          </m:sSubSupPr>
                          <m:e>
                            <m:r>
                              <a:rPr lang="en-US" i="1">
                                <a:latin typeface="Cambria Math" panose="02040503050406030204" pitchFamily="18" charset="0"/>
                              </a:rPr>
                              <m:t>𝑝</m:t>
                            </m:r>
                          </m:e>
                          <m:sub>
                            <m:r>
                              <a:rPr lang="en-US" b="0" i="0" smtClean="0">
                                <a:latin typeface="Cambria Math" panose="02040503050406030204" pitchFamily="18" charset="0"/>
                              </a:rPr>
                              <m:t>1</m:t>
                            </m:r>
                          </m:sub>
                          <m:sup>
                            <m:r>
                              <a:rPr lang="en-US" i="1">
                                <a:latin typeface="Cambria Math" panose="02040503050406030204" pitchFamily="18" charset="0"/>
                              </a:rPr>
                              <m:t>𝐴</m:t>
                            </m:r>
                          </m:sup>
                        </m:sSubSup>
                      </m:oMath>
                    </m:oMathPara>
                  </a14:m>
                  <a:endParaRPr lang="en-US" dirty="0"/>
                </a:p>
              </p:txBody>
            </p:sp>
          </mc:Choice>
          <mc:Fallback xmlns="">
            <p:sp>
              <p:nvSpPr>
                <p:cNvPr id="60" name="Rectangle 59">
                  <a:extLst>
                    <a:ext uri="{FF2B5EF4-FFF2-40B4-BE49-F238E27FC236}">
                      <a16:creationId xmlns:a16="http://schemas.microsoft.com/office/drawing/2014/main" id="{31C45EE6-8FE8-8246-A5D4-265CB2B5ED8D}"/>
                    </a:ext>
                  </a:extLst>
                </p:cNvPr>
                <p:cNvSpPr>
                  <a:spLocks noRot="1" noChangeAspect="1" noMove="1" noResize="1" noEditPoints="1" noAdjustHandles="1" noChangeArrowheads="1" noChangeShapeType="1" noTextEdit="1"/>
                </p:cNvSpPr>
                <p:nvPr/>
              </p:nvSpPr>
              <p:spPr>
                <a:xfrm>
                  <a:off x="656359" y="3096060"/>
                  <a:ext cx="500843" cy="374077"/>
                </a:xfrm>
                <a:prstGeom prst="rect">
                  <a:avLst/>
                </a:prstGeom>
                <a:blipFill>
                  <a:blip r:embed="rId12"/>
                  <a:stretch>
                    <a:fillRect b="-6667"/>
                  </a:stretch>
                </a:blipFill>
              </p:spPr>
              <p:txBody>
                <a:bodyPr/>
                <a:lstStyle/>
                <a:p>
                  <a:r>
                    <a:rPr lang="en-US">
                      <a:noFill/>
                    </a:rPr>
                    <a:t> </a:t>
                  </a:r>
                </a:p>
              </p:txBody>
            </p:sp>
          </mc:Fallback>
        </mc:AlternateContent>
        <p:grpSp>
          <p:nvGrpSpPr>
            <p:cNvPr id="64" name="Group 63">
              <a:extLst>
                <a:ext uri="{FF2B5EF4-FFF2-40B4-BE49-F238E27FC236}">
                  <a16:creationId xmlns:a16="http://schemas.microsoft.com/office/drawing/2014/main" id="{0626ADEE-35BF-FD4F-8A90-2DFE9C44ED89}"/>
                </a:ext>
              </a:extLst>
            </p:cNvPr>
            <p:cNvGrpSpPr/>
            <p:nvPr/>
          </p:nvGrpSpPr>
          <p:grpSpPr>
            <a:xfrm>
              <a:off x="1277522" y="4338382"/>
              <a:ext cx="665578" cy="405068"/>
              <a:chOff x="1277522" y="4338382"/>
              <a:chExt cx="665578" cy="405068"/>
            </a:xfrm>
          </p:grpSpPr>
          <p:sp>
            <p:nvSpPr>
              <p:cNvPr id="66" name="Left Brace 65">
                <a:extLst>
                  <a:ext uri="{FF2B5EF4-FFF2-40B4-BE49-F238E27FC236}">
                    <a16:creationId xmlns:a16="http://schemas.microsoft.com/office/drawing/2014/main" id="{56D7AFD9-081E-8147-BA86-78206672D891}"/>
                  </a:ext>
                </a:extLst>
              </p:cNvPr>
              <p:cNvSpPr/>
              <p:nvPr/>
            </p:nvSpPr>
            <p:spPr>
              <a:xfrm rot="5400000">
                <a:off x="1794986" y="4595336"/>
                <a:ext cx="110490" cy="185738"/>
              </a:xfrm>
              <a:prstGeom prst="leftBrace">
                <a:avLst>
                  <a:gd name="adj1" fmla="val 44444"/>
                  <a:gd name="adj2" fmla="val 50000"/>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8" name="Rectangle 67">
                <a:extLst>
                  <a:ext uri="{FF2B5EF4-FFF2-40B4-BE49-F238E27FC236}">
                    <a16:creationId xmlns:a16="http://schemas.microsoft.com/office/drawing/2014/main" id="{99CAB986-26B1-4941-87EF-01CE1C4C4335}"/>
                  </a:ext>
                </a:extLst>
              </p:cNvPr>
              <p:cNvSpPr/>
              <p:nvPr/>
            </p:nvSpPr>
            <p:spPr>
              <a:xfrm>
                <a:off x="1277522" y="4338382"/>
                <a:ext cx="473206" cy="369332"/>
              </a:xfrm>
              <a:prstGeom prst="rect">
                <a:avLst/>
              </a:prstGeom>
            </p:spPr>
            <p:txBody>
              <a:bodyPr wrap="none">
                <a:spAutoFit/>
              </a:bodyPr>
              <a:lstStyle/>
              <a:p>
                <a:r>
                  <a:rPr lang="en-US" i="1" dirty="0">
                    <a:solidFill>
                      <a:srgbClr val="FF0000"/>
                    </a:solidFill>
                    <a:latin typeface="Cambria Math" panose="02040503050406030204" pitchFamily="18" charset="0"/>
                  </a:rPr>
                  <a:t>TD</a:t>
                </a:r>
              </a:p>
            </p:txBody>
          </p:sp>
          <p:cxnSp>
            <p:nvCxnSpPr>
              <p:cNvPr id="69" name="Straight Connector 68">
                <a:extLst>
                  <a:ext uri="{FF2B5EF4-FFF2-40B4-BE49-F238E27FC236}">
                    <a16:creationId xmlns:a16="http://schemas.microsoft.com/office/drawing/2014/main" id="{FF8697E8-8712-CF48-9C28-4262571BCA7E}"/>
                  </a:ext>
                </a:extLst>
              </p:cNvPr>
              <p:cNvCxnSpPr>
                <a:cxnSpLocks/>
              </p:cNvCxnSpPr>
              <p:nvPr/>
            </p:nvCxnSpPr>
            <p:spPr>
              <a:xfrm>
                <a:off x="1669366" y="4567311"/>
                <a:ext cx="178191" cy="65649"/>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grpSp>
        <p:grpSp>
          <p:nvGrpSpPr>
            <p:cNvPr id="70" name="Group 69">
              <a:extLst>
                <a:ext uri="{FF2B5EF4-FFF2-40B4-BE49-F238E27FC236}">
                  <a16:creationId xmlns:a16="http://schemas.microsoft.com/office/drawing/2014/main" id="{49712F16-ADFA-9F41-A6F6-D71B684D18F0}"/>
                </a:ext>
              </a:extLst>
            </p:cNvPr>
            <p:cNvGrpSpPr/>
            <p:nvPr/>
          </p:nvGrpSpPr>
          <p:grpSpPr>
            <a:xfrm>
              <a:off x="5607910" y="4299739"/>
              <a:ext cx="708137" cy="437668"/>
              <a:chOff x="5607910" y="4299739"/>
              <a:chExt cx="708137" cy="437668"/>
            </a:xfrm>
          </p:grpSpPr>
          <p:sp>
            <p:nvSpPr>
              <p:cNvPr id="71" name="Left Brace 70">
                <a:extLst>
                  <a:ext uri="{FF2B5EF4-FFF2-40B4-BE49-F238E27FC236}">
                    <a16:creationId xmlns:a16="http://schemas.microsoft.com/office/drawing/2014/main" id="{16BD0CEB-EB24-0745-919A-79CE6EC0047C}"/>
                  </a:ext>
                </a:extLst>
              </p:cNvPr>
              <p:cNvSpPr/>
              <p:nvPr/>
            </p:nvSpPr>
            <p:spPr>
              <a:xfrm rot="5400000">
                <a:off x="5695316" y="4550246"/>
                <a:ext cx="99755" cy="274568"/>
              </a:xfrm>
              <a:prstGeom prst="leftBrace">
                <a:avLst>
                  <a:gd name="adj1" fmla="val 44444"/>
                  <a:gd name="adj2" fmla="val 50998"/>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2" name="Rectangle 71">
                <a:extLst>
                  <a:ext uri="{FF2B5EF4-FFF2-40B4-BE49-F238E27FC236}">
                    <a16:creationId xmlns:a16="http://schemas.microsoft.com/office/drawing/2014/main" id="{E951D0CD-7F16-B94B-A8ED-6BE6990CB8AF}"/>
                  </a:ext>
                </a:extLst>
              </p:cNvPr>
              <p:cNvSpPr/>
              <p:nvPr/>
            </p:nvSpPr>
            <p:spPr>
              <a:xfrm>
                <a:off x="5868424" y="4299739"/>
                <a:ext cx="447623" cy="369332"/>
              </a:xfrm>
              <a:prstGeom prst="rect">
                <a:avLst/>
              </a:prstGeom>
            </p:spPr>
            <p:txBody>
              <a:bodyPr wrap="none">
                <a:spAutoFit/>
              </a:bodyPr>
              <a:lstStyle/>
              <a:p>
                <a:r>
                  <a:rPr lang="en-US" i="1" dirty="0">
                    <a:solidFill>
                      <a:srgbClr val="FF0000"/>
                    </a:solidFill>
                    <a:latin typeface="Cambria Math" panose="02040503050406030204" pitchFamily="18" charset="0"/>
                  </a:rPr>
                  <a:t>TC</a:t>
                </a:r>
              </a:p>
            </p:txBody>
          </p:sp>
          <p:cxnSp>
            <p:nvCxnSpPr>
              <p:cNvPr id="74" name="Straight Connector 73">
                <a:extLst>
                  <a:ext uri="{FF2B5EF4-FFF2-40B4-BE49-F238E27FC236}">
                    <a16:creationId xmlns:a16="http://schemas.microsoft.com/office/drawing/2014/main" id="{951AB910-9F1B-6844-B50A-8882F4FDC5EC}"/>
                  </a:ext>
                </a:extLst>
              </p:cNvPr>
              <p:cNvCxnSpPr>
                <a:cxnSpLocks/>
              </p:cNvCxnSpPr>
              <p:nvPr/>
            </p:nvCxnSpPr>
            <p:spPr>
              <a:xfrm flipH="1">
                <a:off x="5751341" y="4525108"/>
                <a:ext cx="232117" cy="105508"/>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grpSp>
        <p:grpSp>
          <p:nvGrpSpPr>
            <p:cNvPr id="9" name="Group 8">
              <a:extLst>
                <a:ext uri="{FF2B5EF4-FFF2-40B4-BE49-F238E27FC236}">
                  <a16:creationId xmlns:a16="http://schemas.microsoft.com/office/drawing/2014/main" id="{EE7B848B-5BAD-A645-9A7B-43B8B26A4580}"/>
                </a:ext>
              </a:extLst>
            </p:cNvPr>
            <p:cNvGrpSpPr/>
            <p:nvPr/>
          </p:nvGrpSpPr>
          <p:grpSpPr>
            <a:xfrm>
              <a:off x="1953048" y="3971359"/>
              <a:ext cx="978104" cy="772993"/>
              <a:chOff x="1953048" y="3971359"/>
              <a:chExt cx="978104" cy="772993"/>
            </a:xfrm>
          </p:grpSpPr>
          <p:sp>
            <p:nvSpPr>
              <p:cNvPr id="76" name="Left Brace 75">
                <a:extLst>
                  <a:ext uri="{FF2B5EF4-FFF2-40B4-BE49-F238E27FC236}">
                    <a16:creationId xmlns:a16="http://schemas.microsoft.com/office/drawing/2014/main" id="{1811564F-AB73-A24F-ABCE-459D5D05C304}"/>
                  </a:ext>
                </a:extLst>
              </p:cNvPr>
              <p:cNvSpPr/>
              <p:nvPr/>
            </p:nvSpPr>
            <p:spPr>
              <a:xfrm rot="5400000">
                <a:off x="1990672" y="4596238"/>
                <a:ext cx="110490" cy="185738"/>
              </a:xfrm>
              <a:prstGeom prst="leftBrace">
                <a:avLst>
                  <a:gd name="adj1" fmla="val 44444"/>
                  <a:gd name="adj2" fmla="val 50000"/>
                </a:avLst>
              </a:prstGeom>
              <a:ln>
                <a:solidFill>
                  <a:srgbClr val="00B0F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00B0F0"/>
                  </a:solidFill>
                </a:endParaRPr>
              </a:p>
            </p:txBody>
          </p:sp>
          <p:sp>
            <p:nvSpPr>
              <p:cNvPr id="77" name="Rectangle 76">
                <a:extLst>
                  <a:ext uri="{FF2B5EF4-FFF2-40B4-BE49-F238E27FC236}">
                    <a16:creationId xmlns:a16="http://schemas.microsoft.com/office/drawing/2014/main" id="{E14CAF27-37A9-5342-A717-AB171F03195C}"/>
                  </a:ext>
                </a:extLst>
              </p:cNvPr>
              <p:cNvSpPr/>
              <p:nvPr/>
            </p:nvSpPr>
            <p:spPr>
              <a:xfrm>
                <a:off x="2457946" y="3971359"/>
                <a:ext cx="473206" cy="369332"/>
              </a:xfrm>
              <a:prstGeom prst="rect">
                <a:avLst/>
              </a:prstGeom>
              <a:ln>
                <a:noFill/>
              </a:ln>
            </p:spPr>
            <p:txBody>
              <a:bodyPr wrap="none">
                <a:spAutoFit/>
              </a:bodyPr>
              <a:lstStyle/>
              <a:p>
                <a:r>
                  <a:rPr lang="en-US" i="1" dirty="0">
                    <a:solidFill>
                      <a:srgbClr val="00B0F0"/>
                    </a:solidFill>
                    <a:latin typeface="Cambria Math" panose="02040503050406030204" pitchFamily="18" charset="0"/>
                  </a:rPr>
                  <a:t>TD</a:t>
                </a:r>
              </a:p>
            </p:txBody>
          </p:sp>
          <p:cxnSp>
            <p:nvCxnSpPr>
              <p:cNvPr id="78" name="Straight Connector 77">
                <a:extLst>
                  <a:ext uri="{FF2B5EF4-FFF2-40B4-BE49-F238E27FC236}">
                    <a16:creationId xmlns:a16="http://schemas.microsoft.com/office/drawing/2014/main" id="{7836A1ED-1AE6-7948-BF4F-9325C3FEDE51}"/>
                  </a:ext>
                </a:extLst>
              </p:cNvPr>
              <p:cNvCxnSpPr>
                <a:cxnSpLocks/>
              </p:cNvCxnSpPr>
              <p:nvPr/>
            </p:nvCxnSpPr>
            <p:spPr>
              <a:xfrm flipH="1">
                <a:off x="2043243" y="4187844"/>
                <a:ext cx="526816" cy="446018"/>
              </a:xfrm>
              <a:prstGeom prst="line">
                <a:avLst/>
              </a:prstGeom>
              <a:ln>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88" name="Left Brace 87">
                <a:extLst>
                  <a:ext uri="{FF2B5EF4-FFF2-40B4-BE49-F238E27FC236}">
                    <a16:creationId xmlns:a16="http://schemas.microsoft.com/office/drawing/2014/main" id="{6BA6575C-2EE8-7841-A657-04C83D6E77F6}"/>
                  </a:ext>
                </a:extLst>
              </p:cNvPr>
              <p:cNvSpPr/>
              <p:nvPr/>
            </p:nvSpPr>
            <p:spPr>
              <a:xfrm rot="5400000">
                <a:off x="2227992" y="4551147"/>
                <a:ext cx="99755" cy="274568"/>
              </a:xfrm>
              <a:prstGeom prst="leftBrace">
                <a:avLst>
                  <a:gd name="adj1" fmla="val 44444"/>
                  <a:gd name="adj2" fmla="val 50998"/>
                </a:avLst>
              </a:prstGeom>
              <a:ln>
                <a:solidFill>
                  <a:srgbClr val="00B0F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00B0F0"/>
                  </a:solidFill>
                </a:endParaRPr>
              </a:p>
            </p:txBody>
          </p:sp>
          <p:sp>
            <p:nvSpPr>
              <p:cNvPr id="89" name="Rectangle 88">
                <a:extLst>
                  <a:ext uri="{FF2B5EF4-FFF2-40B4-BE49-F238E27FC236}">
                    <a16:creationId xmlns:a16="http://schemas.microsoft.com/office/drawing/2014/main" id="{66601788-A6A6-6F41-A826-9811261C9C0A}"/>
                  </a:ext>
                </a:extLst>
              </p:cNvPr>
              <p:cNvSpPr/>
              <p:nvPr/>
            </p:nvSpPr>
            <p:spPr>
              <a:xfrm>
                <a:off x="2455206" y="4176196"/>
                <a:ext cx="447623" cy="369332"/>
              </a:xfrm>
              <a:prstGeom prst="rect">
                <a:avLst/>
              </a:prstGeom>
              <a:ln>
                <a:noFill/>
              </a:ln>
            </p:spPr>
            <p:txBody>
              <a:bodyPr wrap="none">
                <a:spAutoFit/>
              </a:bodyPr>
              <a:lstStyle/>
              <a:p>
                <a:r>
                  <a:rPr lang="en-US" i="1" dirty="0">
                    <a:solidFill>
                      <a:srgbClr val="00B0F0"/>
                    </a:solidFill>
                    <a:latin typeface="Cambria Math" panose="02040503050406030204" pitchFamily="18" charset="0"/>
                  </a:rPr>
                  <a:t>TC</a:t>
                </a:r>
              </a:p>
            </p:txBody>
          </p:sp>
          <p:cxnSp>
            <p:nvCxnSpPr>
              <p:cNvPr id="93" name="Straight Connector 92">
                <a:extLst>
                  <a:ext uri="{FF2B5EF4-FFF2-40B4-BE49-F238E27FC236}">
                    <a16:creationId xmlns:a16="http://schemas.microsoft.com/office/drawing/2014/main" id="{C7C652C5-64D4-6342-9E7A-F0D92E02A5D1}"/>
                  </a:ext>
                </a:extLst>
              </p:cNvPr>
              <p:cNvCxnSpPr>
                <a:cxnSpLocks/>
              </p:cNvCxnSpPr>
              <p:nvPr/>
            </p:nvCxnSpPr>
            <p:spPr>
              <a:xfrm flipH="1">
                <a:off x="2284018" y="4382627"/>
                <a:ext cx="280631" cy="248890"/>
              </a:xfrm>
              <a:prstGeom prst="line">
                <a:avLst/>
              </a:prstGeom>
              <a:ln>
                <a:solidFill>
                  <a:srgbClr val="00B0F0"/>
                </a:solidFill>
              </a:ln>
              <a:effectLst/>
            </p:spPr>
            <p:style>
              <a:lnRef idx="2">
                <a:schemeClr val="accent1"/>
              </a:lnRef>
              <a:fillRef idx="0">
                <a:schemeClr val="accent1"/>
              </a:fillRef>
              <a:effectRef idx="1">
                <a:schemeClr val="accent1"/>
              </a:effectRef>
              <a:fontRef idx="minor">
                <a:schemeClr val="tx1"/>
              </a:fontRef>
            </p:style>
          </p:cxnSp>
        </p:grpSp>
        <p:cxnSp>
          <p:nvCxnSpPr>
            <p:cNvPr id="94" name="Straight Connector 93">
              <a:extLst>
                <a:ext uri="{FF2B5EF4-FFF2-40B4-BE49-F238E27FC236}">
                  <a16:creationId xmlns:a16="http://schemas.microsoft.com/office/drawing/2014/main" id="{E130897F-AFAE-B742-BA06-11FE58A448B7}"/>
                </a:ext>
              </a:extLst>
            </p:cNvPr>
            <p:cNvCxnSpPr>
              <a:cxnSpLocks/>
            </p:cNvCxnSpPr>
            <p:nvPr/>
          </p:nvCxnSpPr>
          <p:spPr>
            <a:xfrm>
              <a:off x="2145210" y="2835181"/>
              <a:ext cx="0" cy="1863856"/>
            </a:xfrm>
            <a:prstGeom prst="line">
              <a:avLst/>
            </a:prstGeom>
            <a:ln>
              <a:solidFill>
                <a:srgbClr val="00B0F0"/>
              </a:solidFill>
              <a:prstDash val="dash"/>
            </a:ln>
            <a:effectLst/>
          </p:spPr>
          <p:style>
            <a:lnRef idx="2">
              <a:schemeClr val="accent1"/>
            </a:lnRef>
            <a:fillRef idx="0">
              <a:schemeClr val="accent1"/>
            </a:fillRef>
            <a:effectRef idx="1">
              <a:schemeClr val="accent1"/>
            </a:effectRef>
            <a:fontRef idx="minor">
              <a:schemeClr val="tx1"/>
            </a:fontRef>
          </p:style>
        </p:cxnSp>
        <p:sp>
          <p:nvSpPr>
            <p:cNvPr id="98" name="TextBox 97">
              <a:extLst>
                <a:ext uri="{FF2B5EF4-FFF2-40B4-BE49-F238E27FC236}">
                  <a16:creationId xmlns:a16="http://schemas.microsoft.com/office/drawing/2014/main" id="{76320340-8075-E440-B8C7-BD12FCA80FEF}"/>
                </a:ext>
              </a:extLst>
            </p:cNvPr>
            <p:cNvSpPr txBox="1"/>
            <p:nvPr/>
          </p:nvSpPr>
          <p:spPr>
            <a:xfrm>
              <a:off x="1328850" y="1693801"/>
              <a:ext cx="1943100" cy="369332"/>
            </a:xfrm>
            <a:prstGeom prst="rect">
              <a:avLst/>
            </a:prstGeom>
            <a:noFill/>
          </p:spPr>
          <p:txBody>
            <a:bodyPr wrap="square" rtlCol="0">
              <a:spAutoFit/>
            </a:bodyPr>
            <a:lstStyle/>
            <a:p>
              <a:pPr algn="ctr"/>
              <a:r>
                <a:rPr lang="en-US" dirty="0"/>
                <a:t>Export Supplies</a:t>
              </a:r>
            </a:p>
          </p:txBody>
        </p:sp>
        <p:sp>
          <p:nvSpPr>
            <p:cNvPr id="99" name="TextBox 98">
              <a:extLst>
                <a:ext uri="{FF2B5EF4-FFF2-40B4-BE49-F238E27FC236}">
                  <a16:creationId xmlns:a16="http://schemas.microsoft.com/office/drawing/2014/main" id="{5FB32E10-ADD3-FA46-B6AD-E72B17BAE0A2}"/>
                </a:ext>
              </a:extLst>
            </p:cNvPr>
            <p:cNvSpPr txBox="1"/>
            <p:nvPr/>
          </p:nvSpPr>
          <p:spPr>
            <a:xfrm>
              <a:off x="5143500" y="1685250"/>
              <a:ext cx="1657350" cy="369332"/>
            </a:xfrm>
            <a:prstGeom prst="rect">
              <a:avLst/>
            </a:prstGeom>
            <a:noFill/>
          </p:spPr>
          <p:txBody>
            <a:bodyPr wrap="square" rtlCol="0">
              <a:spAutoFit/>
            </a:bodyPr>
            <a:lstStyle/>
            <a:p>
              <a:pPr algn="ctr"/>
              <a:r>
                <a:rPr lang="en-US" dirty="0"/>
                <a:t>Import Market</a:t>
              </a:r>
            </a:p>
          </p:txBody>
        </p:sp>
        <mc:AlternateContent xmlns:mc="http://schemas.openxmlformats.org/markup-compatibility/2006" xmlns:a14="http://schemas.microsoft.com/office/drawing/2010/main">
          <mc:Choice Requires="a14">
            <p:sp>
              <p:nvSpPr>
                <p:cNvPr id="100" name="Rectangle 99">
                  <a:extLst>
                    <a:ext uri="{FF2B5EF4-FFF2-40B4-BE49-F238E27FC236}">
                      <a16:creationId xmlns:a16="http://schemas.microsoft.com/office/drawing/2014/main" id="{2885D566-4EE7-BA45-B916-8D8892AC3B32}"/>
                    </a:ext>
                  </a:extLst>
                </p:cNvPr>
                <p:cNvSpPr/>
                <p:nvPr/>
              </p:nvSpPr>
              <p:spPr>
                <a:xfrm>
                  <a:off x="1620450" y="4736251"/>
                  <a:ext cx="754437" cy="66088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chemeClr val="tx1"/>
                                </a:solidFill>
                                <a:latin typeface="Cambria Math" panose="02040503050406030204" pitchFamily="18" charset="0"/>
                              </a:rPr>
                            </m:ctrlPr>
                          </m:sSubSupPr>
                          <m:e>
                            <m:r>
                              <a:rPr lang="en-US" i="1">
                                <a:solidFill>
                                  <a:schemeClr val="tx1"/>
                                </a:solidFill>
                                <a:latin typeface="Cambria Math" panose="02040503050406030204" pitchFamily="18" charset="0"/>
                              </a:rPr>
                              <m:t>𝑋</m:t>
                            </m:r>
                          </m:e>
                          <m:sub>
                            <m:r>
                              <a:rPr lang="en-US" i="0">
                                <a:solidFill>
                                  <a:schemeClr val="tx1"/>
                                </a:solidFill>
                                <a:latin typeface="Cambria Math" panose="02040503050406030204" pitchFamily="18" charset="0"/>
                              </a:rPr>
                              <m:t>0</m:t>
                            </m:r>
                          </m:sub>
                          <m:sup>
                            <m:r>
                              <a:rPr lang="en-US" i="1">
                                <a:solidFill>
                                  <a:schemeClr val="tx1"/>
                                </a:solidFill>
                                <a:latin typeface="Cambria Math" panose="02040503050406030204" pitchFamily="18" charset="0"/>
                              </a:rPr>
                              <m:t>𝐵</m:t>
                            </m:r>
                          </m:sup>
                        </m:sSubSup>
                      </m:oMath>
                    </m:oMathPara>
                  </a14:m>
                  <a:endParaRPr lang="en-US" i="1" dirty="0">
                    <a:solidFill>
                      <a:schemeClr val="tx1"/>
                    </a:solidFill>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i="0">
                            <a:solidFill>
                              <a:schemeClr val="tx1"/>
                            </a:solidFill>
                            <a:latin typeface="Cambria Math" panose="02040503050406030204" pitchFamily="18" charset="0"/>
                          </a:rPr>
                          <m:t>=</m:t>
                        </m:r>
                        <m:sSubSup>
                          <m:sSubSupPr>
                            <m:ctrlPr>
                              <a:rPr lang="en-US" i="1">
                                <a:solidFill>
                                  <a:schemeClr val="tx1"/>
                                </a:solidFill>
                                <a:latin typeface="Cambria Math" panose="02040503050406030204" pitchFamily="18" charset="0"/>
                              </a:rPr>
                            </m:ctrlPr>
                          </m:sSubSupPr>
                          <m:e>
                            <m:r>
                              <a:rPr lang="en-US" i="1">
                                <a:solidFill>
                                  <a:schemeClr val="tx1"/>
                                </a:solidFill>
                                <a:latin typeface="Cambria Math" panose="02040503050406030204" pitchFamily="18" charset="0"/>
                              </a:rPr>
                              <m:t>𝑋</m:t>
                            </m:r>
                          </m:e>
                          <m:sub>
                            <m:r>
                              <a:rPr lang="en-US" i="0">
                                <a:solidFill>
                                  <a:schemeClr val="tx1"/>
                                </a:solidFill>
                                <a:latin typeface="Cambria Math" panose="02040503050406030204" pitchFamily="18" charset="0"/>
                              </a:rPr>
                              <m:t>0</m:t>
                            </m:r>
                          </m:sub>
                          <m:sup>
                            <m:r>
                              <a:rPr lang="en-US" i="1">
                                <a:solidFill>
                                  <a:schemeClr val="tx1"/>
                                </a:solidFill>
                                <a:latin typeface="Cambria Math" panose="02040503050406030204" pitchFamily="18" charset="0"/>
                              </a:rPr>
                              <m:t>𝐶</m:t>
                            </m:r>
                          </m:sup>
                        </m:sSubSup>
                      </m:oMath>
                    </m:oMathPara>
                  </a14:m>
                  <a:endParaRPr lang="en-US" dirty="0">
                    <a:solidFill>
                      <a:schemeClr val="tx1"/>
                    </a:solidFill>
                  </a:endParaRPr>
                </a:p>
              </p:txBody>
            </p:sp>
          </mc:Choice>
          <mc:Fallback xmlns="">
            <p:sp>
              <p:nvSpPr>
                <p:cNvPr id="100" name="Rectangle 99">
                  <a:extLst>
                    <a:ext uri="{FF2B5EF4-FFF2-40B4-BE49-F238E27FC236}">
                      <a16:creationId xmlns:a16="http://schemas.microsoft.com/office/drawing/2014/main" id="{2885D566-4EE7-BA45-B916-8D8892AC3B32}"/>
                    </a:ext>
                  </a:extLst>
                </p:cNvPr>
                <p:cNvSpPr>
                  <a:spLocks noRot="1" noChangeAspect="1" noMove="1" noResize="1" noEditPoints="1" noAdjustHandles="1" noChangeArrowheads="1" noChangeShapeType="1" noTextEdit="1"/>
                </p:cNvSpPr>
                <p:nvPr/>
              </p:nvSpPr>
              <p:spPr>
                <a:xfrm>
                  <a:off x="1620450" y="4736251"/>
                  <a:ext cx="754437" cy="660887"/>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1" name="Rectangle 100">
                  <a:extLst>
                    <a:ext uri="{FF2B5EF4-FFF2-40B4-BE49-F238E27FC236}">
                      <a16:creationId xmlns:a16="http://schemas.microsoft.com/office/drawing/2014/main" id="{CC80E1BC-27CB-884B-9B5F-344756810BAD}"/>
                    </a:ext>
                  </a:extLst>
                </p:cNvPr>
                <p:cNvSpPr/>
                <p:nvPr/>
              </p:nvSpPr>
              <p:spPr>
                <a:xfrm>
                  <a:off x="1406250" y="4743450"/>
                  <a:ext cx="515590" cy="37600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rgbClr val="FF0000"/>
                                </a:solidFill>
                                <a:latin typeface="Cambria Math" panose="02040503050406030204" pitchFamily="18" charset="0"/>
                              </a:rPr>
                            </m:ctrlPr>
                          </m:sSubSupPr>
                          <m:e>
                            <m:r>
                              <a:rPr lang="en-US" i="1">
                                <a:solidFill>
                                  <a:srgbClr val="FF0000"/>
                                </a:solidFill>
                                <a:latin typeface="Cambria Math" panose="02040503050406030204" pitchFamily="18" charset="0"/>
                              </a:rPr>
                              <m:t>𝑋</m:t>
                            </m:r>
                          </m:e>
                          <m:sub>
                            <m:r>
                              <a:rPr lang="en-US" b="0" i="0" smtClean="0">
                                <a:solidFill>
                                  <a:srgbClr val="FF0000"/>
                                </a:solidFill>
                                <a:latin typeface="Cambria Math" panose="02040503050406030204" pitchFamily="18" charset="0"/>
                              </a:rPr>
                              <m:t>1</m:t>
                            </m:r>
                          </m:sub>
                          <m:sup>
                            <m:r>
                              <a:rPr lang="en-US" b="0" i="1" smtClean="0">
                                <a:solidFill>
                                  <a:srgbClr val="FF0000"/>
                                </a:solidFill>
                                <a:latin typeface="Cambria Math" panose="02040503050406030204" pitchFamily="18" charset="0"/>
                              </a:rPr>
                              <m:t>𝐶</m:t>
                            </m:r>
                          </m:sup>
                        </m:sSubSup>
                      </m:oMath>
                    </m:oMathPara>
                  </a14:m>
                  <a:endParaRPr lang="en-US" i="1" dirty="0">
                    <a:solidFill>
                      <a:srgbClr val="FF0000"/>
                    </a:solidFill>
                    <a:latin typeface="Cambria Math" panose="02040503050406030204" pitchFamily="18" charset="0"/>
                  </a:endParaRPr>
                </a:p>
              </p:txBody>
            </p:sp>
          </mc:Choice>
          <mc:Fallback xmlns="">
            <p:sp>
              <p:nvSpPr>
                <p:cNvPr id="101" name="Rectangle 100">
                  <a:extLst>
                    <a:ext uri="{FF2B5EF4-FFF2-40B4-BE49-F238E27FC236}">
                      <a16:creationId xmlns:a16="http://schemas.microsoft.com/office/drawing/2014/main" id="{CC80E1BC-27CB-884B-9B5F-344756810BAD}"/>
                    </a:ext>
                  </a:extLst>
                </p:cNvPr>
                <p:cNvSpPr>
                  <a:spLocks noRot="1" noChangeAspect="1" noMove="1" noResize="1" noEditPoints="1" noAdjustHandles="1" noChangeArrowheads="1" noChangeShapeType="1" noTextEdit="1"/>
                </p:cNvSpPr>
                <p:nvPr/>
              </p:nvSpPr>
              <p:spPr>
                <a:xfrm>
                  <a:off x="1406250" y="4743450"/>
                  <a:ext cx="515590" cy="376000"/>
                </a:xfrm>
                <a:prstGeom prst="rect">
                  <a:avLst/>
                </a:prstGeom>
                <a:blipFill>
                  <a:blip r:embed="rId14"/>
                  <a:stretch>
                    <a:fillRect/>
                  </a:stretch>
                </a:blipFill>
              </p:spPr>
              <p:txBody>
                <a:bodyPr/>
                <a:lstStyle/>
                <a:p>
                  <a:r>
                    <a:rPr lang="en-US">
                      <a:noFill/>
                    </a:rPr>
                    <a:t> </a:t>
                  </a:r>
                </a:p>
              </p:txBody>
            </p:sp>
          </mc:Fallback>
        </mc:AlternateContent>
        <p:cxnSp>
          <p:nvCxnSpPr>
            <p:cNvPr id="103" name="Straight Connector 102">
              <a:extLst>
                <a:ext uri="{FF2B5EF4-FFF2-40B4-BE49-F238E27FC236}">
                  <a16:creationId xmlns:a16="http://schemas.microsoft.com/office/drawing/2014/main" id="{CB39A089-1A8F-AF4D-B23E-0B5AAAEB48E3}"/>
                </a:ext>
              </a:extLst>
            </p:cNvPr>
            <p:cNvCxnSpPr>
              <a:cxnSpLocks/>
            </p:cNvCxnSpPr>
            <p:nvPr/>
          </p:nvCxnSpPr>
          <p:spPr>
            <a:xfrm>
              <a:off x="2249270" y="3245429"/>
              <a:ext cx="452129" cy="234516"/>
            </a:xfrm>
            <a:prstGeom prst="line">
              <a:avLst/>
            </a:prstGeom>
            <a:ln>
              <a:solidFill>
                <a:srgbClr val="00B050"/>
              </a:solidFill>
            </a:ln>
            <a:effectLst/>
          </p:spPr>
          <p:style>
            <a:lnRef idx="2">
              <a:schemeClr val="accent1"/>
            </a:lnRef>
            <a:fillRef idx="0">
              <a:schemeClr val="accent1"/>
            </a:fillRef>
            <a:effectRef idx="1">
              <a:schemeClr val="accent1"/>
            </a:effectRef>
            <a:fontRef idx="minor">
              <a:schemeClr val="tx1"/>
            </a:fontRef>
          </p:style>
        </p:cxnSp>
        <p:sp>
          <p:nvSpPr>
            <p:cNvPr id="104" name="TextBox 103">
              <a:extLst>
                <a:ext uri="{FF2B5EF4-FFF2-40B4-BE49-F238E27FC236}">
                  <a16:creationId xmlns:a16="http://schemas.microsoft.com/office/drawing/2014/main" id="{ED5967B3-D116-264B-A382-212B92C7706D}"/>
                </a:ext>
              </a:extLst>
            </p:cNvPr>
            <p:cNvSpPr txBox="1"/>
            <p:nvPr/>
          </p:nvSpPr>
          <p:spPr>
            <a:xfrm>
              <a:off x="1127523" y="1999896"/>
              <a:ext cx="1448473" cy="584775"/>
            </a:xfrm>
            <a:prstGeom prst="rect">
              <a:avLst/>
            </a:prstGeom>
            <a:noFill/>
            <a:ln w="28575">
              <a:noFill/>
            </a:ln>
          </p:spPr>
          <p:txBody>
            <a:bodyPr wrap="square" rtlCol="0">
              <a:spAutoFit/>
            </a:bodyPr>
            <a:lstStyle/>
            <a:p>
              <a:pPr algn="ctr"/>
              <a:r>
                <a:rPr lang="en-US" sz="1600" dirty="0">
                  <a:solidFill>
                    <a:srgbClr val="FF0000"/>
                  </a:solidFill>
                </a:rPr>
                <a:t>Loss from trade diversion</a:t>
              </a:r>
            </a:p>
          </p:txBody>
        </p:sp>
        <p:cxnSp>
          <p:nvCxnSpPr>
            <p:cNvPr id="105" name="Straight Connector 104">
              <a:extLst>
                <a:ext uri="{FF2B5EF4-FFF2-40B4-BE49-F238E27FC236}">
                  <a16:creationId xmlns:a16="http://schemas.microsoft.com/office/drawing/2014/main" id="{89563260-BE62-B348-8BC7-C4F3C892A2C5}"/>
                </a:ext>
              </a:extLst>
            </p:cNvPr>
            <p:cNvCxnSpPr>
              <a:cxnSpLocks/>
            </p:cNvCxnSpPr>
            <p:nvPr/>
          </p:nvCxnSpPr>
          <p:spPr>
            <a:xfrm flipH="1" flipV="1">
              <a:off x="1719072" y="2549870"/>
              <a:ext cx="316198" cy="584618"/>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83" name="TextBox 82">
              <a:extLst>
                <a:ext uri="{FF2B5EF4-FFF2-40B4-BE49-F238E27FC236}">
                  <a16:creationId xmlns:a16="http://schemas.microsoft.com/office/drawing/2014/main" id="{FC2F5CF4-B69C-3E43-8A72-0777641B77EC}"/>
                </a:ext>
              </a:extLst>
            </p:cNvPr>
            <p:cNvSpPr txBox="1"/>
            <p:nvPr/>
          </p:nvSpPr>
          <p:spPr>
            <a:xfrm>
              <a:off x="2446212" y="3371944"/>
              <a:ext cx="1447312" cy="584775"/>
            </a:xfrm>
            <a:prstGeom prst="rect">
              <a:avLst/>
            </a:prstGeom>
            <a:noFill/>
            <a:ln w="28575">
              <a:noFill/>
            </a:ln>
          </p:spPr>
          <p:txBody>
            <a:bodyPr wrap="square" rtlCol="0">
              <a:spAutoFit/>
            </a:bodyPr>
            <a:lstStyle/>
            <a:p>
              <a:pPr algn="ctr"/>
              <a:r>
                <a:rPr lang="en-US" sz="1600" dirty="0">
                  <a:solidFill>
                    <a:srgbClr val="00B050"/>
                  </a:solidFill>
                </a:rPr>
                <a:t>Gain from trade creation</a:t>
              </a:r>
            </a:p>
          </p:txBody>
        </p:sp>
        <mc:AlternateContent xmlns:mc="http://schemas.openxmlformats.org/markup-compatibility/2006" xmlns:a14="http://schemas.microsoft.com/office/drawing/2010/main">
          <mc:Choice Requires="a14">
            <p:sp>
              <p:nvSpPr>
                <p:cNvPr id="67" name="TextBox 66">
                  <a:extLst>
                    <a:ext uri="{FF2B5EF4-FFF2-40B4-BE49-F238E27FC236}">
                      <a16:creationId xmlns:a16="http://schemas.microsoft.com/office/drawing/2014/main" id="{98B83303-2883-594F-975C-796461313967}"/>
                    </a:ext>
                  </a:extLst>
                </p:cNvPr>
                <p:cNvSpPr txBox="1"/>
                <p:nvPr/>
              </p:nvSpPr>
              <p:spPr>
                <a:xfrm>
                  <a:off x="895548" y="1963721"/>
                  <a:ext cx="514350" cy="375552"/>
                </a:xfrm>
                <a:prstGeom prst="rect">
                  <a:avLst/>
                </a:prstGeom>
                <a:noFill/>
              </p:spPr>
              <p:txBody>
                <a:bodyPr wrap="square" rtlCol="0">
                  <a:spAutoFit/>
                </a:bodyPr>
                <a:lstStyle/>
                <a:p>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𝑝</m:t>
                          </m:r>
                        </m:e>
                        <m:sup>
                          <m:r>
                            <a:rPr lang="en-US" i="1">
                              <a:latin typeface="Cambria Math" panose="02040503050406030204" pitchFamily="18" charset="0"/>
                            </a:rPr>
                            <m:t>𝐴</m:t>
                          </m:r>
                        </m:sup>
                      </m:sSup>
                    </m:oMath>
                  </a14:m>
                  <a:r>
                    <a:rPr lang="en-US" dirty="0">
                      <a:effectLst/>
                    </a:rPr>
                    <a:t> </a:t>
                  </a:r>
                  <a:endParaRPr lang="en-US" dirty="0"/>
                </a:p>
              </p:txBody>
            </p:sp>
          </mc:Choice>
          <mc:Fallback xmlns="">
            <p:sp>
              <p:nvSpPr>
                <p:cNvPr id="67" name="TextBox 66">
                  <a:extLst>
                    <a:ext uri="{FF2B5EF4-FFF2-40B4-BE49-F238E27FC236}">
                      <a16:creationId xmlns:a16="http://schemas.microsoft.com/office/drawing/2014/main" id="{98B83303-2883-594F-975C-796461313967}"/>
                    </a:ext>
                  </a:extLst>
                </p:cNvPr>
                <p:cNvSpPr txBox="1">
                  <a:spLocks noRot="1" noChangeAspect="1" noMove="1" noResize="1" noEditPoints="1" noAdjustHandles="1" noChangeArrowheads="1" noChangeShapeType="1" noTextEdit="1"/>
                </p:cNvSpPr>
                <p:nvPr/>
              </p:nvSpPr>
              <p:spPr>
                <a:xfrm>
                  <a:off x="895548" y="1963721"/>
                  <a:ext cx="514350" cy="375552"/>
                </a:xfrm>
                <a:prstGeom prst="rect">
                  <a:avLst/>
                </a:prstGeom>
                <a:blipFill>
                  <a:blip r:embed="rId15"/>
                  <a:stretch>
                    <a:fillRect b="-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5" name="TextBox 74">
                  <a:extLst>
                    <a:ext uri="{FF2B5EF4-FFF2-40B4-BE49-F238E27FC236}">
                      <a16:creationId xmlns:a16="http://schemas.microsoft.com/office/drawing/2014/main" id="{3ED23819-7117-A84F-8886-153E6B5A18CE}"/>
                    </a:ext>
                  </a:extLst>
                </p:cNvPr>
                <p:cNvSpPr txBox="1"/>
                <p:nvPr/>
              </p:nvSpPr>
              <p:spPr>
                <a:xfrm>
                  <a:off x="3744013" y="1965292"/>
                  <a:ext cx="514350" cy="375552"/>
                </a:xfrm>
                <a:prstGeom prst="rect">
                  <a:avLst/>
                </a:prstGeom>
                <a:noFill/>
              </p:spPr>
              <p:txBody>
                <a:bodyPr wrap="square" rtlCol="0">
                  <a:spAutoFit/>
                </a:bodyPr>
                <a:lstStyle/>
                <a:p>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𝑝</m:t>
                          </m:r>
                        </m:e>
                        <m:sup>
                          <m:r>
                            <a:rPr lang="en-US" i="1">
                              <a:latin typeface="Cambria Math" panose="02040503050406030204" pitchFamily="18" charset="0"/>
                            </a:rPr>
                            <m:t>𝐴</m:t>
                          </m:r>
                        </m:sup>
                      </m:sSup>
                    </m:oMath>
                  </a14:m>
                  <a:r>
                    <a:rPr lang="en-US" dirty="0">
                      <a:effectLst/>
                    </a:rPr>
                    <a:t> </a:t>
                  </a:r>
                  <a:endParaRPr lang="en-US" dirty="0"/>
                </a:p>
              </p:txBody>
            </p:sp>
          </mc:Choice>
          <mc:Fallback xmlns="">
            <p:sp>
              <p:nvSpPr>
                <p:cNvPr id="75" name="TextBox 74">
                  <a:extLst>
                    <a:ext uri="{FF2B5EF4-FFF2-40B4-BE49-F238E27FC236}">
                      <a16:creationId xmlns:a16="http://schemas.microsoft.com/office/drawing/2014/main" id="{3ED23819-7117-A84F-8886-153E6B5A18CE}"/>
                    </a:ext>
                  </a:extLst>
                </p:cNvPr>
                <p:cNvSpPr txBox="1">
                  <a:spLocks noRot="1" noChangeAspect="1" noMove="1" noResize="1" noEditPoints="1" noAdjustHandles="1" noChangeArrowheads="1" noChangeShapeType="1" noTextEdit="1"/>
                </p:cNvSpPr>
                <p:nvPr/>
              </p:nvSpPr>
              <p:spPr>
                <a:xfrm>
                  <a:off x="3744013" y="1965292"/>
                  <a:ext cx="514350" cy="375552"/>
                </a:xfrm>
                <a:prstGeom prst="rect">
                  <a:avLst/>
                </a:prstGeom>
                <a:blipFill>
                  <a:blip r:embed="rId16"/>
                  <a:stretch>
                    <a:fillRect b="-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1" name="TextBox 90">
                  <a:extLst>
                    <a:ext uri="{FF2B5EF4-FFF2-40B4-BE49-F238E27FC236}">
                      <a16:creationId xmlns:a16="http://schemas.microsoft.com/office/drawing/2014/main" id="{A0667B8E-DB95-3544-B5AA-02CEB9F426A4}"/>
                    </a:ext>
                  </a:extLst>
                </p:cNvPr>
                <p:cNvSpPr txBox="1"/>
                <p:nvPr/>
              </p:nvSpPr>
              <p:spPr>
                <a:xfrm>
                  <a:off x="537328" y="4293678"/>
                  <a:ext cx="735727" cy="646524"/>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𝑎</m:t>
                          </m:r>
                        </m:e>
                        <m:sup>
                          <m:r>
                            <a:rPr lang="en-US" i="1">
                              <a:latin typeface="Cambria Math" panose="02040503050406030204" pitchFamily="18" charset="0"/>
                            </a:rPr>
                            <m:t>𝐵</m:t>
                          </m:r>
                        </m:sup>
                      </m:sSup>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𝑎</m:t>
                          </m:r>
                        </m:e>
                        <m:sup>
                          <m:r>
                            <a:rPr lang="en-US" i="1">
                              <a:latin typeface="Cambria Math" panose="02040503050406030204" pitchFamily="18" charset="0"/>
                            </a:rPr>
                            <m:t>𝐶</m:t>
                          </m:r>
                        </m:sup>
                      </m:sSup>
                    </m:oMath>
                  </a14:m>
                  <a:r>
                    <a:rPr lang="en-US" dirty="0">
                      <a:effectLst/>
                    </a:rPr>
                    <a:t> </a:t>
                  </a:r>
                  <a:endParaRPr lang="en-US" baseline="-25000" dirty="0"/>
                </a:p>
              </p:txBody>
            </p:sp>
          </mc:Choice>
          <mc:Fallback xmlns="">
            <p:sp>
              <p:nvSpPr>
                <p:cNvPr id="91" name="TextBox 90">
                  <a:extLst>
                    <a:ext uri="{FF2B5EF4-FFF2-40B4-BE49-F238E27FC236}">
                      <a16:creationId xmlns:a16="http://schemas.microsoft.com/office/drawing/2014/main" id="{A0667B8E-DB95-3544-B5AA-02CEB9F426A4}"/>
                    </a:ext>
                  </a:extLst>
                </p:cNvPr>
                <p:cNvSpPr txBox="1">
                  <a:spLocks noRot="1" noChangeAspect="1" noMove="1" noResize="1" noEditPoints="1" noAdjustHandles="1" noChangeArrowheads="1" noChangeShapeType="1" noTextEdit="1"/>
                </p:cNvSpPr>
                <p:nvPr/>
              </p:nvSpPr>
              <p:spPr>
                <a:xfrm>
                  <a:off x="537328" y="4293678"/>
                  <a:ext cx="735727" cy="646524"/>
                </a:xfrm>
                <a:prstGeom prst="rect">
                  <a:avLst/>
                </a:prstGeom>
                <a:blipFill>
                  <a:blip r:embed="rId17"/>
                  <a:stretch>
                    <a:fillRect/>
                  </a:stretch>
                </a:blipFill>
              </p:spPr>
              <p:txBody>
                <a:bodyPr/>
                <a:lstStyle/>
                <a:p>
                  <a:r>
                    <a:rPr lang="en-US">
                      <a:noFill/>
                    </a:rPr>
                    <a:t> </a:t>
                  </a:r>
                </a:p>
              </p:txBody>
            </p:sp>
          </mc:Fallback>
        </mc:AlternateContent>
      </p:grpSp>
      <p:sp>
        <p:nvSpPr>
          <p:cNvPr id="82" name="TextBox 81">
            <a:extLst>
              <a:ext uri="{FF2B5EF4-FFF2-40B4-BE49-F238E27FC236}">
                <a16:creationId xmlns:a16="http://schemas.microsoft.com/office/drawing/2014/main" id="{E4CA7DDD-2C7B-3C45-AE03-0A2412CE316B}"/>
              </a:ext>
            </a:extLst>
          </p:cNvPr>
          <p:cNvSpPr txBox="1"/>
          <p:nvPr/>
        </p:nvSpPr>
        <p:spPr>
          <a:xfrm>
            <a:off x="1447800" y="5410200"/>
            <a:ext cx="6705600" cy="923330"/>
          </a:xfrm>
          <a:prstGeom prst="rect">
            <a:avLst/>
          </a:prstGeom>
          <a:noFill/>
        </p:spPr>
        <p:txBody>
          <a:bodyPr wrap="square" rtlCol="0">
            <a:spAutoFit/>
          </a:bodyPr>
          <a:lstStyle/>
          <a:p>
            <a:pPr marL="285750" indent="-285750">
              <a:buFont typeface="Arial" panose="020B0604020202020204" pitchFamily="34" charset="0"/>
              <a:buChar char="•"/>
            </a:pPr>
            <a:r>
              <a:rPr lang="en-US" dirty="0"/>
              <a:t>Loss is an area, product of the price change and the quantity of trade diversion, with the latter depending on the former.</a:t>
            </a:r>
          </a:p>
          <a:p>
            <a:pPr marL="285750" indent="-285750">
              <a:buFont typeface="Arial" panose="020B0604020202020204" pitchFamily="34" charset="0"/>
              <a:buChar char="•"/>
            </a:pPr>
            <a:r>
              <a:rPr lang="en-US" dirty="0"/>
              <a:t>So the loss rises with the </a:t>
            </a:r>
            <a:r>
              <a:rPr lang="en-US" u="sng" dirty="0"/>
              <a:t>square</a:t>
            </a:r>
            <a:r>
              <a:rPr lang="en-US" dirty="0"/>
              <a:t> of trade diversion.</a:t>
            </a:r>
          </a:p>
        </p:txBody>
      </p:sp>
      <p:sp>
        <p:nvSpPr>
          <p:cNvPr id="3" name="Footer Placeholder 2">
            <a:extLst>
              <a:ext uri="{FF2B5EF4-FFF2-40B4-BE49-F238E27FC236}">
                <a16:creationId xmlns:a16="http://schemas.microsoft.com/office/drawing/2014/main" id="{181E4E81-EA4D-AC44-AB5A-D0A75722BC9A}"/>
              </a:ext>
            </a:extLst>
          </p:cNvPr>
          <p:cNvSpPr>
            <a:spLocks noGrp="1"/>
          </p:cNvSpPr>
          <p:nvPr>
            <p:ph type="ftr" sz="quarter" idx="11"/>
          </p:nvPr>
        </p:nvSpPr>
        <p:spPr/>
        <p:txBody>
          <a:bodyPr/>
          <a:lstStyle/>
          <a:p>
            <a:pPr>
              <a:defRPr/>
            </a:pPr>
            <a:r>
              <a:rPr lang="en-US"/>
              <a:t>Class 19:  Preferential Trading Arrangements</a:t>
            </a:r>
          </a:p>
        </p:txBody>
      </p:sp>
      <p:sp>
        <p:nvSpPr>
          <p:cNvPr id="95" name="TextBox 94">
            <a:extLst>
              <a:ext uri="{FF2B5EF4-FFF2-40B4-BE49-F238E27FC236}">
                <a16:creationId xmlns:a16="http://schemas.microsoft.com/office/drawing/2014/main" id="{AF3DE9BC-CDD2-0E4F-9791-19217B7238A3}"/>
              </a:ext>
            </a:extLst>
          </p:cNvPr>
          <p:cNvSpPr txBox="1"/>
          <p:nvPr/>
        </p:nvSpPr>
        <p:spPr>
          <a:xfrm>
            <a:off x="7239000" y="1981200"/>
            <a:ext cx="838200" cy="369332"/>
          </a:xfrm>
          <a:prstGeom prst="rect">
            <a:avLst/>
          </a:prstGeom>
          <a:noFill/>
        </p:spPr>
        <p:txBody>
          <a:bodyPr wrap="square" rtlCol="0">
            <a:spAutoFit/>
          </a:bodyPr>
          <a:lstStyle/>
          <a:p>
            <a:pPr algn="ctr"/>
            <a:r>
              <a:rPr lang="en-US" dirty="0"/>
              <a:t>MFN</a:t>
            </a:r>
          </a:p>
        </p:txBody>
      </p:sp>
      <p:sp>
        <p:nvSpPr>
          <p:cNvPr id="102" name="TextBox 101">
            <a:extLst>
              <a:ext uri="{FF2B5EF4-FFF2-40B4-BE49-F238E27FC236}">
                <a16:creationId xmlns:a16="http://schemas.microsoft.com/office/drawing/2014/main" id="{9001C359-5102-C84D-A985-0DD5CEF97147}"/>
              </a:ext>
            </a:extLst>
          </p:cNvPr>
          <p:cNvSpPr txBox="1"/>
          <p:nvPr/>
        </p:nvSpPr>
        <p:spPr>
          <a:xfrm>
            <a:off x="7239000" y="2286000"/>
            <a:ext cx="838200" cy="369332"/>
          </a:xfrm>
          <a:prstGeom prst="rect">
            <a:avLst/>
          </a:prstGeom>
          <a:noFill/>
        </p:spPr>
        <p:txBody>
          <a:bodyPr wrap="square" rtlCol="0">
            <a:spAutoFit/>
          </a:bodyPr>
          <a:lstStyle/>
          <a:p>
            <a:pPr algn="ctr"/>
            <a:r>
              <a:rPr lang="en-US" dirty="0">
                <a:solidFill>
                  <a:srgbClr val="FF0000"/>
                </a:solidFill>
              </a:rPr>
              <a:t>FTA</a:t>
            </a:r>
          </a:p>
        </p:txBody>
      </p:sp>
    </p:spTree>
    <p:extLst>
      <p:ext uri="{BB962C8B-B14F-4D97-AF65-F5344CB8AC3E}">
        <p14:creationId xmlns:p14="http://schemas.microsoft.com/office/powerpoint/2010/main" val="2419451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2">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02"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2"/>
          <p:cNvSpPr>
            <a:spLocks noGrp="1" noChangeArrowheads="1"/>
          </p:cNvSpPr>
          <p:nvPr>
            <p:ph type="title"/>
          </p:nvPr>
        </p:nvSpPr>
        <p:spPr>
          <a:xfrm>
            <a:off x="381000" y="2590800"/>
            <a:ext cx="8229600" cy="1143000"/>
          </a:xfrm>
        </p:spPr>
        <p:txBody>
          <a:bodyPr/>
          <a:lstStyle/>
          <a:p>
            <a:pPr eaLnBrk="1" hangingPunct="1"/>
            <a:r>
              <a:rPr lang="en-US" sz="6000" b="1" dirty="0">
                <a:solidFill>
                  <a:srgbClr val="00B050"/>
                </a:solidFill>
                <a:ea typeface="ＭＳ Ｐゴシック" pitchFamily="-109" charset="-128"/>
                <a:cs typeface="ＭＳ Ｐゴシック" pitchFamily="-109" charset="-128"/>
              </a:rPr>
              <a:t>Pause for Discussion</a:t>
            </a:r>
          </a:p>
        </p:txBody>
      </p:sp>
      <p:sp>
        <p:nvSpPr>
          <p:cNvPr id="6" name="Rectangle 5"/>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Footer Placeholder 1">
            <a:extLst>
              <a:ext uri="{FF2B5EF4-FFF2-40B4-BE49-F238E27FC236}">
                <a16:creationId xmlns:a16="http://schemas.microsoft.com/office/drawing/2014/main" id="{1B20D08A-428A-E24B-9135-C9F18B89A3AA}"/>
              </a:ext>
            </a:extLst>
          </p:cNvPr>
          <p:cNvSpPr>
            <a:spLocks noGrp="1"/>
          </p:cNvSpPr>
          <p:nvPr>
            <p:ph type="ftr" sz="quarter" idx="11"/>
          </p:nvPr>
        </p:nvSpPr>
        <p:spPr/>
        <p:txBody>
          <a:bodyPr/>
          <a:lstStyle/>
          <a:p>
            <a:pPr>
              <a:defRPr/>
            </a:pPr>
            <a:r>
              <a:rPr lang="en-US"/>
              <a:t>Class 19:  Preferential Trading Arrangements</a:t>
            </a:r>
          </a:p>
        </p:txBody>
      </p:sp>
      <p:sp>
        <p:nvSpPr>
          <p:cNvPr id="3" name="Slide Number Placeholder 2">
            <a:extLst>
              <a:ext uri="{FF2B5EF4-FFF2-40B4-BE49-F238E27FC236}">
                <a16:creationId xmlns:a16="http://schemas.microsoft.com/office/drawing/2014/main" id="{2EADA7F1-3977-A04D-8E41-9A8075486AAA}"/>
              </a:ext>
            </a:extLst>
          </p:cNvPr>
          <p:cNvSpPr>
            <a:spLocks noGrp="1"/>
          </p:cNvSpPr>
          <p:nvPr>
            <p:ph type="sldNum" sz="quarter" idx="12"/>
          </p:nvPr>
        </p:nvSpPr>
        <p:spPr/>
        <p:txBody>
          <a:bodyPr/>
          <a:lstStyle/>
          <a:p>
            <a:pPr>
              <a:defRPr/>
            </a:pPr>
            <a:fld id="{659DFB22-C7E9-9E4B-8431-4E4E88AD005A}" type="slidenum">
              <a:rPr lang="en-US" smtClean="0"/>
              <a:pPr>
                <a:defRPr/>
              </a:pPr>
              <a:t>43</a:t>
            </a:fld>
            <a:endParaRPr lang="en-US"/>
          </a:p>
        </p:txBody>
      </p:sp>
    </p:spTree>
    <p:extLst>
      <p:ext uri="{BB962C8B-B14F-4D97-AF65-F5344CB8AC3E}">
        <p14:creationId xmlns:p14="http://schemas.microsoft.com/office/powerpoint/2010/main" val="282864649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87616-3EA8-5A4A-BCCC-E0675C2EAC99}"/>
              </a:ext>
            </a:extLst>
          </p:cNvPr>
          <p:cNvSpPr>
            <a:spLocks noGrp="1"/>
          </p:cNvSpPr>
          <p:nvPr>
            <p:ph type="title"/>
          </p:nvPr>
        </p:nvSpPr>
        <p:spPr/>
        <p:txBody>
          <a:bodyPr/>
          <a:lstStyle/>
          <a:p>
            <a:pPr lvl="1"/>
            <a:r>
              <a:rPr lang="en-US" sz="4000" dirty="0"/>
              <a:t>Questions</a:t>
            </a:r>
          </a:p>
        </p:txBody>
      </p:sp>
      <p:sp>
        <p:nvSpPr>
          <p:cNvPr id="3" name="Content Placeholder 2">
            <a:extLst>
              <a:ext uri="{FF2B5EF4-FFF2-40B4-BE49-F238E27FC236}">
                <a16:creationId xmlns:a16="http://schemas.microsoft.com/office/drawing/2014/main" id="{8486B655-64A1-C348-96F6-2E47C2FA9E16}"/>
              </a:ext>
            </a:extLst>
          </p:cNvPr>
          <p:cNvSpPr>
            <a:spLocks noGrp="1"/>
          </p:cNvSpPr>
          <p:nvPr>
            <p:ph idx="1"/>
          </p:nvPr>
        </p:nvSpPr>
        <p:spPr/>
        <p:txBody>
          <a:bodyPr/>
          <a:lstStyle/>
          <a:p>
            <a:r>
              <a:rPr lang="en-US" dirty="0"/>
              <a:t>Why did we need to assume that “A imports from both B and C in both equilibria.”  </a:t>
            </a:r>
          </a:p>
          <a:p>
            <a:pPr lvl="1"/>
            <a:r>
              <a:rPr lang="en-US" dirty="0"/>
              <a:t>Could it have been otherwise?</a:t>
            </a:r>
          </a:p>
          <a:p>
            <a:pPr lvl="1"/>
            <a:r>
              <a:rPr lang="en-US" dirty="0"/>
              <a:t>Would it matter for any results?</a:t>
            </a:r>
          </a:p>
          <a:p>
            <a:r>
              <a:rPr lang="en-US" dirty="0"/>
              <a:t>Why is trade diversion harmful if both exporters initially charge the same price?</a:t>
            </a:r>
            <a:endParaRPr lang="en-US" sz="2800" dirty="0"/>
          </a:p>
        </p:txBody>
      </p:sp>
      <p:sp>
        <p:nvSpPr>
          <p:cNvPr id="6" name="Rectangle 5">
            <a:extLst>
              <a:ext uri="{FF2B5EF4-FFF2-40B4-BE49-F238E27FC236}">
                <a16:creationId xmlns:a16="http://schemas.microsoft.com/office/drawing/2014/main" id="{95B7D61B-DC79-B046-A919-82226793953F}"/>
              </a:ext>
            </a:extLst>
          </p:cNvPr>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Footer Placeholder 6">
            <a:extLst>
              <a:ext uri="{FF2B5EF4-FFF2-40B4-BE49-F238E27FC236}">
                <a16:creationId xmlns:a16="http://schemas.microsoft.com/office/drawing/2014/main" id="{EE0A0906-A322-4B4A-A4BB-AF263A3FC3F8}"/>
              </a:ext>
            </a:extLst>
          </p:cNvPr>
          <p:cNvSpPr>
            <a:spLocks noGrp="1"/>
          </p:cNvSpPr>
          <p:nvPr>
            <p:ph type="ftr" sz="quarter" idx="11"/>
          </p:nvPr>
        </p:nvSpPr>
        <p:spPr/>
        <p:txBody>
          <a:bodyPr/>
          <a:lstStyle/>
          <a:p>
            <a:pPr>
              <a:defRPr/>
            </a:pPr>
            <a:r>
              <a:rPr lang="en-US"/>
              <a:t>Class 19:  Preferential Trading Arrangements</a:t>
            </a:r>
          </a:p>
        </p:txBody>
      </p:sp>
      <p:sp>
        <p:nvSpPr>
          <p:cNvPr id="4" name="Slide Number Placeholder 3">
            <a:extLst>
              <a:ext uri="{FF2B5EF4-FFF2-40B4-BE49-F238E27FC236}">
                <a16:creationId xmlns:a16="http://schemas.microsoft.com/office/drawing/2014/main" id="{B2D1ADE7-74D6-174F-BF7C-E1881A41BB92}"/>
              </a:ext>
            </a:extLst>
          </p:cNvPr>
          <p:cNvSpPr>
            <a:spLocks noGrp="1"/>
          </p:cNvSpPr>
          <p:nvPr>
            <p:ph type="sldNum" sz="quarter" idx="12"/>
          </p:nvPr>
        </p:nvSpPr>
        <p:spPr/>
        <p:txBody>
          <a:bodyPr/>
          <a:lstStyle/>
          <a:p>
            <a:pPr>
              <a:defRPr/>
            </a:pPr>
            <a:fld id="{659DFB22-C7E9-9E4B-8431-4E4E88AD005A}" type="slidenum">
              <a:rPr lang="en-US" smtClean="0"/>
              <a:pPr>
                <a:defRPr/>
              </a:pPr>
              <a:t>44</a:t>
            </a:fld>
            <a:endParaRPr lang="en-US"/>
          </a:p>
        </p:txBody>
      </p:sp>
    </p:spTree>
    <p:extLst>
      <p:ext uri="{BB962C8B-B14F-4D97-AF65-F5344CB8AC3E}">
        <p14:creationId xmlns:p14="http://schemas.microsoft.com/office/powerpoint/2010/main" val="402077257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0BF76-D84D-5A40-8C67-8D9F78640094}"/>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A145A8BE-841A-914E-86A3-240CF0EBD534}"/>
              </a:ext>
            </a:extLst>
          </p:cNvPr>
          <p:cNvSpPr>
            <a:spLocks noGrp="1"/>
          </p:cNvSpPr>
          <p:nvPr>
            <p:ph idx="1"/>
          </p:nvPr>
        </p:nvSpPr>
        <p:spPr/>
        <p:txBody>
          <a:bodyPr/>
          <a:lstStyle/>
          <a:p>
            <a:r>
              <a:rPr lang="en-US" dirty="0">
                <a:solidFill>
                  <a:schemeClr val="bg1">
                    <a:lumMod val="75000"/>
                  </a:schemeClr>
                </a:solidFill>
              </a:rPr>
              <a:t>Background</a:t>
            </a:r>
          </a:p>
          <a:p>
            <a:r>
              <a:rPr lang="en-US" dirty="0">
                <a:solidFill>
                  <a:schemeClr val="bg1">
                    <a:lumMod val="75000"/>
                  </a:schemeClr>
                </a:solidFill>
              </a:rPr>
              <a:t>Simplest model:  horizontal supplies</a:t>
            </a:r>
          </a:p>
          <a:p>
            <a:r>
              <a:rPr lang="en-US" dirty="0"/>
              <a:t>Upward-sloping supplies</a:t>
            </a:r>
          </a:p>
          <a:p>
            <a:pPr lvl="1"/>
            <a:r>
              <a:rPr lang="en-US" dirty="0">
                <a:solidFill>
                  <a:schemeClr val="bg1">
                    <a:lumMod val="75000"/>
                  </a:schemeClr>
                </a:solidFill>
              </a:rPr>
              <a:t>3-country case, in graphs</a:t>
            </a:r>
          </a:p>
          <a:p>
            <a:pPr lvl="1"/>
            <a:r>
              <a:rPr lang="en-US" dirty="0"/>
              <a:t>Somewhat more general case, in equations</a:t>
            </a:r>
          </a:p>
          <a:p>
            <a:pPr lvl="1"/>
            <a:r>
              <a:rPr lang="en-US" dirty="0">
                <a:solidFill>
                  <a:schemeClr val="bg1">
                    <a:lumMod val="75000"/>
                  </a:schemeClr>
                </a:solidFill>
              </a:rPr>
              <a:t>4-country case, in graphs</a:t>
            </a:r>
          </a:p>
          <a:p>
            <a:r>
              <a:rPr lang="en-US" dirty="0">
                <a:solidFill>
                  <a:schemeClr val="bg1">
                    <a:lumMod val="75000"/>
                  </a:schemeClr>
                </a:solidFill>
              </a:rPr>
              <a:t>Are FTAs Beneficial?</a:t>
            </a:r>
          </a:p>
        </p:txBody>
      </p:sp>
      <p:sp>
        <p:nvSpPr>
          <p:cNvPr id="4" name="Footer Placeholder 3">
            <a:extLst>
              <a:ext uri="{FF2B5EF4-FFF2-40B4-BE49-F238E27FC236}">
                <a16:creationId xmlns:a16="http://schemas.microsoft.com/office/drawing/2014/main" id="{CF6B9BF2-7140-AB46-9BF1-0FE56FE9CA5E}"/>
              </a:ext>
            </a:extLst>
          </p:cNvPr>
          <p:cNvSpPr>
            <a:spLocks noGrp="1"/>
          </p:cNvSpPr>
          <p:nvPr>
            <p:ph type="ftr" sz="quarter" idx="11"/>
          </p:nvPr>
        </p:nvSpPr>
        <p:spPr/>
        <p:txBody>
          <a:bodyPr/>
          <a:lstStyle/>
          <a:p>
            <a:pPr>
              <a:defRPr/>
            </a:pPr>
            <a:r>
              <a:rPr lang="en-US"/>
              <a:t>Class 19:  Preferential Trading Arrangements</a:t>
            </a:r>
          </a:p>
        </p:txBody>
      </p:sp>
      <p:sp>
        <p:nvSpPr>
          <p:cNvPr id="5" name="Slide Number Placeholder 4">
            <a:extLst>
              <a:ext uri="{FF2B5EF4-FFF2-40B4-BE49-F238E27FC236}">
                <a16:creationId xmlns:a16="http://schemas.microsoft.com/office/drawing/2014/main" id="{24A61CF0-8930-CA4A-98A6-596D45EDF7C0}"/>
              </a:ext>
            </a:extLst>
          </p:cNvPr>
          <p:cNvSpPr>
            <a:spLocks noGrp="1"/>
          </p:cNvSpPr>
          <p:nvPr>
            <p:ph type="sldNum" sz="quarter" idx="12"/>
          </p:nvPr>
        </p:nvSpPr>
        <p:spPr/>
        <p:txBody>
          <a:bodyPr/>
          <a:lstStyle/>
          <a:p>
            <a:pPr>
              <a:defRPr/>
            </a:pPr>
            <a:fld id="{659DFB22-C7E9-9E4B-8431-4E4E88AD005A}" type="slidenum">
              <a:rPr lang="en-US" smtClean="0"/>
              <a:pPr>
                <a:defRPr/>
              </a:pPr>
              <a:t>45</a:t>
            </a:fld>
            <a:endParaRPr lang="en-US"/>
          </a:p>
        </p:txBody>
      </p:sp>
      <p:sp>
        <p:nvSpPr>
          <p:cNvPr id="6" name="Rectangle 5">
            <a:extLst>
              <a:ext uri="{FF2B5EF4-FFF2-40B4-BE49-F238E27FC236}">
                <a16:creationId xmlns:a16="http://schemas.microsoft.com/office/drawing/2014/main" id="{EE694520-40A8-BD45-AAAE-6802E557F68D}"/>
              </a:ext>
            </a:extLst>
          </p:cNvPr>
          <p:cNvSpPr/>
          <p:nvPr/>
        </p:nvSpPr>
        <p:spPr>
          <a:xfrm>
            <a:off x="0" y="0"/>
            <a:ext cx="9144000" cy="6858000"/>
          </a:xfrm>
          <a:prstGeom prst="rect">
            <a:avLst/>
          </a:prstGeom>
          <a:noFill/>
          <a:ln w="381000">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889360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5C935-6AB5-DB41-8097-9C6C6E19E4EF}"/>
              </a:ext>
            </a:extLst>
          </p:cNvPr>
          <p:cNvSpPr>
            <a:spLocks noGrp="1"/>
          </p:cNvSpPr>
          <p:nvPr>
            <p:ph type="title"/>
          </p:nvPr>
        </p:nvSpPr>
        <p:spPr/>
        <p:txBody>
          <a:bodyPr/>
          <a:lstStyle/>
          <a:p>
            <a:r>
              <a:rPr lang="en-US" sz="4000" dirty="0"/>
              <a:t>Four-Country Model in Equations</a:t>
            </a:r>
          </a:p>
        </p:txBody>
      </p:sp>
      <p:sp>
        <p:nvSpPr>
          <p:cNvPr id="4" name="Footer Placeholder 3">
            <a:extLst>
              <a:ext uri="{FF2B5EF4-FFF2-40B4-BE49-F238E27FC236}">
                <a16:creationId xmlns:a16="http://schemas.microsoft.com/office/drawing/2014/main" id="{CE242FFA-38E3-7A4D-B9AA-DA50619EB73C}"/>
              </a:ext>
            </a:extLst>
          </p:cNvPr>
          <p:cNvSpPr>
            <a:spLocks noGrp="1"/>
          </p:cNvSpPr>
          <p:nvPr>
            <p:ph type="ftr" sz="quarter" idx="11"/>
          </p:nvPr>
        </p:nvSpPr>
        <p:spPr/>
        <p:txBody>
          <a:bodyPr/>
          <a:lstStyle/>
          <a:p>
            <a:pPr>
              <a:defRPr/>
            </a:pPr>
            <a:r>
              <a:rPr lang="en-US"/>
              <a:t>Class 19:  Preferential Trading Arrangements</a:t>
            </a:r>
          </a:p>
        </p:txBody>
      </p:sp>
      <p:sp>
        <p:nvSpPr>
          <p:cNvPr id="5" name="Slide Number Placeholder 4">
            <a:extLst>
              <a:ext uri="{FF2B5EF4-FFF2-40B4-BE49-F238E27FC236}">
                <a16:creationId xmlns:a16="http://schemas.microsoft.com/office/drawing/2014/main" id="{7AF6E2FF-4763-2B49-B712-1E5B9AB268C7}"/>
              </a:ext>
            </a:extLst>
          </p:cNvPr>
          <p:cNvSpPr>
            <a:spLocks noGrp="1"/>
          </p:cNvSpPr>
          <p:nvPr>
            <p:ph type="sldNum" sz="quarter" idx="12"/>
          </p:nvPr>
        </p:nvSpPr>
        <p:spPr/>
        <p:txBody>
          <a:bodyPr/>
          <a:lstStyle/>
          <a:p>
            <a:pPr>
              <a:defRPr/>
            </a:pPr>
            <a:fld id="{659DFB22-C7E9-9E4B-8431-4E4E88AD005A}" type="slidenum">
              <a:rPr lang="en-US" smtClean="0"/>
              <a:pPr>
                <a:defRPr/>
              </a:pPr>
              <a:t>46</a:t>
            </a:fld>
            <a:endParaRPr lang="en-US"/>
          </a:p>
        </p:txBody>
      </p:sp>
      <p:sp>
        <p:nvSpPr>
          <p:cNvPr id="6" name="Content Placeholder 2">
            <a:extLst>
              <a:ext uri="{FF2B5EF4-FFF2-40B4-BE49-F238E27FC236}">
                <a16:creationId xmlns:a16="http://schemas.microsoft.com/office/drawing/2014/main" id="{A40677E2-1E8B-6D42-A9B9-E6966EECBBFB}"/>
              </a:ext>
            </a:extLst>
          </p:cNvPr>
          <p:cNvSpPr>
            <a:spLocks noGrp="1"/>
          </p:cNvSpPr>
          <p:nvPr>
            <p:ph idx="1"/>
          </p:nvPr>
        </p:nvSpPr>
        <p:spPr/>
        <p:txBody>
          <a:bodyPr/>
          <a:lstStyle/>
          <a:p>
            <a:r>
              <a:rPr lang="en-US" sz="2800" dirty="0"/>
              <a:t>Assume</a:t>
            </a:r>
          </a:p>
          <a:p>
            <a:pPr lvl="1"/>
            <a:r>
              <a:rPr lang="en-US" sz="2400" dirty="0"/>
              <a:t>Partial-equilibrium model of trade in a good</a:t>
            </a:r>
          </a:p>
          <a:p>
            <a:pPr lvl="2"/>
            <a:r>
              <a:rPr lang="en-US" sz="2000" dirty="0"/>
              <a:t>All the same assumptions we’ve used before for tariffs</a:t>
            </a:r>
          </a:p>
          <a:p>
            <a:pPr lvl="1"/>
            <a:r>
              <a:rPr lang="en-US" sz="2000" dirty="0"/>
              <a:t>Four countries, one importer A, and three exporters B, C, and D</a:t>
            </a:r>
          </a:p>
          <a:p>
            <a:pPr lvl="1"/>
            <a:r>
              <a:rPr lang="en-US" sz="2000" dirty="0"/>
              <a:t>Export supply and import demands are linear</a:t>
            </a:r>
          </a:p>
          <a:p>
            <a:pPr lvl="1"/>
            <a:r>
              <a:rPr lang="en-US" sz="2000" dirty="0"/>
              <a:t>Countries B, C, and D are </a:t>
            </a:r>
            <a:r>
              <a:rPr lang="en-US" sz="2000" u="sng" dirty="0"/>
              <a:t>not</a:t>
            </a:r>
            <a:r>
              <a:rPr lang="en-US" sz="2000" dirty="0"/>
              <a:t> assumed identical</a:t>
            </a:r>
          </a:p>
          <a:p>
            <a:r>
              <a:rPr lang="en-US" sz="2400" dirty="0"/>
              <a:t>Purpose</a:t>
            </a:r>
          </a:p>
          <a:p>
            <a:pPr lvl="1"/>
            <a:r>
              <a:rPr lang="en-US" sz="2000" dirty="0"/>
              <a:t>To see effect of country A adding a new FTA (with B) when it already has an FTA (with D).  (Country C remains an outside country, the rest of world.) </a:t>
            </a:r>
          </a:p>
          <a:p>
            <a:endParaRPr lang="en-US" dirty="0"/>
          </a:p>
        </p:txBody>
      </p:sp>
    </p:spTree>
    <p:extLst>
      <p:ext uri="{BB962C8B-B14F-4D97-AF65-F5344CB8AC3E}">
        <p14:creationId xmlns:p14="http://schemas.microsoft.com/office/powerpoint/2010/main" val="77664888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5C935-6AB5-DB41-8097-9C6C6E19E4EF}"/>
              </a:ext>
            </a:extLst>
          </p:cNvPr>
          <p:cNvSpPr>
            <a:spLocks noGrp="1"/>
          </p:cNvSpPr>
          <p:nvPr>
            <p:ph type="title"/>
          </p:nvPr>
        </p:nvSpPr>
        <p:spPr/>
        <p:txBody>
          <a:bodyPr/>
          <a:lstStyle/>
          <a:p>
            <a:r>
              <a:rPr lang="en-US" sz="4000" dirty="0"/>
              <a:t>Four-Country Model in Equations</a:t>
            </a:r>
          </a:p>
        </p:txBody>
      </p:sp>
      <p:sp>
        <p:nvSpPr>
          <p:cNvPr id="4" name="Footer Placeholder 3">
            <a:extLst>
              <a:ext uri="{FF2B5EF4-FFF2-40B4-BE49-F238E27FC236}">
                <a16:creationId xmlns:a16="http://schemas.microsoft.com/office/drawing/2014/main" id="{CE242FFA-38E3-7A4D-B9AA-DA50619EB73C}"/>
              </a:ext>
            </a:extLst>
          </p:cNvPr>
          <p:cNvSpPr>
            <a:spLocks noGrp="1"/>
          </p:cNvSpPr>
          <p:nvPr>
            <p:ph type="ftr" sz="quarter" idx="11"/>
          </p:nvPr>
        </p:nvSpPr>
        <p:spPr/>
        <p:txBody>
          <a:bodyPr/>
          <a:lstStyle/>
          <a:p>
            <a:pPr>
              <a:defRPr/>
            </a:pPr>
            <a:r>
              <a:rPr lang="en-US"/>
              <a:t>Class 19:  Preferential Trading Arrangements</a:t>
            </a:r>
          </a:p>
        </p:txBody>
      </p:sp>
      <p:sp>
        <p:nvSpPr>
          <p:cNvPr id="5" name="Slide Number Placeholder 4">
            <a:extLst>
              <a:ext uri="{FF2B5EF4-FFF2-40B4-BE49-F238E27FC236}">
                <a16:creationId xmlns:a16="http://schemas.microsoft.com/office/drawing/2014/main" id="{7AF6E2FF-4763-2B49-B712-1E5B9AB268C7}"/>
              </a:ext>
            </a:extLst>
          </p:cNvPr>
          <p:cNvSpPr>
            <a:spLocks noGrp="1"/>
          </p:cNvSpPr>
          <p:nvPr>
            <p:ph type="sldNum" sz="quarter" idx="12"/>
          </p:nvPr>
        </p:nvSpPr>
        <p:spPr/>
        <p:txBody>
          <a:bodyPr/>
          <a:lstStyle/>
          <a:p>
            <a:pPr>
              <a:defRPr/>
            </a:pPr>
            <a:fld id="{659DFB22-C7E9-9E4B-8431-4E4E88AD005A}" type="slidenum">
              <a:rPr lang="en-US" smtClean="0"/>
              <a:pPr>
                <a:defRPr/>
              </a:pPr>
              <a:t>47</a:t>
            </a:fld>
            <a:endParaRPr lang="en-US"/>
          </a:p>
        </p:txBody>
      </p:sp>
      <p:sp>
        <p:nvSpPr>
          <p:cNvPr id="6" name="Content Placeholder 2">
            <a:extLst>
              <a:ext uri="{FF2B5EF4-FFF2-40B4-BE49-F238E27FC236}">
                <a16:creationId xmlns:a16="http://schemas.microsoft.com/office/drawing/2014/main" id="{A40677E2-1E8B-6D42-A9B9-E6966EECBBFB}"/>
              </a:ext>
            </a:extLst>
          </p:cNvPr>
          <p:cNvSpPr>
            <a:spLocks noGrp="1"/>
          </p:cNvSpPr>
          <p:nvPr>
            <p:ph idx="1"/>
          </p:nvPr>
        </p:nvSpPr>
        <p:spPr/>
        <p:txBody>
          <a:bodyPr/>
          <a:lstStyle/>
          <a:p>
            <a:r>
              <a:rPr lang="en-US" sz="2400" dirty="0"/>
              <a:t>Three equilibria</a:t>
            </a:r>
          </a:p>
          <a:p>
            <a:pPr lvl="1"/>
            <a:r>
              <a:rPr lang="en-US" sz="2000" dirty="0"/>
              <a:t>0:  MFN tariff t on exports of B, C,  and D</a:t>
            </a:r>
          </a:p>
          <a:p>
            <a:pPr lvl="1"/>
            <a:r>
              <a:rPr lang="en-US" sz="2000" dirty="0"/>
              <a:t>1:  FTA of A and D:  </a:t>
            </a:r>
          </a:p>
          <a:p>
            <a:pPr lvl="2"/>
            <a:r>
              <a:rPr lang="en-US" sz="1800" dirty="0"/>
              <a:t>Tariff t on exports of B and C; </a:t>
            </a:r>
          </a:p>
          <a:p>
            <a:pPr lvl="2"/>
            <a:r>
              <a:rPr lang="en-US" sz="1800" dirty="0"/>
              <a:t>Zero tariff on exports of D</a:t>
            </a:r>
          </a:p>
          <a:p>
            <a:pPr lvl="1"/>
            <a:r>
              <a:rPr lang="en-US" sz="2200" dirty="0"/>
              <a:t>2: FTA of A with B, keeping FTA with D</a:t>
            </a:r>
          </a:p>
          <a:p>
            <a:pPr lvl="2"/>
            <a:r>
              <a:rPr lang="en-US" sz="1800" dirty="0"/>
              <a:t>Tariff t on exports of C only</a:t>
            </a:r>
          </a:p>
          <a:p>
            <a:pPr lvl="2"/>
            <a:r>
              <a:rPr lang="en-US" sz="1800" dirty="0"/>
              <a:t>Zero tariff on exports of B and D</a:t>
            </a:r>
          </a:p>
          <a:p>
            <a:r>
              <a:rPr lang="en-US" sz="2600" dirty="0"/>
              <a:t>Consider only cases with positive exports to A from all three of B, C, and D in all equilibria</a:t>
            </a:r>
            <a:endParaRPr lang="en-US" dirty="0"/>
          </a:p>
        </p:txBody>
      </p:sp>
      <p:sp>
        <p:nvSpPr>
          <p:cNvPr id="3" name="TextBox 2">
            <a:extLst>
              <a:ext uri="{FF2B5EF4-FFF2-40B4-BE49-F238E27FC236}">
                <a16:creationId xmlns:a16="http://schemas.microsoft.com/office/drawing/2014/main" id="{C44A8B48-3AD5-1646-919F-60BF2C400502}"/>
              </a:ext>
            </a:extLst>
          </p:cNvPr>
          <p:cNvSpPr txBox="1"/>
          <p:nvPr/>
        </p:nvSpPr>
        <p:spPr>
          <a:xfrm>
            <a:off x="2286000" y="5562600"/>
            <a:ext cx="3886200" cy="584775"/>
          </a:xfrm>
          <a:prstGeom prst="rect">
            <a:avLst/>
          </a:prstGeom>
          <a:noFill/>
        </p:spPr>
        <p:txBody>
          <a:bodyPr wrap="square" rtlCol="0">
            <a:spAutoFit/>
          </a:bodyPr>
          <a:lstStyle/>
          <a:p>
            <a:pPr algn="ctr"/>
            <a:r>
              <a:rPr lang="en-US" sz="3200" b="1" dirty="0"/>
              <a:t>Skip to results</a:t>
            </a:r>
          </a:p>
        </p:txBody>
      </p:sp>
      <p:sp>
        <p:nvSpPr>
          <p:cNvPr id="7" name="Folded Corner 6">
            <a:hlinkClick r:id="rId2" action="ppaction://hlinksldjump"/>
            <a:extLst>
              <a:ext uri="{FF2B5EF4-FFF2-40B4-BE49-F238E27FC236}">
                <a16:creationId xmlns:a16="http://schemas.microsoft.com/office/drawing/2014/main" id="{48A26E06-9627-874C-9FB9-4ACFA2894A0A}"/>
              </a:ext>
            </a:extLst>
          </p:cNvPr>
          <p:cNvSpPr/>
          <p:nvPr/>
        </p:nvSpPr>
        <p:spPr>
          <a:xfrm>
            <a:off x="8216900" y="6007100"/>
            <a:ext cx="838200" cy="673100"/>
          </a:xfrm>
          <a:prstGeom prst="foldedCorner">
            <a:avLst>
              <a:gd name="adj" fmla="val 50000"/>
            </a:avLst>
          </a:prstGeom>
          <a:noFill/>
          <a:ln w="57150">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3932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6934DB79-9026-674A-8CB3-9EAE7ABF02E6}" type="slidenum">
              <a:rPr lang="en-US" smtClean="0"/>
              <a:pPr/>
              <a:t>48</a:t>
            </a:fld>
            <a:endParaRPr lang="en-US"/>
          </a:p>
        </p:txBody>
      </p:sp>
      <p:sp>
        <p:nvSpPr>
          <p:cNvPr id="9" name="Content Placeholder 2">
            <a:extLst>
              <a:ext uri="{FF2B5EF4-FFF2-40B4-BE49-F238E27FC236}">
                <a16:creationId xmlns:a16="http://schemas.microsoft.com/office/drawing/2014/main" id="{9D15B62D-8140-6F44-8763-B88804C0ACE4}"/>
              </a:ext>
            </a:extLst>
          </p:cNvPr>
          <p:cNvSpPr>
            <a:spLocks noGrp="1"/>
          </p:cNvSpPr>
          <p:nvPr>
            <p:ph idx="1"/>
          </p:nvPr>
        </p:nvSpPr>
        <p:spPr>
          <a:xfrm>
            <a:off x="1447800" y="1447800"/>
            <a:ext cx="7239000" cy="3120854"/>
          </a:xfrm>
        </p:spPr>
        <p:txBody>
          <a:bodyPr/>
          <a:lstStyle/>
          <a:p>
            <a:pPr marL="0" indent="0">
              <a:buNone/>
            </a:pPr>
            <a:r>
              <a:rPr lang="en-US" sz="2400" dirty="0">
                <a:solidFill>
                  <a:srgbClr val="00487B"/>
                </a:solidFill>
              </a:rPr>
              <a:t>Exports:</a:t>
            </a:r>
          </a:p>
          <a:p>
            <a:pPr marL="0" indent="0">
              <a:buNone/>
            </a:pPr>
            <a:endParaRPr lang="en-US" sz="2400" dirty="0">
              <a:solidFill>
                <a:srgbClr val="00487B"/>
              </a:solidFill>
            </a:endParaRPr>
          </a:p>
          <a:p>
            <a:pPr marL="0" indent="0">
              <a:buNone/>
            </a:pPr>
            <a:endParaRPr lang="en-US" sz="2400" dirty="0">
              <a:solidFill>
                <a:srgbClr val="00487B"/>
              </a:solidFill>
            </a:endParaRPr>
          </a:p>
          <a:p>
            <a:pPr marL="0" indent="0">
              <a:buNone/>
            </a:pPr>
            <a:r>
              <a:rPr lang="en-US" sz="2400" dirty="0">
                <a:solidFill>
                  <a:srgbClr val="00487B"/>
                </a:solidFill>
              </a:rPr>
              <a:t>Imports:</a:t>
            </a:r>
          </a:p>
          <a:p>
            <a:pPr marL="0" indent="0">
              <a:buNone/>
            </a:pPr>
            <a:endParaRPr lang="en-US" sz="2400" dirty="0">
              <a:solidFill>
                <a:srgbClr val="00487B"/>
              </a:solidFill>
            </a:endParaRPr>
          </a:p>
          <a:p>
            <a:pPr marL="0" indent="0">
              <a:buNone/>
            </a:pPr>
            <a:endParaRPr lang="en-US" sz="2400" dirty="0">
              <a:solidFill>
                <a:srgbClr val="00487B"/>
              </a:solidFill>
            </a:endParaRPr>
          </a:p>
          <a:p>
            <a:pPr marL="0" indent="0">
              <a:buNone/>
            </a:pPr>
            <a:r>
              <a:rPr lang="en-US" sz="2400" dirty="0">
                <a:solidFill>
                  <a:srgbClr val="00487B"/>
                </a:solidFill>
              </a:rPr>
              <a:t>Equilibrium:</a:t>
            </a:r>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35A11E82-06AB-B04D-AE67-57FF43D9844C}"/>
                  </a:ext>
                </a:extLst>
              </p:cNvPr>
              <p:cNvSpPr/>
              <p:nvPr/>
            </p:nvSpPr>
            <p:spPr>
              <a:xfrm>
                <a:off x="1371600" y="1981200"/>
                <a:ext cx="7239000" cy="509178"/>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n-US" sz="2400" i="1" smtClean="0">
                              <a:latin typeface="Cambria Math" panose="02040503050406030204" pitchFamily="18" charset="0"/>
                            </a:rPr>
                          </m:ctrlPr>
                        </m:sSupPr>
                        <m:e>
                          <m:r>
                            <a:rPr lang="en-US" sz="2400" i="1">
                              <a:latin typeface="Cambria Math" panose="02040503050406030204" pitchFamily="18" charset="0"/>
                            </a:rPr>
                            <m:t>𝑋</m:t>
                          </m:r>
                        </m:e>
                        <m:sup>
                          <m:r>
                            <a:rPr lang="en-US" sz="2400" i="1">
                              <a:latin typeface="Cambria Math" panose="02040503050406030204" pitchFamily="18" charset="0"/>
                            </a:rPr>
                            <m:t>𝑖</m:t>
                          </m:r>
                        </m:sup>
                      </m:sSup>
                      <m:r>
                        <a:rPr lang="en-US" sz="2400" i="0">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𝑏</m:t>
                          </m:r>
                        </m:e>
                        <m:sup>
                          <m:r>
                            <a:rPr lang="en-US" sz="2400" i="1">
                              <a:latin typeface="Cambria Math" panose="02040503050406030204" pitchFamily="18" charset="0"/>
                            </a:rPr>
                            <m:t>𝑖</m:t>
                          </m:r>
                        </m:sup>
                      </m:sSup>
                      <m:d>
                        <m:dPr>
                          <m:ctrlPr>
                            <a:rPr lang="en-US" sz="2400" i="1">
                              <a:latin typeface="Cambria Math" panose="02040503050406030204" pitchFamily="18" charset="0"/>
                            </a:rPr>
                          </m:ctrlPr>
                        </m:dPr>
                        <m:e>
                          <m:sSup>
                            <m:sSupPr>
                              <m:ctrlPr>
                                <a:rPr lang="en-US" sz="2400" i="1">
                                  <a:latin typeface="Cambria Math" panose="02040503050406030204" pitchFamily="18" charset="0"/>
                                </a:rPr>
                              </m:ctrlPr>
                            </m:sSupPr>
                            <m:e>
                              <m:r>
                                <a:rPr lang="en-US" sz="2400" i="1">
                                  <a:latin typeface="Cambria Math" panose="02040503050406030204" pitchFamily="18" charset="0"/>
                                </a:rPr>
                                <m:t>𝑝</m:t>
                              </m:r>
                            </m:e>
                            <m:sup>
                              <m:r>
                                <a:rPr lang="en-US" sz="2400" i="1">
                                  <a:latin typeface="Cambria Math" panose="02040503050406030204" pitchFamily="18" charset="0"/>
                                </a:rPr>
                                <m:t>𝑖</m:t>
                              </m:r>
                            </m:sup>
                          </m:sSup>
                          <m:r>
                            <a:rPr lang="en-US" sz="2400" i="0">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𝑎</m:t>
                              </m:r>
                            </m:e>
                            <m:sup>
                              <m:r>
                                <a:rPr lang="en-US" sz="2400" i="1">
                                  <a:latin typeface="Cambria Math" panose="02040503050406030204" pitchFamily="18" charset="0"/>
                                </a:rPr>
                                <m:t>𝑖</m:t>
                              </m:r>
                            </m:sup>
                          </m:sSup>
                        </m:e>
                      </m:d>
                      <m:r>
                        <a:rPr lang="en-US" sz="2400" i="0">
                          <a:latin typeface="Cambria Math" panose="02040503050406030204" pitchFamily="18" charset="0"/>
                        </a:rPr>
                        <m:t>,     </m:t>
                      </m:r>
                      <m:r>
                        <a:rPr lang="en-US" sz="2400" i="1">
                          <a:latin typeface="Cambria Math" panose="02040503050406030204" pitchFamily="18" charset="0"/>
                        </a:rPr>
                        <m:t>𝑖</m:t>
                      </m:r>
                      <m:r>
                        <a:rPr lang="en-US" sz="2400" i="0">
                          <a:latin typeface="Cambria Math" panose="02040503050406030204" pitchFamily="18" charset="0"/>
                        </a:rPr>
                        <m:t>=</m:t>
                      </m:r>
                      <m:r>
                        <a:rPr lang="en-US" sz="2400" i="1">
                          <a:latin typeface="Cambria Math" panose="02040503050406030204" pitchFamily="18" charset="0"/>
                        </a:rPr>
                        <m:t>𝐵</m:t>
                      </m:r>
                      <m:r>
                        <a:rPr lang="en-US" sz="2400" i="0">
                          <a:latin typeface="Cambria Math" panose="02040503050406030204" pitchFamily="18" charset="0"/>
                        </a:rPr>
                        <m:t>,</m:t>
                      </m:r>
                      <m:r>
                        <a:rPr lang="en-US" sz="2400" i="1">
                          <a:latin typeface="Cambria Math" panose="02040503050406030204" pitchFamily="18" charset="0"/>
                        </a:rPr>
                        <m:t>𝐶</m:t>
                      </m:r>
                      <m:r>
                        <a:rPr lang="en-US" sz="2400" i="0">
                          <a:latin typeface="Cambria Math" panose="02040503050406030204" pitchFamily="18" charset="0"/>
                        </a:rPr>
                        <m:t>,</m:t>
                      </m:r>
                      <m:r>
                        <a:rPr lang="en-US" sz="2400" i="1">
                          <a:latin typeface="Cambria Math" panose="02040503050406030204" pitchFamily="18" charset="0"/>
                        </a:rPr>
                        <m:t>𝐷</m:t>
                      </m:r>
                      <m:r>
                        <a:rPr lang="en-US" sz="2400" i="0">
                          <a:latin typeface="Cambria Math" panose="02040503050406030204" pitchFamily="18" charset="0"/>
                        </a:rPr>
                        <m:t>, </m:t>
                      </m:r>
                      <m:r>
                        <a:rPr lang="en-US" sz="2400" b="0" i="1" smtClean="0">
                          <a:latin typeface="Cambria Math" panose="02040503050406030204" pitchFamily="18" charset="0"/>
                        </a:rPr>
                        <m:t> </m:t>
                      </m:r>
                      <m:sSup>
                        <m:sSupPr>
                          <m:ctrlPr>
                            <a:rPr lang="en-US" sz="2400" i="1">
                              <a:latin typeface="Cambria Math" panose="02040503050406030204" pitchFamily="18" charset="0"/>
                            </a:rPr>
                          </m:ctrlPr>
                        </m:sSupPr>
                        <m:e>
                          <m:r>
                            <a:rPr lang="en-US" sz="2400" i="1">
                              <a:latin typeface="Cambria Math" panose="02040503050406030204" pitchFamily="18" charset="0"/>
                            </a:rPr>
                            <m:t>𝑝</m:t>
                          </m:r>
                        </m:e>
                        <m:sup>
                          <m:r>
                            <a:rPr lang="en-US" sz="2400" i="1">
                              <a:latin typeface="Cambria Math" panose="02040503050406030204" pitchFamily="18" charset="0"/>
                            </a:rPr>
                            <m:t>𝑖</m:t>
                          </m:r>
                        </m:sup>
                      </m:sSup>
                      <m:r>
                        <a:rPr lang="en-US" sz="2400" i="0">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𝑎</m:t>
                          </m:r>
                        </m:e>
                        <m:sup>
                          <m:r>
                            <a:rPr lang="en-US" sz="2400" i="1">
                              <a:latin typeface="Cambria Math" panose="02040503050406030204" pitchFamily="18" charset="0"/>
                            </a:rPr>
                            <m:t>𝑖</m:t>
                          </m:r>
                        </m:sup>
                      </m:sSup>
                    </m:oMath>
                  </m:oMathPara>
                </a14:m>
                <a:endParaRPr lang="en-US" sz="2400" dirty="0"/>
              </a:p>
            </p:txBody>
          </p:sp>
        </mc:Choice>
        <mc:Fallback xmlns="">
          <p:sp>
            <p:nvSpPr>
              <p:cNvPr id="3" name="Rectangle 2">
                <a:extLst>
                  <a:ext uri="{FF2B5EF4-FFF2-40B4-BE49-F238E27FC236}">
                    <a16:creationId xmlns:a16="http://schemas.microsoft.com/office/drawing/2014/main" id="{35A11E82-06AB-B04D-AE67-57FF43D9844C}"/>
                  </a:ext>
                </a:extLst>
              </p:cNvPr>
              <p:cNvSpPr>
                <a:spLocks noRot="1" noChangeAspect="1" noMove="1" noResize="1" noEditPoints="1" noAdjustHandles="1" noChangeArrowheads="1" noChangeShapeType="1" noTextEdit="1"/>
              </p:cNvSpPr>
              <p:nvPr/>
            </p:nvSpPr>
            <p:spPr>
              <a:xfrm>
                <a:off x="1371600" y="1981200"/>
                <a:ext cx="7239000" cy="509178"/>
              </a:xfrm>
              <a:prstGeom prst="rect">
                <a:avLst/>
              </a:prstGeom>
              <a:blipFill>
                <a:blip r:embed="rId2"/>
                <a:stretch>
                  <a:fillRect b="-1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307F8315-2B37-E147-8636-126DE656A3E6}"/>
                  </a:ext>
                </a:extLst>
              </p:cNvPr>
              <p:cNvSpPr/>
              <p:nvPr/>
            </p:nvSpPr>
            <p:spPr>
              <a:xfrm>
                <a:off x="1371600" y="3352800"/>
                <a:ext cx="6629400" cy="473591"/>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n-US" sz="2400" i="1" smtClean="0">
                              <a:latin typeface="Cambria Math" panose="02040503050406030204" pitchFamily="18" charset="0"/>
                            </a:rPr>
                          </m:ctrlPr>
                        </m:sSupPr>
                        <m:e>
                          <m:r>
                            <a:rPr lang="en-US" sz="2400" i="1">
                              <a:latin typeface="Cambria Math" panose="02040503050406030204" pitchFamily="18" charset="0"/>
                            </a:rPr>
                            <m:t>𝑀</m:t>
                          </m:r>
                        </m:e>
                        <m:sup>
                          <m:r>
                            <a:rPr lang="en-US" sz="2400" b="0" i="1" smtClean="0">
                              <a:latin typeface="Cambria Math" panose="02040503050406030204" pitchFamily="18" charset="0"/>
                            </a:rPr>
                            <m:t>𝐴</m:t>
                          </m:r>
                        </m:sup>
                      </m:sSup>
                      <m:r>
                        <a:rPr lang="en-US" sz="2400" i="0">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𝑏</m:t>
                          </m:r>
                        </m:e>
                        <m:sup>
                          <m:r>
                            <a:rPr lang="en-US" sz="2400" b="0" i="1" smtClean="0">
                              <a:latin typeface="Cambria Math" panose="02040503050406030204" pitchFamily="18" charset="0"/>
                            </a:rPr>
                            <m:t>𝐴</m:t>
                          </m:r>
                        </m:sup>
                      </m:sSup>
                      <m:d>
                        <m:dPr>
                          <m:ctrlPr>
                            <a:rPr lang="en-US" sz="2400" i="1">
                              <a:latin typeface="Cambria Math" panose="02040503050406030204" pitchFamily="18" charset="0"/>
                            </a:rPr>
                          </m:ctrlPr>
                        </m:dPr>
                        <m:e>
                          <m:sSup>
                            <m:sSupPr>
                              <m:ctrlPr>
                                <a:rPr lang="en-US" sz="2400" i="1">
                                  <a:latin typeface="Cambria Math" panose="02040503050406030204" pitchFamily="18" charset="0"/>
                                </a:rPr>
                              </m:ctrlPr>
                            </m:sSupPr>
                            <m:e>
                              <m:r>
                                <a:rPr lang="en-US" sz="2400" i="1">
                                  <a:latin typeface="Cambria Math" panose="02040503050406030204" pitchFamily="18" charset="0"/>
                                </a:rPr>
                                <m:t>𝑎</m:t>
                              </m:r>
                            </m:e>
                            <m:sup>
                              <m:r>
                                <a:rPr lang="en-US" sz="2400" b="0" i="1" smtClean="0">
                                  <a:latin typeface="Cambria Math" panose="02040503050406030204" pitchFamily="18" charset="0"/>
                                </a:rPr>
                                <m:t>𝐴</m:t>
                              </m:r>
                            </m:sup>
                          </m:sSup>
                          <m:r>
                            <a:rPr lang="en-US" sz="2400" i="0">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𝑝</m:t>
                              </m:r>
                            </m:e>
                            <m:sup>
                              <m:r>
                                <a:rPr lang="en-US" sz="2400" b="0" i="1" smtClean="0">
                                  <a:latin typeface="Cambria Math" panose="02040503050406030204" pitchFamily="18" charset="0"/>
                                </a:rPr>
                                <m:t>𝐴</m:t>
                              </m:r>
                            </m:sup>
                          </m:sSup>
                        </m:e>
                      </m:d>
                      <m:r>
                        <a:rPr lang="en-US" sz="2400" i="0">
                          <a:latin typeface="Cambria Math" panose="02040503050406030204" pitchFamily="18" charset="0"/>
                        </a:rPr>
                        <m:t>, </m:t>
                      </m:r>
                      <m:r>
                        <a:rPr lang="en-US" sz="2400" b="0" i="1" smtClean="0">
                          <a:latin typeface="Cambria Math" panose="02040503050406030204" pitchFamily="18" charset="0"/>
                        </a:rPr>
                        <m:t>                  </m:t>
                      </m:r>
                      <m:sSup>
                        <m:sSupPr>
                          <m:ctrlPr>
                            <a:rPr lang="en-US" sz="2400" i="1">
                              <a:latin typeface="Cambria Math" panose="02040503050406030204" pitchFamily="18" charset="0"/>
                            </a:rPr>
                          </m:ctrlPr>
                        </m:sSupPr>
                        <m:e>
                          <m:r>
                            <a:rPr lang="en-US" sz="2400" i="0">
                              <a:latin typeface="Cambria Math" panose="02040503050406030204" pitchFamily="18" charset="0"/>
                            </a:rPr>
                            <m:t>   </m:t>
                          </m:r>
                          <m:r>
                            <a:rPr lang="en-US" sz="2400" i="1">
                              <a:latin typeface="Cambria Math" panose="02040503050406030204" pitchFamily="18" charset="0"/>
                            </a:rPr>
                            <m:t>𝑝</m:t>
                          </m:r>
                        </m:e>
                        <m:sup>
                          <m:r>
                            <a:rPr lang="en-US" sz="2400" b="0" i="1" smtClean="0">
                              <a:latin typeface="Cambria Math" panose="02040503050406030204" pitchFamily="18" charset="0"/>
                            </a:rPr>
                            <m:t>𝐴</m:t>
                          </m:r>
                        </m:sup>
                      </m:sSup>
                      <m:r>
                        <a:rPr lang="en-US" sz="2400" i="0">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𝑎</m:t>
                          </m:r>
                        </m:e>
                        <m:sup>
                          <m:r>
                            <a:rPr lang="en-US" sz="2400" b="0" i="1" smtClean="0">
                              <a:latin typeface="Cambria Math" panose="02040503050406030204" pitchFamily="18" charset="0"/>
                            </a:rPr>
                            <m:t>𝐴</m:t>
                          </m:r>
                        </m:sup>
                      </m:sSup>
                    </m:oMath>
                  </m:oMathPara>
                </a14:m>
                <a:endParaRPr lang="en-US" sz="2400" dirty="0"/>
              </a:p>
            </p:txBody>
          </p:sp>
        </mc:Choice>
        <mc:Fallback xmlns="">
          <p:sp>
            <p:nvSpPr>
              <p:cNvPr id="6" name="Rectangle 5">
                <a:extLst>
                  <a:ext uri="{FF2B5EF4-FFF2-40B4-BE49-F238E27FC236}">
                    <a16:creationId xmlns:a16="http://schemas.microsoft.com/office/drawing/2014/main" id="{307F8315-2B37-E147-8636-126DE656A3E6}"/>
                  </a:ext>
                </a:extLst>
              </p:cNvPr>
              <p:cNvSpPr>
                <a:spLocks noRot="1" noChangeAspect="1" noMove="1" noResize="1" noEditPoints="1" noAdjustHandles="1" noChangeArrowheads="1" noChangeShapeType="1" noTextEdit="1"/>
              </p:cNvSpPr>
              <p:nvPr/>
            </p:nvSpPr>
            <p:spPr>
              <a:xfrm>
                <a:off x="1371600" y="3352800"/>
                <a:ext cx="6629400" cy="473591"/>
              </a:xfrm>
              <a:prstGeom prst="rect">
                <a:avLst/>
              </a:prstGeom>
              <a:blipFill>
                <a:blip r:embed="rId3"/>
                <a:stretch>
                  <a:fillRect b="-1891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5943F734-581A-8144-B907-4E64B75B7037}"/>
                  </a:ext>
                </a:extLst>
              </p:cNvPr>
              <p:cNvSpPr/>
              <p:nvPr/>
            </p:nvSpPr>
            <p:spPr>
              <a:xfrm>
                <a:off x="1752600" y="4648200"/>
                <a:ext cx="2976520" cy="46288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sz="2400" i="1">
                              <a:latin typeface="Cambria Math" panose="02040503050406030204" pitchFamily="18" charset="0"/>
                            </a:rPr>
                          </m:ctrlPr>
                        </m:sSupPr>
                        <m:e>
                          <m:r>
                            <a:rPr lang="en-US" sz="2400" i="1">
                              <a:latin typeface="Cambria Math" panose="02040503050406030204" pitchFamily="18" charset="0"/>
                            </a:rPr>
                            <m:t>𝑀</m:t>
                          </m:r>
                        </m:e>
                        <m:sup>
                          <m:r>
                            <a:rPr lang="en-US" sz="2400" i="1">
                              <a:latin typeface="Cambria Math" panose="02040503050406030204" pitchFamily="18" charset="0"/>
                            </a:rPr>
                            <m:t>𝐴</m:t>
                          </m:r>
                        </m:sup>
                      </m:sSup>
                      <m:r>
                        <a:rPr lang="en-US" sz="2400" i="0">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𝑋</m:t>
                          </m:r>
                        </m:e>
                        <m:sup>
                          <m:r>
                            <a:rPr lang="en-US" sz="2400" i="1">
                              <a:latin typeface="Cambria Math" panose="02040503050406030204" pitchFamily="18" charset="0"/>
                            </a:rPr>
                            <m:t>𝐵</m:t>
                          </m:r>
                        </m:sup>
                      </m:sSup>
                      <m:r>
                        <a:rPr lang="en-US" sz="2400" i="0">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𝑋</m:t>
                          </m:r>
                        </m:e>
                        <m:sup>
                          <m:r>
                            <a:rPr lang="en-US" sz="2400" i="1">
                              <a:latin typeface="Cambria Math" panose="02040503050406030204" pitchFamily="18" charset="0"/>
                            </a:rPr>
                            <m:t>𝐶</m:t>
                          </m:r>
                        </m:sup>
                      </m:sSup>
                      <m:r>
                        <a:rPr lang="en-US" sz="2400" i="0">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𝑋</m:t>
                          </m:r>
                        </m:e>
                        <m:sup>
                          <m:r>
                            <a:rPr lang="en-US" sz="2400" i="1">
                              <a:latin typeface="Cambria Math" panose="02040503050406030204" pitchFamily="18" charset="0"/>
                            </a:rPr>
                            <m:t>𝐷</m:t>
                          </m:r>
                        </m:sup>
                      </m:sSup>
                    </m:oMath>
                  </m:oMathPara>
                </a14:m>
                <a:endParaRPr lang="en-US" sz="2400" dirty="0"/>
              </a:p>
            </p:txBody>
          </p:sp>
        </mc:Choice>
        <mc:Fallback xmlns="">
          <p:sp>
            <p:nvSpPr>
              <p:cNvPr id="7" name="Rectangle 6">
                <a:extLst>
                  <a:ext uri="{FF2B5EF4-FFF2-40B4-BE49-F238E27FC236}">
                    <a16:creationId xmlns:a16="http://schemas.microsoft.com/office/drawing/2014/main" id="{5943F734-581A-8144-B907-4E64B75B7037}"/>
                  </a:ext>
                </a:extLst>
              </p:cNvPr>
              <p:cNvSpPr>
                <a:spLocks noRot="1" noChangeAspect="1" noMove="1" noResize="1" noEditPoints="1" noAdjustHandles="1" noChangeArrowheads="1" noChangeShapeType="1" noTextEdit="1"/>
              </p:cNvSpPr>
              <p:nvPr/>
            </p:nvSpPr>
            <p:spPr>
              <a:xfrm>
                <a:off x="1752600" y="4648200"/>
                <a:ext cx="2976520" cy="462884"/>
              </a:xfrm>
              <a:prstGeom prst="rect">
                <a:avLst/>
              </a:prstGeom>
              <a:blipFill>
                <a:blip r:embed="rId4"/>
                <a:stretch>
                  <a:fillRect/>
                </a:stretch>
              </a:blipFill>
            </p:spPr>
            <p:txBody>
              <a:bodyPr/>
              <a:lstStyle/>
              <a:p>
                <a:r>
                  <a:rPr lang="en-US">
                    <a:noFill/>
                  </a:rPr>
                  <a:t> </a:t>
                </a:r>
              </a:p>
            </p:txBody>
          </p:sp>
        </mc:Fallback>
      </mc:AlternateContent>
      <p:sp>
        <p:nvSpPr>
          <p:cNvPr id="8" name="Footer Placeholder 7">
            <a:extLst>
              <a:ext uri="{FF2B5EF4-FFF2-40B4-BE49-F238E27FC236}">
                <a16:creationId xmlns:a16="http://schemas.microsoft.com/office/drawing/2014/main" id="{5BAC963A-2239-A64E-949B-E0B3529327BF}"/>
              </a:ext>
            </a:extLst>
          </p:cNvPr>
          <p:cNvSpPr>
            <a:spLocks noGrp="1"/>
          </p:cNvSpPr>
          <p:nvPr>
            <p:ph type="ftr" sz="quarter" idx="11"/>
          </p:nvPr>
        </p:nvSpPr>
        <p:spPr/>
        <p:txBody>
          <a:bodyPr/>
          <a:lstStyle/>
          <a:p>
            <a:pPr>
              <a:defRPr/>
            </a:pPr>
            <a:r>
              <a:rPr lang="en-US"/>
              <a:t>Class 19:  Preferential Trading Arrangements</a:t>
            </a:r>
          </a:p>
        </p:txBody>
      </p:sp>
      <p:sp>
        <p:nvSpPr>
          <p:cNvPr id="12" name="Title 1">
            <a:extLst>
              <a:ext uri="{FF2B5EF4-FFF2-40B4-BE49-F238E27FC236}">
                <a16:creationId xmlns:a16="http://schemas.microsoft.com/office/drawing/2014/main" id="{E8ABF54F-D1FC-E14B-96D8-300040E8A9A8}"/>
              </a:ext>
            </a:extLst>
          </p:cNvPr>
          <p:cNvSpPr>
            <a:spLocks noGrp="1"/>
          </p:cNvSpPr>
          <p:nvPr>
            <p:ph type="title"/>
          </p:nvPr>
        </p:nvSpPr>
        <p:spPr>
          <a:xfrm>
            <a:off x="457200" y="274638"/>
            <a:ext cx="8229600" cy="1143000"/>
          </a:xfrm>
        </p:spPr>
        <p:txBody>
          <a:bodyPr/>
          <a:lstStyle/>
          <a:p>
            <a:r>
              <a:rPr lang="en-US" sz="4000" dirty="0"/>
              <a:t>The Model</a:t>
            </a:r>
          </a:p>
        </p:txBody>
      </p:sp>
    </p:spTree>
    <p:extLst>
      <p:ext uri="{BB962C8B-B14F-4D97-AF65-F5344CB8AC3E}">
        <p14:creationId xmlns:p14="http://schemas.microsoft.com/office/powerpoint/2010/main" val="96857752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6934DB79-9026-674A-8CB3-9EAE7ABF02E6}" type="slidenum">
              <a:rPr lang="en-US" smtClean="0"/>
              <a:pPr/>
              <a:t>49</a:t>
            </a:fld>
            <a:endParaRPr lang="en-US"/>
          </a:p>
        </p:txBody>
      </p:sp>
      <p:sp>
        <p:nvSpPr>
          <p:cNvPr id="9" name="Content Placeholder 2">
            <a:extLst>
              <a:ext uri="{FF2B5EF4-FFF2-40B4-BE49-F238E27FC236}">
                <a16:creationId xmlns:a16="http://schemas.microsoft.com/office/drawing/2014/main" id="{9D15B62D-8140-6F44-8763-B88804C0ACE4}"/>
              </a:ext>
            </a:extLst>
          </p:cNvPr>
          <p:cNvSpPr>
            <a:spLocks noGrp="1"/>
          </p:cNvSpPr>
          <p:nvPr>
            <p:ph idx="1"/>
          </p:nvPr>
        </p:nvSpPr>
        <p:spPr>
          <a:xfrm>
            <a:off x="1447800" y="1447800"/>
            <a:ext cx="7239000" cy="4007251"/>
          </a:xfrm>
        </p:spPr>
        <p:txBody>
          <a:bodyPr/>
          <a:lstStyle/>
          <a:p>
            <a:pPr marL="0" indent="0">
              <a:buNone/>
            </a:pPr>
            <a:r>
              <a:rPr lang="en-US" sz="2400" dirty="0">
                <a:solidFill>
                  <a:srgbClr val="00487B"/>
                </a:solidFill>
              </a:rPr>
              <a:t>Let:</a:t>
            </a:r>
          </a:p>
          <a:p>
            <a:pPr marL="0" indent="0">
              <a:buNone/>
            </a:pPr>
            <a:endParaRPr lang="en-US" sz="2400" dirty="0">
              <a:solidFill>
                <a:srgbClr val="00487B"/>
              </a:solidFill>
            </a:endParaRPr>
          </a:p>
          <a:p>
            <a:pPr marL="0" indent="0">
              <a:buNone/>
            </a:pPr>
            <a:endParaRPr lang="en-US" sz="2400" dirty="0">
              <a:solidFill>
                <a:srgbClr val="00487B"/>
              </a:solidFill>
            </a:endParaRPr>
          </a:p>
          <a:p>
            <a:pPr marL="0" indent="0">
              <a:buNone/>
            </a:pPr>
            <a:endParaRPr lang="en-US" sz="2400" dirty="0">
              <a:solidFill>
                <a:srgbClr val="00487B"/>
              </a:solidFill>
            </a:endParaRPr>
          </a:p>
          <a:p>
            <a:pPr marL="0" indent="0">
              <a:buNone/>
            </a:pPr>
            <a:endParaRPr lang="en-US" sz="2400" dirty="0">
              <a:solidFill>
                <a:srgbClr val="00487B"/>
              </a:solidFill>
            </a:endParaRPr>
          </a:p>
          <a:p>
            <a:pPr marL="0" indent="0">
              <a:buNone/>
            </a:pPr>
            <a:r>
              <a:rPr lang="en-US" sz="2400" dirty="0">
                <a:solidFill>
                  <a:srgbClr val="00487B"/>
                </a:solidFill>
              </a:rPr>
              <a:t>Then solution is:</a:t>
            </a:r>
          </a:p>
          <a:p>
            <a:pPr marL="0" indent="0">
              <a:buNone/>
            </a:pPr>
            <a:endParaRPr lang="en-US" sz="2400" dirty="0">
              <a:solidFill>
                <a:srgbClr val="00487B"/>
              </a:solidFill>
            </a:endParaRPr>
          </a:p>
          <a:p>
            <a:pPr marL="0" indent="0">
              <a:buNone/>
            </a:pPr>
            <a:endParaRPr lang="en-US" sz="2400" dirty="0">
              <a:solidFill>
                <a:srgbClr val="00487B"/>
              </a:solidFill>
            </a:endParaRPr>
          </a:p>
          <a:p>
            <a:pPr marL="0" indent="0">
              <a:buNone/>
            </a:pPr>
            <a:endParaRPr lang="en-US" sz="2400" dirty="0">
              <a:solidFill>
                <a:srgbClr val="00487B"/>
              </a:solidFill>
            </a:endParaRPr>
          </a:p>
        </p:txBody>
      </p:sp>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379BA548-9F54-9647-9011-BD5C8662C775}"/>
                  </a:ext>
                </a:extLst>
              </p:cNvPr>
              <p:cNvSpPr/>
              <p:nvPr/>
            </p:nvSpPr>
            <p:spPr>
              <a:xfrm>
                <a:off x="1551709" y="4100946"/>
                <a:ext cx="4272003" cy="46288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sz="2400" i="1" smtClean="0">
                              <a:latin typeface="Cambria Math" panose="02040503050406030204" pitchFamily="18" charset="0"/>
                            </a:rPr>
                          </m:ctrlPr>
                        </m:sSupPr>
                        <m:e>
                          <m:r>
                            <a:rPr lang="en-US" sz="2400" i="1">
                              <a:latin typeface="Cambria Math" panose="02040503050406030204" pitchFamily="18" charset="0"/>
                            </a:rPr>
                            <m:t>𝑝</m:t>
                          </m:r>
                        </m:e>
                        <m:sup>
                          <m:r>
                            <a:rPr lang="en-US" sz="2400" i="1">
                              <a:latin typeface="Cambria Math" panose="02040503050406030204" pitchFamily="18" charset="0"/>
                            </a:rPr>
                            <m:t>𝐴</m:t>
                          </m:r>
                        </m:sup>
                      </m:sSup>
                      <m:r>
                        <a:rPr lang="en-US" sz="2400" i="0">
                          <a:latin typeface="Cambria Math" panose="02040503050406030204" pitchFamily="18" charset="0"/>
                        </a:rPr>
                        <m:t>=</m:t>
                      </m:r>
                      <m:r>
                        <a:rPr lang="en-US" sz="2400" i="1">
                          <a:latin typeface="Cambria Math" panose="02040503050406030204" pitchFamily="18" charset="0"/>
                        </a:rPr>
                        <m:t>𝛾</m:t>
                      </m:r>
                      <m:r>
                        <a:rPr lang="en-US" sz="2400" i="0">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𝜃</m:t>
                          </m:r>
                        </m:e>
                        <m:sup>
                          <m:r>
                            <a:rPr lang="en-US" sz="2400" i="1">
                              <a:latin typeface="Cambria Math" panose="02040503050406030204" pitchFamily="18" charset="0"/>
                            </a:rPr>
                            <m:t>𝐵</m:t>
                          </m:r>
                        </m:sup>
                      </m:sSup>
                      <m:sSup>
                        <m:sSupPr>
                          <m:ctrlPr>
                            <a:rPr lang="en-US" sz="2400" i="1">
                              <a:latin typeface="Cambria Math" panose="02040503050406030204" pitchFamily="18" charset="0"/>
                            </a:rPr>
                          </m:ctrlPr>
                        </m:sSupPr>
                        <m:e>
                          <m:r>
                            <a:rPr lang="en-US" sz="2400" b="0" i="1" smtClean="0">
                              <a:latin typeface="Cambria Math" panose="02040503050406030204" pitchFamily="18" charset="0"/>
                            </a:rPr>
                            <m:t>𝑡</m:t>
                          </m:r>
                        </m:e>
                        <m:sup>
                          <m:r>
                            <a:rPr lang="en-US" sz="2400" i="1">
                              <a:latin typeface="Cambria Math" panose="02040503050406030204" pitchFamily="18" charset="0"/>
                            </a:rPr>
                            <m:t>𝐵</m:t>
                          </m:r>
                        </m:sup>
                      </m:sSup>
                      <m:r>
                        <a:rPr lang="en-US" sz="2400">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𝜃</m:t>
                          </m:r>
                        </m:e>
                        <m:sup>
                          <m:r>
                            <a:rPr lang="en-US" sz="2400" i="1">
                              <a:latin typeface="Cambria Math" panose="02040503050406030204" pitchFamily="18" charset="0"/>
                            </a:rPr>
                            <m:t>𝐶</m:t>
                          </m:r>
                        </m:sup>
                      </m:sSup>
                      <m:sSup>
                        <m:sSupPr>
                          <m:ctrlPr>
                            <a:rPr lang="en-US" sz="2400" i="1">
                              <a:latin typeface="Cambria Math" panose="02040503050406030204" pitchFamily="18" charset="0"/>
                            </a:rPr>
                          </m:ctrlPr>
                        </m:sSupPr>
                        <m:e>
                          <m:r>
                            <a:rPr lang="en-US" sz="2400" b="0" i="1" smtClean="0">
                              <a:latin typeface="Cambria Math" panose="02040503050406030204" pitchFamily="18" charset="0"/>
                            </a:rPr>
                            <m:t>𝑡</m:t>
                          </m:r>
                        </m:e>
                        <m:sup>
                          <m:r>
                            <a:rPr lang="en-US" sz="2400" i="1">
                              <a:latin typeface="Cambria Math" panose="02040503050406030204" pitchFamily="18" charset="0"/>
                            </a:rPr>
                            <m:t>𝐶</m:t>
                          </m:r>
                        </m:sup>
                      </m:sSup>
                      <m:r>
                        <a:rPr lang="en-US" sz="2400">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𝜃</m:t>
                          </m:r>
                        </m:e>
                        <m:sup>
                          <m:r>
                            <a:rPr lang="en-US" sz="2400" i="1">
                              <a:latin typeface="Cambria Math" panose="02040503050406030204" pitchFamily="18" charset="0"/>
                            </a:rPr>
                            <m:t>𝐷</m:t>
                          </m:r>
                        </m:sup>
                      </m:sSup>
                      <m:sSup>
                        <m:sSupPr>
                          <m:ctrlPr>
                            <a:rPr lang="en-US" sz="2400" i="1">
                              <a:latin typeface="Cambria Math" panose="02040503050406030204" pitchFamily="18" charset="0"/>
                            </a:rPr>
                          </m:ctrlPr>
                        </m:sSupPr>
                        <m:e>
                          <m:r>
                            <a:rPr lang="en-US" sz="2400" b="0" i="1" smtClean="0">
                              <a:latin typeface="Cambria Math" panose="02040503050406030204" pitchFamily="18" charset="0"/>
                            </a:rPr>
                            <m:t>𝑡</m:t>
                          </m:r>
                        </m:e>
                        <m:sup>
                          <m:r>
                            <a:rPr lang="en-US" sz="2400" i="1">
                              <a:latin typeface="Cambria Math" panose="02040503050406030204" pitchFamily="18" charset="0"/>
                            </a:rPr>
                            <m:t>𝐷</m:t>
                          </m:r>
                        </m:sup>
                      </m:sSup>
                    </m:oMath>
                  </m:oMathPara>
                </a14:m>
                <a:endParaRPr lang="en-US" sz="2400" dirty="0"/>
              </a:p>
            </p:txBody>
          </p:sp>
        </mc:Choice>
        <mc:Fallback xmlns="">
          <p:sp>
            <p:nvSpPr>
              <p:cNvPr id="8" name="Rectangle 7">
                <a:extLst>
                  <a:ext uri="{FF2B5EF4-FFF2-40B4-BE49-F238E27FC236}">
                    <a16:creationId xmlns:a16="http://schemas.microsoft.com/office/drawing/2014/main" id="{379BA548-9F54-9647-9011-BD5C8662C775}"/>
                  </a:ext>
                </a:extLst>
              </p:cNvPr>
              <p:cNvSpPr>
                <a:spLocks noRot="1" noChangeAspect="1" noMove="1" noResize="1" noEditPoints="1" noAdjustHandles="1" noChangeArrowheads="1" noChangeShapeType="1" noTextEdit="1"/>
              </p:cNvSpPr>
              <p:nvPr/>
            </p:nvSpPr>
            <p:spPr>
              <a:xfrm>
                <a:off x="1551709" y="4100946"/>
                <a:ext cx="4272003" cy="462884"/>
              </a:xfrm>
              <a:prstGeom prst="rect">
                <a:avLst/>
              </a:prstGeom>
              <a:blipFill>
                <a:blip r:embed="rId2"/>
                <a:stretch>
                  <a:fillRect b="-81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C3A0B273-BDC1-BF45-8C35-3954F2BB88B5}"/>
                  </a:ext>
                </a:extLst>
              </p:cNvPr>
              <p:cNvSpPr/>
              <p:nvPr/>
            </p:nvSpPr>
            <p:spPr>
              <a:xfrm>
                <a:off x="1676400" y="1981200"/>
                <a:ext cx="3327899" cy="46288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rPr>
                        <m:t>𝛽</m:t>
                      </m:r>
                      <m:r>
                        <a:rPr lang="en-US" sz="2400" i="0">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𝑏</m:t>
                          </m:r>
                        </m:e>
                        <m:sup>
                          <m:r>
                            <a:rPr lang="en-US" sz="2400" i="1">
                              <a:latin typeface="Cambria Math" panose="02040503050406030204" pitchFamily="18" charset="0"/>
                            </a:rPr>
                            <m:t>𝐴</m:t>
                          </m:r>
                        </m:sup>
                      </m:sSup>
                      <m:r>
                        <a:rPr lang="en-US" sz="2400" i="0">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𝑏</m:t>
                          </m:r>
                        </m:e>
                        <m:sup>
                          <m:r>
                            <a:rPr lang="en-US" sz="2400" i="1">
                              <a:latin typeface="Cambria Math" panose="02040503050406030204" pitchFamily="18" charset="0"/>
                            </a:rPr>
                            <m:t>𝐵</m:t>
                          </m:r>
                        </m:sup>
                      </m:sSup>
                      <m:r>
                        <a:rPr lang="en-US" sz="2400" i="0">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𝑏</m:t>
                          </m:r>
                        </m:e>
                        <m:sup>
                          <m:r>
                            <a:rPr lang="en-US" sz="2400" i="1">
                              <a:latin typeface="Cambria Math" panose="02040503050406030204" pitchFamily="18" charset="0"/>
                            </a:rPr>
                            <m:t>𝐶</m:t>
                          </m:r>
                        </m:sup>
                      </m:sSup>
                      <m:r>
                        <a:rPr lang="en-US" sz="2400" i="0">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𝑏</m:t>
                          </m:r>
                        </m:e>
                        <m:sup>
                          <m:r>
                            <a:rPr lang="en-US" sz="2400" i="1">
                              <a:latin typeface="Cambria Math" panose="02040503050406030204" pitchFamily="18" charset="0"/>
                            </a:rPr>
                            <m:t>𝐷</m:t>
                          </m:r>
                        </m:sup>
                      </m:sSup>
                    </m:oMath>
                  </m:oMathPara>
                </a14:m>
                <a:endParaRPr lang="en-US" sz="2400" dirty="0"/>
              </a:p>
            </p:txBody>
          </p:sp>
        </mc:Choice>
        <mc:Fallback xmlns="">
          <p:sp>
            <p:nvSpPr>
              <p:cNvPr id="10" name="Rectangle 9">
                <a:extLst>
                  <a:ext uri="{FF2B5EF4-FFF2-40B4-BE49-F238E27FC236}">
                    <a16:creationId xmlns:a16="http://schemas.microsoft.com/office/drawing/2014/main" id="{C3A0B273-BDC1-BF45-8C35-3954F2BB88B5}"/>
                  </a:ext>
                </a:extLst>
              </p:cNvPr>
              <p:cNvSpPr>
                <a:spLocks noRot="1" noChangeAspect="1" noMove="1" noResize="1" noEditPoints="1" noAdjustHandles="1" noChangeArrowheads="1" noChangeShapeType="1" noTextEdit="1"/>
              </p:cNvSpPr>
              <p:nvPr/>
            </p:nvSpPr>
            <p:spPr>
              <a:xfrm>
                <a:off x="1676400" y="1981200"/>
                <a:ext cx="3327899" cy="462884"/>
              </a:xfrm>
              <a:prstGeom prst="rect">
                <a:avLst/>
              </a:prstGeom>
              <a:blipFill>
                <a:blip r:embed="rId3"/>
                <a:stretch>
                  <a:fillRect b="-1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BD8A9C9E-E1A1-5048-BB0A-48568CA57255}"/>
                  </a:ext>
                </a:extLst>
              </p:cNvPr>
              <p:cNvSpPr/>
              <p:nvPr/>
            </p:nvSpPr>
            <p:spPr>
              <a:xfrm>
                <a:off x="1717963" y="2860964"/>
                <a:ext cx="4753545" cy="46288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rPr>
                        <m:t>𝛾</m:t>
                      </m:r>
                      <m:r>
                        <a:rPr lang="en-US" sz="2400" i="0">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𝜃</m:t>
                          </m:r>
                        </m:e>
                        <m:sup>
                          <m:r>
                            <a:rPr lang="en-US" sz="2400" i="1">
                              <a:latin typeface="Cambria Math" panose="02040503050406030204" pitchFamily="18" charset="0"/>
                            </a:rPr>
                            <m:t>𝐴</m:t>
                          </m:r>
                        </m:sup>
                      </m:sSup>
                      <m:sSup>
                        <m:sSupPr>
                          <m:ctrlPr>
                            <a:rPr lang="en-US" sz="2400" i="1">
                              <a:latin typeface="Cambria Math" panose="02040503050406030204" pitchFamily="18" charset="0"/>
                            </a:rPr>
                          </m:ctrlPr>
                        </m:sSupPr>
                        <m:e>
                          <m:r>
                            <a:rPr lang="en-US" sz="2400" i="1">
                              <a:latin typeface="Cambria Math" panose="02040503050406030204" pitchFamily="18" charset="0"/>
                            </a:rPr>
                            <m:t>𝑎</m:t>
                          </m:r>
                        </m:e>
                        <m:sup>
                          <m:r>
                            <a:rPr lang="en-US" sz="2400" i="1">
                              <a:latin typeface="Cambria Math" panose="02040503050406030204" pitchFamily="18" charset="0"/>
                            </a:rPr>
                            <m:t>𝐴</m:t>
                          </m:r>
                        </m:sup>
                      </m:sSup>
                      <m:r>
                        <a:rPr lang="en-US" sz="2400" i="0">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𝜃</m:t>
                          </m:r>
                        </m:e>
                        <m:sup>
                          <m:r>
                            <a:rPr lang="en-US" sz="2400" i="1">
                              <a:latin typeface="Cambria Math" panose="02040503050406030204" pitchFamily="18" charset="0"/>
                            </a:rPr>
                            <m:t>𝐵</m:t>
                          </m:r>
                        </m:sup>
                      </m:sSup>
                      <m:sSup>
                        <m:sSupPr>
                          <m:ctrlPr>
                            <a:rPr lang="en-US" sz="2400" i="1">
                              <a:latin typeface="Cambria Math" panose="02040503050406030204" pitchFamily="18" charset="0"/>
                            </a:rPr>
                          </m:ctrlPr>
                        </m:sSupPr>
                        <m:e>
                          <m:r>
                            <a:rPr lang="en-US" sz="2400" i="1">
                              <a:latin typeface="Cambria Math" panose="02040503050406030204" pitchFamily="18" charset="0"/>
                            </a:rPr>
                            <m:t>𝑎</m:t>
                          </m:r>
                        </m:e>
                        <m:sup>
                          <m:r>
                            <a:rPr lang="en-US" sz="2400" i="1">
                              <a:latin typeface="Cambria Math" panose="02040503050406030204" pitchFamily="18" charset="0"/>
                            </a:rPr>
                            <m:t>𝐵</m:t>
                          </m:r>
                        </m:sup>
                      </m:sSup>
                      <m:r>
                        <a:rPr lang="en-US" sz="2400" i="0">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𝜃</m:t>
                          </m:r>
                        </m:e>
                        <m:sup>
                          <m:r>
                            <a:rPr lang="en-US" sz="2400" i="1">
                              <a:latin typeface="Cambria Math" panose="02040503050406030204" pitchFamily="18" charset="0"/>
                            </a:rPr>
                            <m:t>𝐶</m:t>
                          </m:r>
                        </m:sup>
                      </m:sSup>
                      <m:sSup>
                        <m:sSupPr>
                          <m:ctrlPr>
                            <a:rPr lang="en-US" sz="2400" i="1">
                              <a:latin typeface="Cambria Math" panose="02040503050406030204" pitchFamily="18" charset="0"/>
                            </a:rPr>
                          </m:ctrlPr>
                        </m:sSupPr>
                        <m:e>
                          <m:r>
                            <a:rPr lang="en-US" sz="2400" i="1">
                              <a:latin typeface="Cambria Math" panose="02040503050406030204" pitchFamily="18" charset="0"/>
                            </a:rPr>
                            <m:t>𝑎</m:t>
                          </m:r>
                        </m:e>
                        <m:sup>
                          <m:r>
                            <a:rPr lang="en-US" sz="2400" i="1">
                              <a:latin typeface="Cambria Math" panose="02040503050406030204" pitchFamily="18" charset="0"/>
                            </a:rPr>
                            <m:t>𝐶</m:t>
                          </m:r>
                        </m:sup>
                      </m:sSup>
                      <m:r>
                        <a:rPr lang="en-US" sz="2400" i="0">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𝜃</m:t>
                          </m:r>
                        </m:e>
                        <m:sup>
                          <m:r>
                            <a:rPr lang="en-US" sz="2400" i="1">
                              <a:latin typeface="Cambria Math" panose="02040503050406030204" pitchFamily="18" charset="0"/>
                            </a:rPr>
                            <m:t>𝐷</m:t>
                          </m:r>
                        </m:sup>
                      </m:sSup>
                      <m:sSup>
                        <m:sSupPr>
                          <m:ctrlPr>
                            <a:rPr lang="en-US" sz="2400" i="1">
                              <a:latin typeface="Cambria Math" panose="02040503050406030204" pitchFamily="18" charset="0"/>
                            </a:rPr>
                          </m:ctrlPr>
                        </m:sSupPr>
                        <m:e>
                          <m:r>
                            <a:rPr lang="en-US" sz="2400" i="1">
                              <a:latin typeface="Cambria Math" panose="02040503050406030204" pitchFamily="18" charset="0"/>
                            </a:rPr>
                            <m:t>𝑎</m:t>
                          </m:r>
                        </m:e>
                        <m:sup>
                          <m:r>
                            <a:rPr lang="en-US" sz="2400" i="1">
                              <a:latin typeface="Cambria Math" panose="02040503050406030204" pitchFamily="18" charset="0"/>
                            </a:rPr>
                            <m:t>𝐷</m:t>
                          </m:r>
                        </m:sup>
                      </m:sSup>
                    </m:oMath>
                  </m:oMathPara>
                </a14:m>
                <a:endParaRPr lang="en-US" sz="2400" dirty="0"/>
              </a:p>
            </p:txBody>
          </p:sp>
        </mc:Choice>
        <mc:Fallback xmlns="">
          <p:sp>
            <p:nvSpPr>
              <p:cNvPr id="11" name="Rectangle 10">
                <a:extLst>
                  <a:ext uri="{FF2B5EF4-FFF2-40B4-BE49-F238E27FC236}">
                    <a16:creationId xmlns:a16="http://schemas.microsoft.com/office/drawing/2014/main" id="{BD8A9C9E-E1A1-5048-BB0A-48568CA57255}"/>
                  </a:ext>
                </a:extLst>
              </p:cNvPr>
              <p:cNvSpPr>
                <a:spLocks noRot="1" noChangeAspect="1" noMove="1" noResize="1" noEditPoints="1" noAdjustHandles="1" noChangeArrowheads="1" noChangeShapeType="1" noTextEdit="1"/>
              </p:cNvSpPr>
              <p:nvPr/>
            </p:nvSpPr>
            <p:spPr>
              <a:xfrm>
                <a:off x="1717963" y="2860964"/>
                <a:ext cx="4753545" cy="462884"/>
              </a:xfrm>
              <a:prstGeom prst="rect">
                <a:avLst/>
              </a:prstGeom>
              <a:blipFill>
                <a:blip r:embed="rId4"/>
                <a:stretch>
                  <a:fillRect b="-526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id="{7D75D007-212E-BD4A-995A-DF2B8C3C9127}"/>
                  </a:ext>
                </a:extLst>
              </p:cNvPr>
              <p:cNvSpPr/>
              <p:nvPr/>
            </p:nvSpPr>
            <p:spPr>
              <a:xfrm>
                <a:off x="1614054" y="2414154"/>
                <a:ext cx="1580497" cy="47359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sz="2400" i="1">
                              <a:latin typeface="Cambria Math" panose="02040503050406030204" pitchFamily="18" charset="0"/>
                            </a:rPr>
                          </m:ctrlPr>
                        </m:sSupPr>
                        <m:e>
                          <m:r>
                            <a:rPr lang="en-US" sz="2400" i="1">
                              <a:latin typeface="Cambria Math" panose="02040503050406030204" pitchFamily="18" charset="0"/>
                            </a:rPr>
                            <m:t>𝜃</m:t>
                          </m:r>
                        </m:e>
                        <m:sup>
                          <m:r>
                            <a:rPr lang="en-US" sz="2400" i="1">
                              <a:latin typeface="Cambria Math" panose="02040503050406030204" pitchFamily="18" charset="0"/>
                            </a:rPr>
                            <m:t>𝑖</m:t>
                          </m:r>
                        </m:sup>
                      </m:sSup>
                      <m:r>
                        <a:rPr lang="en-US" sz="2400" i="0">
                          <a:latin typeface="Cambria Math" panose="02040503050406030204" pitchFamily="18" charset="0"/>
                        </a:rPr>
                        <m:t>=</m:t>
                      </m:r>
                      <m:f>
                        <m:fPr>
                          <m:type m:val="lin"/>
                          <m:ctrlPr>
                            <a:rPr lang="en-US" sz="2400" i="1">
                              <a:latin typeface="Cambria Math" panose="02040503050406030204" pitchFamily="18" charset="0"/>
                            </a:rPr>
                          </m:ctrlPr>
                        </m:fPr>
                        <m:num>
                          <m:sSup>
                            <m:sSupPr>
                              <m:ctrlPr>
                                <a:rPr lang="en-US" sz="2400" i="1">
                                  <a:latin typeface="Cambria Math" panose="02040503050406030204" pitchFamily="18" charset="0"/>
                                </a:rPr>
                              </m:ctrlPr>
                            </m:sSupPr>
                            <m:e>
                              <m:r>
                                <a:rPr lang="en-US" sz="2400" i="1">
                                  <a:latin typeface="Cambria Math" panose="02040503050406030204" pitchFamily="18" charset="0"/>
                                </a:rPr>
                                <m:t>𝑏</m:t>
                              </m:r>
                            </m:e>
                            <m:sup>
                              <m:r>
                                <a:rPr lang="en-US" sz="2400" i="1">
                                  <a:latin typeface="Cambria Math" panose="02040503050406030204" pitchFamily="18" charset="0"/>
                                </a:rPr>
                                <m:t>𝑖</m:t>
                              </m:r>
                            </m:sup>
                          </m:sSup>
                        </m:num>
                        <m:den>
                          <m:r>
                            <a:rPr lang="en-US" sz="2400" i="1">
                              <a:latin typeface="Cambria Math" panose="02040503050406030204" pitchFamily="18" charset="0"/>
                            </a:rPr>
                            <m:t>𝛽</m:t>
                          </m:r>
                        </m:den>
                      </m:f>
                    </m:oMath>
                  </m:oMathPara>
                </a14:m>
                <a:endParaRPr lang="en-US" sz="2400" dirty="0"/>
              </a:p>
            </p:txBody>
          </p:sp>
        </mc:Choice>
        <mc:Fallback xmlns="">
          <p:sp>
            <p:nvSpPr>
              <p:cNvPr id="12" name="Rectangle 11">
                <a:extLst>
                  <a:ext uri="{FF2B5EF4-FFF2-40B4-BE49-F238E27FC236}">
                    <a16:creationId xmlns:a16="http://schemas.microsoft.com/office/drawing/2014/main" id="{7D75D007-212E-BD4A-995A-DF2B8C3C9127}"/>
                  </a:ext>
                </a:extLst>
              </p:cNvPr>
              <p:cNvSpPr>
                <a:spLocks noRot="1" noChangeAspect="1" noMove="1" noResize="1" noEditPoints="1" noAdjustHandles="1" noChangeArrowheads="1" noChangeShapeType="1" noTextEdit="1"/>
              </p:cNvSpPr>
              <p:nvPr/>
            </p:nvSpPr>
            <p:spPr>
              <a:xfrm>
                <a:off x="1614054" y="2414154"/>
                <a:ext cx="1580497" cy="473591"/>
              </a:xfrm>
              <a:prstGeom prst="rect">
                <a:avLst/>
              </a:prstGeom>
              <a:blipFill>
                <a:blip r:embed="rId5"/>
                <a:stretch>
                  <a:fillRect t="-118421" r="-3175" b="-189474"/>
                </a:stretch>
              </a:blipFill>
            </p:spPr>
            <p:txBody>
              <a:bodyPr/>
              <a:lstStyle/>
              <a:p>
                <a:r>
                  <a:rPr lang="en-US">
                    <a:noFill/>
                  </a:rPr>
                  <a:t> </a:t>
                </a:r>
              </a:p>
            </p:txBody>
          </p:sp>
        </mc:Fallback>
      </mc:AlternateContent>
      <p:sp>
        <p:nvSpPr>
          <p:cNvPr id="3" name="Footer Placeholder 2">
            <a:extLst>
              <a:ext uri="{FF2B5EF4-FFF2-40B4-BE49-F238E27FC236}">
                <a16:creationId xmlns:a16="http://schemas.microsoft.com/office/drawing/2014/main" id="{0A9D55C8-A2B6-5F4E-BD01-33F10462359D}"/>
              </a:ext>
            </a:extLst>
          </p:cNvPr>
          <p:cNvSpPr>
            <a:spLocks noGrp="1"/>
          </p:cNvSpPr>
          <p:nvPr>
            <p:ph type="ftr" sz="quarter" idx="11"/>
          </p:nvPr>
        </p:nvSpPr>
        <p:spPr/>
        <p:txBody>
          <a:bodyPr/>
          <a:lstStyle/>
          <a:p>
            <a:pPr>
              <a:defRPr/>
            </a:pPr>
            <a:r>
              <a:rPr lang="en-US"/>
              <a:t>Class 19:  Preferential Trading Arrangements</a:t>
            </a:r>
          </a:p>
        </p:txBody>
      </p:sp>
      <p:sp>
        <p:nvSpPr>
          <p:cNvPr id="16" name="Title 1">
            <a:extLst>
              <a:ext uri="{FF2B5EF4-FFF2-40B4-BE49-F238E27FC236}">
                <a16:creationId xmlns:a16="http://schemas.microsoft.com/office/drawing/2014/main" id="{FD83DCA9-3F49-F247-8BE3-E4E6505C368F}"/>
              </a:ext>
            </a:extLst>
          </p:cNvPr>
          <p:cNvSpPr>
            <a:spLocks noGrp="1"/>
          </p:cNvSpPr>
          <p:nvPr>
            <p:ph type="title"/>
          </p:nvPr>
        </p:nvSpPr>
        <p:spPr>
          <a:xfrm>
            <a:off x="457200" y="274638"/>
            <a:ext cx="8229600" cy="1143000"/>
          </a:xfrm>
        </p:spPr>
        <p:txBody>
          <a:bodyPr/>
          <a:lstStyle/>
          <a:p>
            <a:r>
              <a:rPr lang="en-US" sz="4000" dirty="0"/>
              <a:t>The Model</a:t>
            </a:r>
          </a:p>
        </p:txBody>
      </p:sp>
    </p:spTree>
    <p:extLst>
      <p:ext uri="{BB962C8B-B14F-4D97-AF65-F5344CB8AC3E}">
        <p14:creationId xmlns:p14="http://schemas.microsoft.com/office/powerpoint/2010/main" val="20665860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92F076-3D55-2F45-9A29-139A1CB946C9}"/>
              </a:ext>
            </a:extLst>
          </p:cNvPr>
          <p:cNvSpPr>
            <a:spLocks noGrp="1"/>
          </p:cNvSpPr>
          <p:nvPr>
            <p:ph type="title"/>
          </p:nvPr>
        </p:nvSpPr>
        <p:spPr/>
        <p:txBody>
          <a:bodyPr/>
          <a:lstStyle/>
          <a:p>
            <a:r>
              <a:rPr lang="en-US" dirty="0"/>
              <a:t>Background</a:t>
            </a:r>
          </a:p>
        </p:txBody>
      </p:sp>
      <p:sp>
        <p:nvSpPr>
          <p:cNvPr id="3" name="Content Placeholder 2">
            <a:extLst>
              <a:ext uri="{FF2B5EF4-FFF2-40B4-BE49-F238E27FC236}">
                <a16:creationId xmlns:a16="http://schemas.microsoft.com/office/drawing/2014/main" id="{1BB89BC3-2C7F-1D47-88E4-64D8756FC387}"/>
              </a:ext>
            </a:extLst>
          </p:cNvPr>
          <p:cNvSpPr>
            <a:spLocks noGrp="1"/>
          </p:cNvSpPr>
          <p:nvPr>
            <p:ph idx="1"/>
          </p:nvPr>
        </p:nvSpPr>
        <p:spPr/>
        <p:txBody>
          <a:bodyPr/>
          <a:lstStyle/>
          <a:p>
            <a:r>
              <a:rPr lang="en-US" sz="2800" dirty="0"/>
              <a:t>A PTA is not the same as lowering a tariff on imports from all countries</a:t>
            </a:r>
          </a:p>
          <a:p>
            <a:r>
              <a:rPr lang="en-US" sz="2800" dirty="0"/>
              <a:t>Reason:  There is both</a:t>
            </a:r>
          </a:p>
          <a:p>
            <a:pPr lvl="1"/>
            <a:r>
              <a:rPr lang="en-US" sz="2400" dirty="0"/>
              <a:t>“Trade creation”</a:t>
            </a:r>
          </a:p>
          <a:p>
            <a:pPr lvl="2"/>
            <a:r>
              <a:rPr lang="en-US" sz="2000" dirty="0"/>
              <a:t>Increased imports from the favored partner instead of from domestic producers</a:t>
            </a:r>
          </a:p>
          <a:p>
            <a:pPr lvl="1"/>
            <a:r>
              <a:rPr lang="en-US" sz="2400" dirty="0"/>
              <a:t>“Trade diversion”</a:t>
            </a:r>
          </a:p>
          <a:p>
            <a:pPr lvl="2"/>
            <a:r>
              <a:rPr lang="en-US" sz="2000" dirty="0"/>
              <a:t>Switch to import from favored partner instead of from another country (”third country”)</a:t>
            </a:r>
          </a:p>
        </p:txBody>
      </p:sp>
      <p:sp>
        <p:nvSpPr>
          <p:cNvPr id="4" name="Footer Placeholder 3">
            <a:extLst>
              <a:ext uri="{FF2B5EF4-FFF2-40B4-BE49-F238E27FC236}">
                <a16:creationId xmlns:a16="http://schemas.microsoft.com/office/drawing/2014/main" id="{B42C07C7-44DE-1E4D-8A36-244F1C9D34B4}"/>
              </a:ext>
            </a:extLst>
          </p:cNvPr>
          <p:cNvSpPr>
            <a:spLocks noGrp="1"/>
          </p:cNvSpPr>
          <p:nvPr>
            <p:ph type="ftr" sz="quarter" idx="11"/>
          </p:nvPr>
        </p:nvSpPr>
        <p:spPr/>
        <p:txBody>
          <a:bodyPr/>
          <a:lstStyle/>
          <a:p>
            <a:pPr>
              <a:defRPr/>
            </a:pPr>
            <a:r>
              <a:rPr lang="en-US"/>
              <a:t>Class 19:  Preferential Trading Arrangements</a:t>
            </a:r>
          </a:p>
        </p:txBody>
      </p:sp>
      <p:sp>
        <p:nvSpPr>
          <p:cNvPr id="5" name="Slide Number Placeholder 4">
            <a:extLst>
              <a:ext uri="{FF2B5EF4-FFF2-40B4-BE49-F238E27FC236}">
                <a16:creationId xmlns:a16="http://schemas.microsoft.com/office/drawing/2014/main" id="{7F734168-8D4E-874A-9EF6-37B436829D9E}"/>
              </a:ext>
            </a:extLst>
          </p:cNvPr>
          <p:cNvSpPr>
            <a:spLocks noGrp="1"/>
          </p:cNvSpPr>
          <p:nvPr>
            <p:ph type="sldNum" sz="quarter" idx="12"/>
          </p:nvPr>
        </p:nvSpPr>
        <p:spPr/>
        <p:txBody>
          <a:bodyPr/>
          <a:lstStyle/>
          <a:p>
            <a:pPr>
              <a:defRPr/>
            </a:pPr>
            <a:fld id="{659DFB22-C7E9-9E4B-8431-4E4E88AD005A}" type="slidenum">
              <a:rPr lang="en-US" smtClean="0"/>
              <a:pPr>
                <a:defRPr/>
              </a:pPr>
              <a:t>5</a:t>
            </a:fld>
            <a:endParaRPr lang="en-US"/>
          </a:p>
        </p:txBody>
      </p:sp>
    </p:spTree>
    <p:extLst>
      <p:ext uri="{BB962C8B-B14F-4D97-AF65-F5344CB8AC3E}">
        <p14:creationId xmlns:p14="http://schemas.microsoft.com/office/powerpoint/2010/main" val="250633198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6934DB79-9026-674A-8CB3-9EAE7ABF02E6}" type="slidenum">
              <a:rPr lang="en-US" smtClean="0"/>
              <a:pPr/>
              <a:t>50</a:t>
            </a:fld>
            <a:endParaRPr lang="en-US"/>
          </a:p>
        </p:txBody>
      </p:sp>
      <mc:AlternateContent xmlns:mc="http://schemas.openxmlformats.org/markup-compatibility/2006" xmlns:a14="http://schemas.microsoft.com/office/drawing/2010/main">
        <mc:Choice Requires="a14">
          <p:sp>
            <p:nvSpPr>
              <p:cNvPr id="9" name="Content Placeholder 2">
                <a:extLst>
                  <a:ext uri="{FF2B5EF4-FFF2-40B4-BE49-F238E27FC236}">
                    <a16:creationId xmlns:a16="http://schemas.microsoft.com/office/drawing/2014/main" id="{9D15B62D-8140-6F44-8763-B88804C0ACE4}"/>
                  </a:ext>
                </a:extLst>
              </p:cNvPr>
              <p:cNvSpPr>
                <a:spLocks noGrp="1"/>
              </p:cNvSpPr>
              <p:nvPr>
                <p:ph idx="1"/>
              </p:nvPr>
            </p:nvSpPr>
            <p:spPr>
              <a:xfrm>
                <a:off x="1447800" y="1447800"/>
                <a:ext cx="7239000" cy="4081117"/>
              </a:xfrm>
            </p:spPr>
            <p:txBody>
              <a:bodyPr/>
              <a:lstStyle/>
              <a:p>
                <a:r>
                  <a:rPr lang="en-US" sz="2600" dirty="0">
                    <a:solidFill>
                      <a:srgbClr val="00487B"/>
                    </a:solidFill>
                  </a:rPr>
                  <a:t>With more assumptions, </a:t>
                </a:r>
                <a14:m>
                  <m:oMath xmlns:m="http://schemas.openxmlformats.org/officeDocument/2006/math">
                    <m:sSup>
                      <m:sSupPr>
                        <m:ctrlPr>
                          <a:rPr lang="en-US" sz="2400" i="1">
                            <a:latin typeface="Cambria Math" panose="02040503050406030204" pitchFamily="18" charset="0"/>
                          </a:rPr>
                        </m:ctrlPr>
                      </m:sSupPr>
                      <m:e>
                        <m:r>
                          <a:rPr lang="en-US" sz="2400" i="1">
                            <a:latin typeface="Cambria Math" panose="02040503050406030204" pitchFamily="18" charset="0"/>
                          </a:rPr>
                          <m:t>𝑏</m:t>
                        </m:r>
                      </m:e>
                      <m:sup>
                        <m:r>
                          <a:rPr lang="en-US" sz="2400" i="1">
                            <a:latin typeface="Cambria Math" panose="02040503050406030204" pitchFamily="18" charset="0"/>
                          </a:rPr>
                          <m:t>𝑖</m:t>
                        </m:r>
                      </m:sup>
                    </m:sSup>
                  </m:oMath>
                </a14:m>
                <a:r>
                  <a:rPr lang="en-US" sz="2600" dirty="0">
                    <a:solidFill>
                      <a:srgbClr val="00487B"/>
                    </a:solidFill>
                  </a:rPr>
                  <a:t> are proportional to country size</a:t>
                </a:r>
              </a:p>
              <a:p>
                <a:pPr lvl="1"/>
                <a:r>
                  <a:rPr lang="en-US" sz="2200" dirty="0">
                    <a:solidFill>
                      <a:srgbClr val="00487B"/>
                    </a:solidFill>
                  </a:rPr>
                  <a:t>(See paper)</a:t>
                </a:r>
              </a:p>
              <a:p>
                <a:r>
                  <a:rPr lang="en-US" sz="2600" dirty="0">
                    <a:solidFill>
                      <a:srgbClr val="00487B"/>
                    </a:solidFill>
                  </a:rPr>
                  <a:t>Therefore </a:t>
                </a:r>
                <a14:m>
                  <m:oMath xmlns:m="http://schemas.openxmlformats.org/officeDocument/2006/math">
                    <m:sSup>
                      <m:sSupPr>
                        <m:ctrlPr>
                          <a:rPr lang="en-US" sz="2400" i="1">
                            <a:latin typeface="Cambria Math" panose="02040503050406030204" pitchFamily="18" charset="0"/>
                          </a:rPr>
                        </m:ctrlPr>
                      </m:sSupPr>
                      <m:e>
                        <m:r>
                          <a:rPr lang="en-US" sz="2400" i="1">
                            <a:latin typeface="Cambria Math" panose="02040503050406030204" pitchFamily="18" charset="0"/>
                          </a:rPr>
                          <m:t>𝜃</m:t>
                        </m:r>
                      </m:e>
                      <m:sup>
                        <m:r>
                          <a:rPr lang="en-US" sz="2400" i="1">
                            <a:latin typeface="Cambria Math" panose="02040503050406030204" pitchFamily="18" charset="0"/>
                          </a:rPr>
                          <m:t>𝑖</m:t>
                        </m:r>
                      </m:sup>
                    </m:sSup>
                  </m:oMath>
                </a14:m>
                <a:r>
                  <a:rPr lang="en-US" sz="2600" dirty="0">
                    <a:solidFill>
                      <a:srgbClr val="00487B"/>
                    </a:solidFill>
                  </a:rPr>
                  <a:t> is country </a:t>
                </a:r>
                <a:r>
                  <a:rPr lang="en-US" sz="2600" i="1" dirty="0">
                    <a:solidFill>
                      <a:srgbClr val="00487B"/>
                    </a:solidFill>
                  </a:rPr>
                  <a:t>i</a:t>
                </a:r>
                <a:r>
                  <a:rPr lang="en-US" sz="2600" dirty="0">
                    <a:solidFill>
                      <a:srgbClr val="00487B"/>
                    </a:solidFill>
                  </a:rPr>
                  <a:t>’s share of world economy</a:t>
                </a:r>
              </a:p>
              <a:p>
                <a:pPr lvl="1"/>
                <a:r>
                  <a:rPr lang="en-US" sz="2200" dirty="0">
                    <a:solidFill>
                      <a:srgbClr val="00487B"/>
                    </a:solidFill>
                  </a:rPr>
                  <a:t>(This is not really right, as it assumes both demanders and suppliers in proportion to population.  Exporters will in fact have more firms, and thus greater weight, than importers.)</a:t>
                </a:r>
              </a:p>
              <a:p>
                <a:endParaRPr lang="en-US" sz="2600" dirty="0">
                  <a:solidFill>
                    <a:srgbClr val="00487B"/>
                  </a:solidFill>
                </a:endParaRPr>
              </a:p>
            </p:txBody>
          </p:sp>
        </mc:Choice>
        <mc:Fallback xmlns="">
          <p:sp>
            <p:nvSpPr>
              <p:cNvPr id="9" name="Content Placeholder 2">
                <a:extLst>
                  <a:ext uri="{FF2B5EF4-FFF2-40B4-BE49-F238E27FC236}">
                    <a16:creationId xmlns:a16="http://schemas.microsoft.com/office/drawing/2014/main" id="{9D15B62D-8140-6F44-8763-B88804C0ACE4}"/>
                  </a:ext>
                </a:extLst>
              </p:cNvPr>
              <p:cNvSpPr>
                <a:spLocks noGrp="1" noRot="1" noChangeAspect="1" noMove="1" noResize="1" noEditPoints="1" noAdjustHandles="1" noChangeArrowheads="1" noChangeShapeType="1" noTextEdit="1"/>
              </p:cNvSpPr>
              <p:nvPr>
                <p:ph idx="1"/>
              </p:nvPr>
            </p:nvSpPr>
            <p:spPr>
              <a:xfrm>
                <a:off x="1447800" y="1447800"/>
                <a:ext cx="7239000" cy="4081117"/>
              </a:xfrm>
              <a:blipFill>
                <a:blip r:embed="rId2"/>
                <a:stretch>
                  <a:fillRect l="-1226" t="-1242" r="-1926"/>
                </a:stretch>
              </a:blipFill>
            </p:spPr>
            <p:txBody>
              <a:bodyPr/>
              <a:lstStyle/>
              <a:p>
                <a:r>
                  <a:rPr lang="en-US">
                    <a:noFill/>
                  </a:rPr>
                  <a:t> </a:t>
                </a:r>
              </a:p>
            </p:txBody>
          </p:sp>
        </mc:Fallback>
      </mc:AlternateContent>
      <p:sp>
        <p:nvSpPr>
          <p:cNvPr id="3" name="Footer Placeholder 2">
            <a:extLst>
              <a:ext uri="{FF2B5EF4-FFF2-40B4-BE49-F238E27FC236}">
                <a16:creationId xmlns:a16="http://schemas.microsoft.com/office/drawing/2014/main" id="{E678BA57-62C9-D347-98CE-570A0C45E2BC}"/>
              </a:ext>
            </a:extLst>
          </p:cNvPr>
          <p:cNvSpPr>
            <a:spLocks noGrp="1"/>
          </p:cNvSpPr>
          <p:nvPr>
            <p:ph type="ftr" sz="quarter" idx="11"/>
          </p:nvPr>
        </p:nvSpPr>
        <p:spPr/>
        <p:txBody>
          <a:bodyPr/>
          <a:lstStyle/>
          <a:p>
            <a:pPr>
              <a:defRPr/>
            </a:pPr>
            <a:r>
              <a:rPr lang="en-US"/>
              <a:t>Class 19:  Preferential Trading Arrangements</a:t>
            </a:r>
          </a:p>
        </p:txBody>
      </p:sp>
      <p:sp>
        <p:nvSpPr>
          <p:cNvPr id="10" name="Title 1">
            <a:extLst>
              <a:ext uri="{FF2B5EF4-FFF2-40B4-BE49-F238E27FC236}">
                <a16:creationId xmlns:a16="http://schemas.microsoft.com/office/drawing/2014/main" id="{C6218F29-0DB7-5A44-A8DC-0FF3EAE814B4}"/>
              </a:ext>
            </a:extLst>
          </p:cNvPr>
          <p:cNvSpPr>
            <a:spLocks noGrp="1"/>
          </p:cNvSpPr>
          <p:nvPr>
            <p:ph type="title"/>
          </p:nvPr>
        </p:nvSpPr>
        <p:spPr>
          <a:xfrm>
            <a:off x="457200" y="274638"/>
            <a:ext cx="8229600" cy="1143000"/>
          </a:xfrm>
        </p:spPr>
        <p:txBody>
          <a:bodyPr/>
          <a:lstStyle/>
          <a:p>
            <a:r>
              <a:rPr lang="en-US" sz="4000" dirty="0"/>
              <a:t>The Model</a:t>
            </a:r>
          </a:p>
        </p:txBody>
      </p:sp>
    </p:spTree>
    <p:extLst>
      <p:ext uri="{BB962C8B-B14F-4D97-AF65-F5344CB8AC3E}">
        <p14:creationId xmlns:p14="http://schemas.microsoft.com/office/powerpoint/2010/main" val="209068167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6934DB79-9026-674A-8CB3-9EAE7ABF02E6}" type="slidenum">
              <a:rPr lang="en-US" smtClean="0"/>
              <a:pPr/>
              <a:t>51</a:t>
            </a:fld>
            <a:endParaRPr lang="en-US"/>
          </a:p>
        </p:txBody>
      </p:sp>
      <mc:AlternateContent xmlns:mc="http://schemas.openxmlformats.org/markup-compatibility/2006" xmlns:a14="http://schemas.microsoft.com/office/drawing/2010/main">
        <mc:Choice Requires="a14">
          <p:sp>
            <p:nvSpPr>
              <p:cNvPr id="9" name="Content Placeholder 2">
                <a:extLst>
                  <a:ext uri="{FF2B5EF4-FFF2-40B4-BE49-F238E27FC236}">
                    <a16:creationId xmlns:a16="http://schemas.microsoft.com/office/drawing/2014/main" id="{9D15B62D-8140-6F44-8763-B88804C0ACE4}"/>
                  </a:ext>
                </a:extLst>
              </p:cNvPr>
              <p:cNvSpPr>
                <a:spLocks noGrp="1"/>
              </p:cNvSpPr>
              <p:nvPr>
                <p:ph idx="1"/>
              </p:nvPr>
            </p:nvSpPr>
            <p:spPr>
              <a:xfrm>
                <a:off x="1447800" y="1447800"/>
                <a:ext cx="7239000" cy="3797963"/>
              </a:xfrm>
            </p:spPr>
            <p:txBody>
              <a:bodyPr/>
              <a:lstStyle/>
              <a:p>
                <a:pPr marL="0" indent="0">
                  <a:buNone/>
                </a:pPr>
                <a:r>
                  <a:rPr lang="en-US" sz="2400" dirty="0">
                    <a:solidFill>
                      <a:srgbClr val="00487B"/>
                    </a:solidFill>
                  </a:rPr>
                  <a:t>Effect of new FTA between A and B </a:t>
                </a:r>
              </a:p>
              <a:p>
                <a:pPr marL="0" indent="0">
                  <a:buNone/>
                </a:pPr>
                <a:r>
                  <a:rPr lang="en-US" sz="2400" dirty="0">
                    <a:solidFill>
                      <a:srgbClr val="00487B"/>
                    </a:solidFill>
                  </a:rPr>
                  <a:t>	(in presence of A’s FTA with D)</a:t>
                </a:r>
              </a:p>
              <a:p>
                <a:pPr marL="0" indent="0">
                  <a:buNone/>
                </a:pPr>
                <a:r>
                  <a:rPr lang="en-US" sz="2400" dirty="0">
                    <a:solidFill>
                      <a:srgbClr val="00487B"/>
                    </a:solidFill>
                  </a:rPr>
                  <a:t>Let </a:t>
                </a:r>
                <a14:m>
                  <m:oMath xmlns:m="http://schemas.openxmlformats.org/officeDocument/2006/math">
                    <m:r>
                      <a:rPr lang="en-US" sz="2400" i="1">
                        <a:latin typeface="Cambria Math" panose="02040503050406030204" pitchFamily="18" charset="0"/>
                      </a:rPr>
                      <m:t>∆</m:t>
                    </m:r>
                  </m:oMath>
                </a14:m>
                <a:r>
                  <a:rPr lang="en-US" sz="1800" dirty="0">
                    <a:effectLst/>
                  </a:rPr>
                  <a:t> </a:t>
                </a:r>
                <a:r>
                  <a:rPr lang="en-US" sz="2400" dirty="0">
                    <a:effectLst/>
                  </a:rPr>
                  <a:t>be change from equilibrium 1 to equilibrium 2</a:t>
                </a:r>
                <a:endParaRPr lang="en-US" sz="2400" dirty="0">
                  <a:solidFill>
                    <a:srgbClr val="00487B"/>
                  </a:solidFill>
                </a:endParaRPr>
              </a:p>
              <a:p>
                <a:pPr marL="0" indent="0">
                  <a:buNone/>
                </a:pPr>
                <a:endParaRPr lang="en-US" sz="2400" dirty="0">
                  <a:solidFill>
                    <a:srgbClr val="00487B"/>
                  </a:solidFill>
                </a:endParaRPr>
              </a:p>
              <a:p>
                <a:pPr marL="400050" lvl="1" indent="0">
                  <a:buNone/>
                </a:pPr>
                <a:r>
                  <a:rPr lang="en-US" sz="2000" dirty="0">
                    <a:solidFill>
                      <a:srgbClr val="00487B"/>
                    </a:solidFill>
                  </a:rPr>
                  <a:t>Thus price in A falls by a fraction of the tariff, in proportion to size of new partner compared to world.</a:t>
                </a:r>
              </a:p>
              <a:p>
                <a:pPr marL="0" indent="0">
                  <a:buNone/>
                </a:pPr>
                <a:r>
                  <a:rPr lang="en-US" sz="2400" dirty="0">
                    <a:solidFill>
                      <a:srgbClr val="00487B"/>
                    </a:solidFill>
                  </a:rPr>
                  <a:t>Country B’s price rises by the rest of the tariff</a:t>
                </a:r>
              </a:p>
              <a:p>
                <a:pPr marL="0" indent="0">
                  <a:buNone/>
                </a:pPr>
                <a:endParaRPr lang="en-US" sz="2400" dirty="0">
                  <a:solidFill>
                    <a:srgbClr val="00487B"/>
                  </a:solidFill>
                </a:endParaRPr>
              </a:p>
              <a:p>
                <a:pPr marL="0" indent="0">
                  <a:buNone/>
                </a:pPr>
                <a:r>
                  <a:rPr lang="en-US" sz="2400" dirty="0">
                    <a:solidFill>
                      <a:srgbClr val="00487B"/>
                    </a:solidFill>
                  </a:rPr>
                  <a:t>Because A’s tariff on C and D does not change</a:t>
                </a:r>
              </a:p>
            </p:txBody>
          </p:sp>
        </mc:Choice>
        <mc:Fallback xmlns="">
          <p:sp>
            <p:nvSpPr>
              <p:cNvPr id="9" name="Content Placeholder 2">
                <a:extLst>
                  <a:ext uri="{FF2B5EF4-FFF2-40B4-BE49-F238E27FC236}">
                    <a16:creationId xmlns:a16="http://schemas.microsoft.com/office/drawing/2014/main" id="{9D15B62D-8140-6F44-8763-B88804C0ACE4}"/>
                  </a:ext>
                </a:extLst>
              </p:cNvPr>
              <p:cNvSpPr>
                <a:spLocks noGrp="1" noRot="1" noChangeAspect="1" noMove="1" noResize="1" noEditPoints="1" noAdjustHandles="1" noChangeArrowheads="1" noChangeShapeType="1" noTextEdit="1"/>
              </p:cNvSpPr>
              <p:nvPr>
                <p:ph idx="1"/>
              </p:nvPr>
            </p:nvSpPr>
            <p:spPr>
              <a:xfrm>
                <a:off x="1447800" y="1447800"/>
                <a:ext cx="7239000" cy="3797963"/>
              </a:xfrm>
              <a:blipFill>
                <a:blip r:embed="rId2"/>
                <a:stretch>
                  <a:fillRect l="-1226" t="-1333" r="-175" b="-2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0379A67B-A333-ED47-8623-261668EE1B98}"/>
                  </a:ext>
                </a:extLst>
              </p:cNvPr>
              <p:cNvSpPr/>
              <p:nvPr/>
            </p:nvSpPr>
            <p:spPr>
              <a:xfrm>
                <a:off x="1828800" y="2743200"/>
                <a:ext cx="1905458" cy="46262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𝑝</m:t>
                          </m:r>
                        </m:e>
                        <m:sup>
                          <m:r>
                            <a:rPr lang="en-US" sz="2400" i="1">
                              <a:latin typeface="Cambria Math" panose="02040503050406030204" pitchFamily="18" charset="0"/>
                            </a:rPr>
                            <m:t>𝐴</m:t>
                          </m:r>
                        </m:sup>
                      </m:sSup>
                      <m:r>
                        <a:rPr lang="en-US" sz="2400" i="0">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𝜃</m:t>
                          </m:r>
                        </m:e>
                        <m:sup>
                          <m:r>
                            <a:rPr lang="en-US" sz="2400" i="1">
                              <a:latin typeface="Cambria Math" panose="02040503050406030204" pitchFamily="18" charset="0"/>
                            </a:rPr>
                            <m:t>𝐵</m:t>
                          </m:r>
                        </m:sup>
                      </m:sSup>
                      <m:r>
                        <a:rPr lang="en-US" sz="2400" i="1">
                          <a:latin typeface="Cambria Math" panose="02040503050406030204" pitchFamily="18" charset="0"/>
                        </a:rPr>
                        <m:t>𝑡</m:t>
                      </m:r>
                    </m:oMath>
                  </m:oMathPara>
                </a14:m>
                <a:endParaRPr lang="en-US" sz="2400" dirty="0"/>
              </a:p>
            </p:txBody>
          </p:sp>
        </mc:Choice>
        <mc:Fallback xmlns="">
          <p:sp>
            <p:nvSpPr>
              <p:cNvPr id="3" name="Rectangle 2">
                <a:extLst>
                  <a:ext uri="{FF2B5EF4-FFF2-40B4-BE49-F238E27FC236}">
                    <a16:creationId xmlns:a16="http://schemas.microsoft.com/office/drawing/2014/main" id="{0379A67B-A333-ED47-8623-261668EE1B98}"/>
                  </a:ext>
                </a:extLst>
              </p:cNvPr>
              <p:cNvSpPr>
                <a:spLocks noRot="1" noChangeAspect="1" noMove="1" noResize="1" noEditPoints="1" noAdjustHandles="1" noChangeArrowheads="1" noChangeShapeType="1" noTextEdit="1"/>
              </p:cNvSpPr>
              <p:nvPr/>
            </p:nvSpPr>
            <p:spPr>
              <a:xfrm>
                <a:off x="1828800" y="2743200"/>
                <a:ext cx="1905458" cy="462627"/>
              </a:xfrm>
              <a:prstGeom prst="rect">
                <a:avLst/>
              </a:prstGeom>
              <a:blipFill>
                <a:blip r:embed="rId3"/>
                <a:stretch>
                  <a:fillRect b="-8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CF7A6AD1-6DF3-0B43-BF18-37C9C393B900}"/>
                  </a:ext>
                </a:extLst>
              </p:cNvPr>
              <p:cNvSpPr/>
              <p:nvPr/>
            </p:nvSpPr>
            <p:spPr>
              <a:xfrm>
                <a:off x="1828800" y="4274127"/>
                <a:ext cx="2466957"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smtClean="0">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𝑝</m:t>
                          </m:r>
                        </m:e>
                        <m:sup>
                          <m:r>
                            <a:rPr lang="en-US" sz="2400" b="0" i="1" smtClean="0">
                              <a:latin typeface="Cambria Math" panose="02040503050406030204" pitchFamily="18" charset="0"/>
                            </a:rPr>
                            <m:t>𝐵</m:t>
                          </m:r>
                        </m:sup>
                      </m:sSup>
                      <m:r>
                        <a:rPr lang="en-US" sz="2400" i="0">
                          <a:latin typeface="Cambria Math" panose="02040503050406030204" pitchFamily="18" charset="0"/>
                        </a:rPr>
                        <m:t>=</m:t>
                      </m:r>
                      <m:r>
                        <a:rPr lang="en-US" sz="2400" b="0" i="0" smtClean="0">
                          <a:latin typeface="Cambria Math" panose="02040503050406030204" pitchFamily="18" charset="0"/>
                        </a:rPr>
                        <m:t>(1</m:t>
                      </m:r>
                      <m:r>
                        <a:rPr lang="en-US" sz="2400" i="0">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𝜃</m:t>
                          </m:r>
                        </m:e>
                        <m:sup>
                          <m:r>
                            <a:rPr lang="en-US" sz="2400" i="1">
                              <a:latin typeface="Cambria Math" panose="02040503050406030204" pitchFamily="18" charset="0"/>
                            </a:rPr>
                            <m:t>𝐵</m:t>
                          </m:r>
                        </m:sup>
                      </m:sSup>
                      <m:r>
                        <a:rPr lang="en-US" sz="2400" b="0" i="1" smtClean="0">
                          <a:latin typeface="Cambria Math" panose="02040503050406030204" pitchFamily="18" charset="0"/>
                        </a:rPr>
                        <m:t>)</m:t>
                      </m:r>
                      <m:r>
                        <a:rPr lang="en-US" sz="2400" i="1">
                          <a:latin typeface="Cambria Math" panose="02040503050406030204" pitchFamily="18" charset="0"/>
                        </a:rPr>
                        <m:t>𝑡</m:t>
                      </m:r>
                    </m:oMath>
                  </m:oMathPara>
                </a14:m>
                <a:endParaRPr lang="en-US" sz="2400" dirty="0"/>
              </a:p>
            </p:txBody>
          </p:sp>
        </mc:Choice>
        <mc:Fallback xmlns="">
          <p:sp>
            <p:nvSpPr>
              <p:cNvPr id="13" name="Rectangle 12">
                <a:extLst>
                  <a:ext uri="{FF2B5EF4-FFF2-40B4-BE49-F238E27FC236}">
                    <a16:creationId xmlns:a16="http://schemas.microsoft.com/office/drawing/2014/main" id="{CF7A6AD1-6DF3-0B43-BF18-37C9C393B900}"/>
                  </a:ext>
                </a:extLst>
              </p:cNvPr>
              <p:cNvSpPr>
                <a:spLocks noRot="1" noChangeAspect="1" noMove="1" noResize="1" noEditPoints="1" noAdjustHandles="1" noChangeArrowheads="1" noChangeShapeType="1" noTextEdit="1"/>
              </p:cNvSpPr>
              <p:nvPr/>
            </p:nvSpPr>
            <p:spPr>
              <a:xfrm>
                <a:off x="1828800" y="4274127"/>
                <a:ext cx="2466957" cy="461665"/>
              </a:xfrm>
              <a:prstGeom prst="rect">
                <a:avLst/>
              </a:prstGeom>
              <a:blipFill>
                <a:blip r:embed="rId4"/>
                <a:stretch>
                  <a:fillRect b="-1621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a:extLst>
                  <a:ext uri="{FF2B5EF4-FFF2-40B4-BE49-F238E27FC236}">
                    <a16:creationId xmlns:a16="http://schemas.microsoft.com/office/drawing/2014/main" id="{A0CD59E6-E4B6-7944-8B51-0A5F30791075}"/>
                  </a:ext>
                </a:extLst>
              </p:cNvPr>
              <p:cNvSpPr/>
              <p:nvPr/>
            </p:nvSpPr>
            <p:spPr>
              <a:xfrm>
                <a:off x="1828800" y="5136573"/>
                <a:ext cx="3765325" cy="46288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smtClean="0">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𝑝</m:t>
                          </m:r>
                        </m:e>
                        <m:sup>
                          <m:r>
                            <a:rPr lang="en-US" sz="2400" i="1">
                              <a:latin typeface="Cambria Math" panose="02040503050406030204" pitchFamily="18" charset="0"/>
                            </a:rPr>
                            <m:t>𝐶</m:t>
                          </m:r>
                        </m:sup>
                      </m:sSup>
                      <m:r>
                        <a:rPr lang="en-US" sz="2400">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𝑝</m:t>
                          </m:r>
                        </m:e>
                        <m:sup>
                          <m:r>
                            <a:rPr lang="en-US" sz="2400" i="1">
                              <a:latin typeface="Cambria Math" panose="02040503050406030204" pitchFamily="18" charset="0"/>
                            </a:rPr>
                            <m:t>𝐷</m:t>
                          </m:r>
                        </m:sup>
                      </m:sSup>
                      <m:r>
                        <a:rPr lang="en-US" sz="2400">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𝑝</m:t>
                          </m:r>
                        </m:e>
                        <m:sup>
                          <m:r>
                            <a:rPr lang="en-US" sz="2400" b="0" i="1" smtClean="0">
                              <a:latin typeface="Cambria Math" panose="02040503050406030204" pitchFamily="18" charset="0"/>
                            </a:rPr>
                            <m:t>𝐴</m:t>
                          </m:r>
                        </m:sup>
                      </m:sSup>
                      <m:r>
                        <a:rPr lang="en-US" sz="2400">
                          <a:latin typeface="Cambria Math" panose="02040503050406030204" pitchFamily="18" charset="0"/>
                        </a:rPr>
                        <m:t>=</m:t>
                      </m:r>
                      <m:r>
                        <a:rPr lang="en-US" sz="2400" i="0">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𝜃</m:t>
                          </m:r>
                        </m:e>
                        <m:sup>
                          <m:r>
                            <a:rPr lang="en-US" sz="2400" i="1">
                              <a:latin typeface="Cambria Math" panose="02040503050406030204" pitchFamily="18" charset="0"/>
                            </a:rPr>
                            <m:t>𝐵</m:t>
                          </m:r>
                        </m:sup>
                      </m:sSup>
                      <m:r>
                        <a:rPr lang="en-US" sz="2400" i="1">
                          <a:latin typeface="Cambria Math" panose="02040503050406030204" pitchFamily="18" charset="0"/>
                        </a:rPr>
                        <m:t>𝑡</m:t>
                      </m:r>
                    </m:oMath>
                  </m:oMathPara>
                </a14:m>
                <a:endParaRPr lang="en-US" sz="2400" dirty="0"/>
              </a:p>
            </p:txBody>
          </p:sp>
        </mc:Choice>
        <mc:Fallback xmlns="">
          <p:sp>
            <p:nvSpPr>
              <p:cNvPr id="14" name="Rectangle 13">
                <a:extLst>
                  <a:ext uri="{FF2B5EF4-FFF2-40B4-BE49-F238E27FC236}">
                    <a16:creationId xmlns:a16="http://schemas.microsoft.com/office/drawing/2014/main" id="{A0CD59E6-E4B6-7944-8B51-0A5F30791075}"/>
                  </a:ext>
                </a:extLst>
              </p:cNvPr>
              <p:cNvSpPr>
                <a:spLocks noRot="1" noChangeAspect="1" noMove="1" noResize="1" noEditPoints="1" noAdjustHandles="1" noChangeArrowheads="1" noChangeShapeType="1" noTextEdit="1"/>
              </p:cNvSpPr>
              <p:nvPr/>
            </p:nvSpPr>
            <p:spPr>
              <a:xfrm>
                <a:off x="1828800" y="5136573"/>
                <a:ext cx="3765325" cy="462884"/>
              </a:xfrm>
              <a:prstGeom prst="rect">
                <a:avLst/>
              </a:prstGeom>
              <a:blipFill>
                <a:blip r:embed="rId5"/>
                <a:stretch>
                  <a:fillRect b="-7895"/>
                </a:stretch>
              </a:blipFill>
            </p:spPr>
            <p:txBody>
              <a:bodyPr/>
              <a:lstStyle/>
              <a:p>
                <a:r>
                  <a:rPr lang="en-US">
                    <a:noFill/>
                  </a:rPr>
                  <a:t> </a:t>
                </a:r>
              </a:p>
            </p:txBody>
          </p:sp>
        </mc:Fallback>
      </mc:AlternateContent>
      <p:sp>
        <p:nvSpPr>
          <p:cNvPr id="6" name="Footer Placeholder 5">
            <a:extLst>
              <a:ext uri="{FF2B5EF4-FFF2-40B4-BE49-F238E27FC236}">
                <a16:creationId xmlns:a16="http://schemas.microsoft.com/office/drawing/2014/main" id="{63E23349-D5FA-8A48-90AA-1D2D9577E225}"/>
              </a:ext>
            </a:extLst>
          </p:cNvPr>
          <p:cNvSpPr>
            <a:spLocks noGrp="1"/>
          </p:cNvSpPr>
          <p:nvPr>
            <p:ph type="ftr" sz="quarter" idx="11"/>
          </p:nvPr>
        </p:nvSpPr>
        <p:spPr/>
        <p:txBody>
          <a:bodyPr/>
          <a:lstStyle/>
          <a:p>
            <a:pPr>
              <a:defRPr/>
            </a:pPr>
            <a:r>
              <a:rPr lang="en-US"/>
              <a:t>Class 19:  Preferential Trading Arrangements</a:t>
            </a:r>
          </a:p>
        </p:txBody>
      </p:sp>
      <p:sp>
        <p:nvSpPr>
          <p:cNvPr id="12" name="Title 1">
            <a:extLst>
              <a:ext uri="{FF2B5EF4-FFF2-40B4-BE49-F238E27FC236}">
                <a16:creationId xmlns:a16="http://schemas.microsoft.com/office/drawing/2014/main" id="{CE366ACB-BFD6-F74D-9906-7F34449C8FDA}"/>
              </a:ext>
            </a:extLst>
          </p:cNvPr>
          <p:cNvSpPr>
            <a:spLocks noGrp="1"/>
          </p:cNvSpPr>
          <p:nvPr>
            <p:ph type="title"/>
          </p:nvPr>
        </p:nvSpPr>
        <p:spPr>
          <a:xfrm>
            <a:off x="457200" y="274638"/>
            <a:ext cx="8229600" cy="1143000"/>
          </a:xfrm>
        </p:spPr>
        <p:txBody>
          <a:bodyPr/>
          <a:lstStyle/>
          <a:p>
            <a:r>
              <a:rPr lang="en-US" sz="4000" dirty="0"/>
              <a:t>The Model</a:t>
            </a:r>
          </a:p>
        </p:txBody>
      </p:sp>
    </p:spTree>
    <p:extLst>
      <p:ext uri="{BB962C8B-B14F-4D97-AF65-F5344CB8AC3E}">
        <p14:creationId xmlns:p14="http://schemas.microsoft.com/office/powerpoint/2010/main" val="348912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5" end="5"/>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6934DB79-9026-674A-8CB3-9EAE7ABF02E6}" type="slidenum">
              <a:rPr lang="en-US" smtClean="0"/>
              <a:pPr/>
              <a:t>52</a:t>
            </a:fld>
            <a:endParaRPr lang="en-US"/>
          </a:p>
        </p:txBody>
      </p:sp>
      <p:sp>
        <p:nvSpPr>
          <p:cNvPr id="9" name="Content Placeholder 2">
            <a:extLst>
              <a:ext uri="{FF2B5EF4-FFF2-40B4-BE49-F238E27FC236}">
                <a16:creationId xmlns:a16="http://schemas.microsoft.com/office/drawing/2014/main" id="{9D15B62D-8140-6F44-8763-B88804C0ACE4}"/>
              </a:ext>
            </a:extLst>
          </p:cNvPr>
          <p:cNvSpPr>
            <a:spLocks noGrp="1"/>
          </p:cNvSpPr>
          <p:nvPr>
            <p:ph idx="1"/>
          </p:nvPr>
        </p:nvSpPr>
        <p:spPr>
          <a:xfrm>
            <a:off x="1447800" y="1447800"/>
            <a:ext cx="7239000" cy="830997"/>
          </a:xfrm>
        </p:spPr>
        <p:txBody>
          <a:bodyPr/>
          <a:lstStyle/>
          <a:p>
            <a:pPr marL="0" indent="0">
              <a:buNone/>
            </a:pPr>
            <a:r>
              <a:rPr lang="en-US" sz="2400" dirty="0">
                <a:solidFill>
                  <a:srgbClr val="00487B"/>
                </a:solidFill>
              </a:rPr>
              <a:t>From the price changes, one derives the following changes in quantities of trade:</a:t>
            </a:r>
          </a:p>
        </p:txBody>
      </p:sp>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CE13CB4F-3809-514D-9127-8A57A690336D}"/>
                  </a:ext>
                </a:extLst>
              </p:cNvPr>
              <p:cNvSpPr/>
              <p:nvPr/>
            </p:nvSpPr>
            <p:spPr>
              <a:xfrm>
                <a:off x="1752600" y="2438400"/>
                <a:ext cx="2600584" cy="46262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sz="2400" i="1" smtClean="0">
                              <a:latin typeface="Cambria Math" panose="02040503050406030204" pitchFamily="18" charset="0"/>
                            </a:rPr>
                          </m:ctrlPr>
                        </m:sSupPr>
                        <m:e>
                          <m:r>
                            <a:rPr lang="en-US" sz="2400">
                              <a:latin typeface="Cambria Math" panose="02040503050406030204" pitchFamily="18" charset="0"/>
                            </a:rPr>
                            <m:t>∆</m:t>
                          </m:r>
                          <m:r>
                            <a:rPr lang="en-US" sz="2400" i="1">
                              <a:latin typeface="Cambria Math" panose="02040503050406030204" pitchFamily="18" charset="0"/>
                            </a:rPr>
                            <m:t>𝑀</m:t>
                          </m:r>
                        </m:e>
                        <m:sup>
                          <m:r>
                            <a:rPr lang="en-US" sz="2400" i="1">
                              <a:latin typeface="Cambria Math" panose="02040503050406030204" pitchFamily="18" charset="0"/>
                            </a:rPr>
                            <m:t>𝐴</m:t>
                          </m:r>
                        </m:sup>
                      </m:sSup>
                      <m:r>
                        <a:rPr lang="en-US" sz="2400" i="0">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𝜃</m:t>
                          </m:r>
                        </m:e>
                        <m:sup>
                          <m:r>
                            <a:rPr lang="en-US" sz="2400" i="1">
                              <a:latin typeface="Cambria Math" panose="02040503050406030204" pitchFamily="18" charset="0"/>
                            </a:rPr>
                            <m:t>𝐵</m:t>
                          </m:r>
                        </m:sup>
                      </m:sSup>
                      <m:sSup>
                        <m:sSupPr>
                          <m:ctrlPr>
                            <a:rPr lang="en-US" sz="2400" i="1">
                              <a:latin typeface="Cambria Math" panose="02040503050406030204" pitchFamily="18" charset="0"/>
                            </a:rPr>
                          </m:ctrlPr>
                        </m:sSupPr>
                        <m:e>
                          <m:r>
                            <a:rPr lang="en-US" sz="2400" i="1">
                              <a:latin typeface="Cambria Math" panose="02040503050406030204" pitchFamily="18" charset="0"/>
                            </a:rPr>
                            <m:t>𝑏</m:t>
                          </m:r>
                        </m:e>
                        <m:sup>
                          <m:r>
                            <a:rPr lang="en-US" sz="2400" i="1">
                              <a:latin typeface="Cambria Math" panose="02040503050406030204" pitchFamily="18" charset="0"/>
                            </a:rPr>
                            <m:t>𝐴</m:t>
                          </m:r>
                        </m:sup>
                      </m:sSup>
                      <m:r>
                        <a:rPr lang="en-US" sz="2400" i="1">
                          <a:latin typeface="Cambria Math" panose="02040503050406030204" pitchFamily="18" charset="0"/>
                        </a:rPr>
                        <m:t>𝑡</m:t>
                      </m:r>
                      <m:r>
                        <a:rPr lang="en-US" sz="2400" i="0">
                          <a:latin typeface="Cambria Math" panose="02040503050406030204" pitchFamily="18" charset="0"/>
                        </a:rPr>
                        <m:t>&gt;0</m:t>
                      </m:r>
                    </m:oMath>
                  </m:oMathPara>
                </a14:m>
                <a:endParaRPr lang="en-US" sz="2400" dirty="0"/>
              </a:p>
            </p:txBody>
          </p:sp>
        </mc:Choice>
        <mc:Fallback xmlns="">
          <p:sp>
            <p:nvSpPr>
              <p:cNvPr id="7" name="Rectangle 6">
                <a:extLst>
                  <a:ext uri="{FF2B5EF4-FFF2-40B4-BE49-F238E27FC236}">
                    <a16:creationId xmlns:a16="http://schemas.microsoft.com/office/drawing/2014/main" id="{CE13CB4F-3809-514D-9127-8A57A690336D}"/>
                  </a:ext>
                </a:extLst>
              </p:cNvPr>
              <p:cNvSpPr>
                <a:spLocks noRot="1" noChangeAspect="1" noMove="1" noResize="1" noEditPoints="1" noAdjustHandles="1" noChangeArrowheads="1" noChangeShapeType="1" noTextEdit="1"/>
              </p:cNvSpPr>
              <p:nvPr/>
            </p:nvSpPr>
            <p:spPr>
              <a:xfrm>
                <a:off x="1752600" y="2438400"/>
                <a:ext cx="2600584" cy="462627"/>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420BAF4F-F118-944C-AC1F-5B4046BDA3F8}"/>
                  </a:ext>
                </a:extLst>
              </p:cNvPr>
              <p:cNvSpPr/>
              <p:nvPr/>
            </p:nvSpPr>
            <p:spPr>
              <a:xfrm>
                <a:off x="1752600" y="2971800"/>
                <a:ext cx="4222438" cy="46288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sz="2400" i="1">
                              <a:latin typeface="Cambria Math" panose="02040503050406030204" pitchFamily="18" charset="0"/>
                            </a:rPr>
                          </m:ctrlPr>
                        </m:sSupPr>
                        <m:e>
                          <m:r>
                            <a:rPr lang="en-US" sz="2400">
                              <a:latin typeface="Cambria Math" panose="02040503050406030204" pitchFamily="18" charset="0"/>
                            </a:rPr>
                            <m:t>∆</m:t>
                          </m:r>
                          <m:r>
                            <a:rPr lang="en-US" sz="2400" i="1">
                              <a:latin typeface="Cambria Math" panose="02040503050406030204" pitchFamily="18" charset="0"/>
                            </a:rPr>
                            <m:t>𝑋</m:t>
                          </m:r>
                        </m:e>
                        <m:sup>
                          <m:r>
                            <a:rPr lang="en-US" sz="2400" i="1">
                              <a:latin typeface="Cambria Math" panose="02040503050406030204" pitchFamily="18" charset="0"/>
                            </a:rPr>
                            <m:t>𝐵</m:t>
                          </m:r>
                        </m:sup>
                      </m:sSup>
                      <m:r>
                        <a:rPr lang="en-US" sz="2400" i="0">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𝜃</m:t>
                          </m:r>
                        </m:e>
                        <m:sup>
                          <m:r>
                            <a:rPr lang="en-US" sz="2400" i="1">
                              <a:latin typeface="Cambria Math" panose="02040503050406030204" pitchFamily="18" charset="0"/>
                            </a:rPr>
                            <m:t>𝐵</m:t>
                          </m:r>
                        </m:sup>
                      </m:sSup>
                      <m:d>
                        <m:dPr>
                          <m:ctrlPr>
                            <a:rPr lang="en-US" sz="2400" i="1">
                              <a:latin typeface="Cambria Math" panose="02040503050406030204" pitchFamily="18" charset="0"/>
                            </a:rPr>
                          </m:ctrlPr>
                        </m:dPr>
                        <m:e>
                          <m:sSup>
                            <m:sSupPr>
                              <m:ctrlPr>
                                <a:rPr lang="en-US" sz="2400" i="1">
                                  <a:latin typeface="Cambria Math" panose="02040503050406030204" pitchFamily="18" charset="0"/>
                                </a:rPr>
                              </m:ctrlPr>
                            </m:sSupPr>
                            <m:e>
                              <m:sSup>
                                <m:sSupPr>
                                  <m:ctrlPr>
                                    <a:rPr lang="en-US" sz="2400" i="1">
                                      <a:latin typeface="Cambria Math" panose="02040503050406030204" pitchFamily="18" charset="0"/>
                                    </a:rPr>
                                  </m:ctrlPr>
                                </m:sSupPr>
                                <m:e>
                                  <m:r>
                                    <a:rPr lang="en-US" sz="2400" i="1">
                                      <a:latin typeface="Cambria Math" panose="02040503050406030204" pitchFamily="18" charset="0"/>
                                    </a:rPr>
                                    <m:t>𝑏</m:t>
                                  </m:r>
                                </m:e>
                                <m:sup>
                                  <m:r>
                                    <a:rPr lang="en-US" sz="2400" i="1">
                                      <a:latin typeface="Cambria Math" panose="02040503050406030204" pitchFamily="18" charset="0"/>
                                    </a:rPr>
                                    <m:t>𝐴</m:t>
                                  </m:r>
                                </m:sup>
                              </m:sSup>
                              <m:r>
                                <a:rPr lang="en-US" sz="2400" i="0">
                                  <a:latin typeface="Cambria Math" panose="02040503050406030204" pitchFamily="18" charset="0"/>
                                </a:rPr>
                                <m:t>+</m:t>
                              </m:r>
                              <m:r>
                                <a:rPr lang="en-US" sz="2400" i="1">
                                  <a:latin typeface="Cambria Math" panose="02040503050406030204" pitchFamily="18" charset="0"/>
                                </a:rPr>
                                <m:t>𝑏</m:t>
                              </m:r>
                            </m:e>
                            <m:sup>
                              <m:r>
                                <a:rPr lang="en-US" sz="2400" i="1">
                                  <a:latin typeface="Cambria Math" panose="02040503050406030204" pitchFamily="18" charset="0"/>
                                </a:rPr>
                                <m:t>𝐶</m:t>
                              </m:r>
                            </m:sup>
                          </m:sSup>
                          <m:r>
                            <a:rPr lang="en-US" sz="2400" i="0">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𝑎</m:t>
                              </m:r>
                            </m:e>
                            <m:sup>
                              <m:r>
                                <a:rPr lang="en-US" sz="2400" i="1">
                                  <a:latin typeface="Cambria Math" panose="02040503050406030204" pitchFamily="18" charset="0"/>
                                </a:rPr>
                                <m:t>𝐷</m:t>
                              </m:r>
                            </m:sup>
                          </m:sSup>
                        </m:e>
                      </m:d>
                      <m:r>
                        <a:rPr lang="en-US" sz="2400" i="1">
                          <a:latin typeface="Cambria Math" panose="02040503050406030204" pitchFamily="18" charset="0"/>
                        </a:rPr>
                        <m:t>𝑡</m:t>
                      </m:r>
                      <m:r>
                        <a:rPr lang="en-US" sz="2400" i="0">
                          <a:latin typeface="Cambria Math" panose="02040503050406030204" pitchFamily="18" charset="0"/>
                        </a:rPr>
                        <m:t>&gt;0</m:t>
                      </m:r>
                    </m:oMath>
                  </m:oMathPara>
                </a14:m>
                <a:endParaRPr lang="en-US" sz="2400" dirty="0"/>
              </a:p>
            </p:txBody>
          </p:sp>
        </mc:Choice>
        <mc:Fallback xmlns="">
          <p:sp>
            <p:nvSpPr>
              <p:cNvPr id="8" name="Rectangle 7">
                <a:extLst>
                  <a:ext uri="{FF2B5EF4-FFF2-40B4-BE49-F238E27FC236}">
                    <a16:creationId xmlns:a16="http://schemas.microsoft.com/office/drawing/2014/main" id="{420BAF4F-F118-944C-AC1F-5B4046BDA3F8}"/>
                  </a:ext>
                </a:extLst>
              </p:cNvPr>
              <p:cNvSpPr>
                <a:spLocks noRot="1" noChangeAspect="1" noMove="1" noResize="1" noEditPoints="1" noAdjustHandles="1" noChangeArrowheads="1" noChangeShapeType="1" noTextEdit="1"/>
              </p:cNvSpPr>
              <p:nvPr/>
            </p:nvSpPr>
            <p:spPr>
              <a:xfrm>
                <a:off x="1752600" y="2971800"/>
                <a:ext cx="4222438" cy="462884"/>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1466DADE-72EA-1E49-9DD0-99EB70F5E556}"/>
                  </a:ext>
                </a:extLst>
              </p:cNvPr>
              <p:cNvSpPr/>
              <p:nvPr/>
            </p:nvSpPr>
            <p:spPr>
              <a:xfrm>
                <a:off x="1752600" y="3657600"/>
                <a:ext cx="2741648" cy="47000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sz="2400" i="1">
                              <a:latin typeface="Cambria Math" panose="02040503050406030204" pitchFamily="18" charset="0"/>
                            </a:rPr>
                          </m:ctrlPr>
                        </m:sSupPr>
                        <m:e>
                          <m:r>
                            <a:rPr lang="en-US" sz="2400">
                              <a:latin typeface="Cambria Math" panose="02040503050406030204" pitchFamily="18" charset="0"/>
                            </a:rPr>
                            <m:t>∆</m:t>
                          </m:r>
                          <m:r>
                            <a:rPr lang="en-US" sz="2400" i="1">
                              <a:latin typeface="Cambria Math" panose="02040503050406030204" pitchFamily="18" charset="0"/>
                            </a:rPr>
                            <m:t>𝑋</m:t>
                          </m:r>
                        </m:e>
                        <m:sup>
                          <m:r>
                            <a:rPr lang="en-US" sz="2400" i="1">
                              <a:latin typeface="Cambria Math" panose="02040503050406030204" pitchFamily="18" charset="0"/>
                            </a:rPr>
                            <m:t>𝐶</m:t>
                          </m:r>
                        </m:sup>
                      </m:sSup>
                      <m:r>
                        <a:rPr lang="en-US" sz="2400" i="0">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𝜃</m:t>
                          </m:r>
                        </m:e>
                        <m:sup>
                          <m:r>
                            <a:rPr lang="en-US" sz="2400" i="1">
                              <a:latin typeface="Cambria Math" panose="02040503050406030204" pitchFamily="18" charset="0"/>
                            </a:rPr>
                            <m:t>𝐵</m:t>
                          </m:r>
                        </m:sup>
                      </m:sSup>
                      <m:sSup>
                        <m:sSupPr>
                          <m:ctrlPr>
                            <a:rPr lang="en-US" sz="2400" i="1">
                              <a:latin typeface="Cambria Math" panose="02040503050406030204" pitchFamily="18" charset="0"/>
                            </a:rPr>
                          </m:ctrlPr>
                        </m:sSupPr>
                        <m:e>
                          <m:r>
                            <a:rPr lang="en-US" sz="2400" i="1">
                              <a:latin typeface="Cambria Math" panose="02040503050406030204" pitchFamily="18" charset="0"/>
                            </a:rPr>
                            <m:t>𝑏</m:t>
                          </m:r>
                        </m:e>
                        <m:sup>
                          <m:r>
                            <a:rPr lang="en-US" sz="2400" b="1" i="1">
                              <a:latin typeface="Cambria Math" panose="02040503050406030204" pitchFamily="18" charset="0"/>
                            </a:rPr>
                            <m:t>𝑪</m:t>
                          </m:r>
                        </m:sup>
                      </m:sSup>
                      <m:r>
                        <a:rPr lang="en-US" sz="2400" b="0" i="1">
                          <a:latin typeface="Cambria Math" panose="02040503050406030204" pitchFamily="18" charset="0"/>
                        </a:rPr>
                        <m:t>𝑡</m:t>
                      </m:r>
                      <m:r>
                        <a:rPr lang="en-US" sz="2400" b="0" i="0">
                          <a:latin typeface="Cambria Math" panose="02040503050406030204" pitchFamily="18" charset="0"/>
                        </a:rPr>
                        <m:t>&lt;0</m:t>
                      </m:r>
                    </m:oMath>
                  </m:oMathPara>
                </a14:m>
                <a:endParaRPr lang="en-US" sz="2400" dirty="0"/>
              </a:p>
            </p:txBody>
          </p:sp>
        </mc:Choice>
        <mc:Fallback xmlns="">
          <p:sp>
            <p:nvSpPr>
              <p:cNvPr id="10" name="Rectangle 9">
                <a:extLst>
                  <a:ext uri="{FF2B5EF4-FFF2-40B4-BE49-F238E27FC236}">
                    <a16:creationId xmlns:a16="http://schemas.microsoft.com/office/drawing/2014/main" id="{1466DADE-72EA-1E49-9DD0-99EB70F5E556}"/>
                  </a:ext>
                </a:extLst>
              </p:cNvPr>
              <p:cNvSpPr>
                <a:spLocks noRot="1" noChangeAspect="1" noMove="1" noResize="1" noEditPoints="1" noAdjustHandles="1" noChangeArrowheads="1" noChangeShapeType="1" noTextEdit="1"/>
              </p:cNvSpPr>
              <p:nvPr/>
            </p:nvSpPr>
            <p:spPr>
              <a:xfrm>
                <a:off x="1752600" y="3657600"/>
                <a:ext cx="2741648" cy="470000"/>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3E6B5CBA-3D38-8247-A6B4-795A5F989ECD}"/>
                  </a:ext>
                </a:extLst>
              </p:cNvPr>
              <p:cNvSpPr/>
              <p:nvPr/>
            </p:nvSpPr>
            <p:spPr>
              <a:xfrm>
                <a:off x="1752600" y="4419600"/>
                <a:ext cx="2788520" cy="46820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sz="2400" i="1">
                              <a:latin typeface="Cambria Math" panose="02040503050406030204" pitchFamily="18" charset="0"/>
                            </a:rPr>
                          </m:ctrlPr>
                        </m:sSupPr>
                        <m:e>
                          <m:r>
                            <a:rPr lang="en-US" sz="2400">
                              <a:latin typeface="Cambria Math" panose="02040503050406030204" pitchFamily="18" charset="0"/>
                            </a:rPr>
                            <m:t>∆</m:t>
                          </m:r>
                          <m:r>
                            <a:rPr lang="en-US" sz="2400" i="1">
                              <a:latin typeface="Cambria Math" panose="02040503050406030204" pitchFamily="18" charset="0"/>
                            </a:rPr>
                            <m:t>𝑋</m:t>
                          </m:r>
                        </m:e>
                        <m:sup>
                          <m:r>
                            <a:rPr lang="en-US" sz="2400" i="1">
                              <a:latin typeface="Cambria Math" panose="02040503050406030204" pitchFamily="18" charset="0"/>
                            </a:rPr>
                            <m:t>𝐷</m:t>
                          </m:r>
                        </m:sup>
                      </m:sSup>
                      <m:r>
                        <a:rPr lang="en-US" sz="2400" i="0">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𝜃</m:t>
                          </m:r>
                        </m:e>
                        <m:sup>
                          <m:r>
                            <a:rPr lang="en-US" sz="2400" i="1">
                              <a:latin typeface="Cambria Math" panose="02040503050406030204" pitchFamily="18" charset="0"/>
                            </a:rPr>
                            <m:t>𝐵</m:t>
                          </m:r>
                        </m:sup>
                      </m:sSup>
                      <m:sSup>
                        <m:sSupPr>
                          <m:ctrlPr>
                            <a:rPr lang="en-US" sz="2400" i="1">
                              <a:latin typeface="Cambria Math" panose="02040503050406030204" pitchFamily="18" charset="0"/>
                            </a:rPr>
                          </m:ctrlPr>
                        </m:sSupPr>
                        <m:e>
                          <m:r>
                            <a:rPr lang="en-US" sz="2400" i="1">
                              <a:latin typeface="Cambria Math" panose="02040503050406030204" pitchFamily="18" charset="0"/>
                            </a:rPr>
                            <m:t>𝑏</m:t>
                          </m:r>
                        </m:e>
                        <m:sup>
                          <m:r>
                            <a:rPr lang="en-US" sz="2400" b="1" i="1">
                              <a:latin typeface="Cambria Math" panose="02040503050406030204" pitchFamily="18" charset="0"/>
                            </a:rPr>
                            <m:t>𝑫</m:t>
                          </m:r>
                        </m:sup>
                      </m:sSup>
                      <m:r>
                        <a:rPr lang="en-US" sz="2400" b="0" i="1">
                          <a:latin typeface="Cambria Math" panose="02040503050406030204" pitchFamily="18" charset="0"/>
                        </a:rPr>
                        <m:t>𝑡</m:t>
                      </m:r>
                      <m:r>
                        <a:rPr lang="en-US" sz="2400" b="0" i="0">
                          <a:latin typeface="Cambria Math" panose="02040503050406030204" pitchFamily="18" charset="0"/>
                        </a:rPr>
                        <m:t>&lt;0</m:t>
                      </m:r>
                    </m:oMath>
                  </m:oMathPara>
                </a14:m>
                <a:endParaRPr lang="en-US" sz="2400" dirty="0"/>
              </a:p>
            </p:txBody>
          </p:sp>
        </mc:Choice>
        <mc:Fallback xmlns="">
          <p:sp>
            <p:nvSpPr>
              <p:cNvPr id="11" name="Rectangle 10">
                <a:extLst>
                  <a:ext uri="{FF2B5EF4-FFF2-40B4-BE49-F238E27FC236}">
                    <a16:creationId xmlns:a16="http://schemas.microsoft.com/office/drawing/2014/main" id="{3E6B5CBA-3D38-8247-A6B4-795A5F989ECD}"/>
                  </a:ext>
                </a:extLst>
              </p:cNvPr>
              <p:cNvSpPr>
                <a:spLocks noRot="1" noChangeAspect="1" noMove="1" noResize="1" noEditPoints="1" noAdjustHandles="1" noChangeArrowheads="1" noChangeShapeType="1" noTextEdit="1"/>
              </p:cNvSpPr>
              <p:nvPr/>
            </p:nvSpPr>
            <p:spPr>
              <a:xfrm>
                <a:off x="1752600" y="4419600"/>
                <a:ext cx="2788520" cy="468205"/>
              </a:xfrm>
              <a:prstGeom prst="rect">
                <a:avLst/>
              </a:prstGeom>
              <a:blipFill>
                <a:blip r:embed="rId5"/>
                <a:stretch>
                  <a:fillRect/>
                </a:stretch>
              </a:blipFill>
            </p:spPr>
            <p:txBody>
              <a:bodyPr/>
              <a:lstStyle/>
              <a:p>
                <a:r>
                  <a:rPr lang="en-US">
                    <a:noFill/>
                  </a:rPr>
                  <a:t> </a:t>
                </a:r>
              </a:p>
            </p:txBody>
          </p:sp>
        </mc:Fallback>
      </mc:AlternateContent>
      <p:sp>
        <p:nvSpPr>
          <p:cNvPr id="3" name="Footer Placeholder 2">
            <a:extLst>
              <a:ext uri="{FF2B5EF4-FFF2-40B4-BE49-F238E27FC236}">
                <a16:creationId xmlns:a16="http://schemas.microsoft.com/office/drawing/2014/main" id="{23431FF1-54FE-0E44-A12F-AD7E19EA4AE4}"/>
              </a:ext>
            </a:extLst>
          </p:cNvPr>
          <p:cNvSpPr>
            <a:spLocks noGrp="1"/>
          </p:cNvSpPr>
          <p:nvPr>
            <p:ph type="ftr" sz="quarter" idx="11"/>
          </p:nvPr>
        </p:nvSpPr>
        <p:spPr/>
        <p:txBody>
          <a:bodyPr/>
          <a:lstStyle/>
          <a:p>
            <a:pPr>
              <a:defRPr/>
            </a:pPr>
            <a:r>
              <a:rPr lang="en-US"/>
              <a:t>Class 19:  Preferential Trading Arrangements</a:t>
            </a:r>
          </a:p>
        </p:txBody>
      </p:sp>
      <p:sp>
        <p:nvSpPr>
          <p:cNvPr id="13" name="Title 1">
            <a:extLst>
              <a:ext uri="{FF2B5EF4-FFF2-40B4-BE49-F238E27FC236}">
                <a16:creationId xmlns:a16="http://schemas.microsoft.com/office/drawing/2014/main" id="{BBC485F8-2A1B-454D-BF27-0875CE7A4488}"/>
              </a:ext>
            </a:extLst>
          </p:cNvPr>
          <p:cNvSpPr>
            <a:spLocks noGrp="1"/>
          </p:cNvSpPr>
          <p:nvPr>
            <p:ph type="title"/>
          </p:nvPr>
        </p:nvSpPr>
        <p:spPr>
          <a:xfrm>
            <a:off x="457200" y="274638"/>
            <a:ext cx="8229600" cy="1143000"/>
          </a:xfrm>
        </p:spPr>
        <p:txBody>
          <a:bodyPr/>
          <a:lstStyle/>
          <a:p>
            <a:r>
              <a:rPr lang="en-US" sz="4000" dirty="0"/>
              <a:t>The Model</a:t>
            </a:r>
          </a:p>
        </p:txBody>
      </p:sp>
    </p:spTree>
    <p:extLst>
      <p:ext uri="{BB962C8B-B14F-4D97-AF65-F5344CB8AC3E}">
        <p14:creationId xmlns:p14="http://schemas.microsoft.com/office/powerpoint/2010/main" val="177078744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6934DB79-9026-674A-8CB3-9EAE7ABF02E6}" type="slidenum">
              <a:rPr lang="en-US" smtClean="0"/>
              <a:pPr/>
              <a:t>53</a:t>
            </a:fld>
            <a:endParaRPr lang="en-US"/>
          </a:p>
        </p:txBody>
      </p:sp>
      <p:sp>
        <p:nvSpPr>
          <p:cNvPr id="9" name="Content Placeholder 2">
            <a:extLst>
              <a:ext uri="{FF2B5EF4-FFF2-40B4-BE49-F238E27FC236}">
                <a16:creationId xmlns:a16="http://schemas.microsoft.com/office/drawing/2014/main" id="{9D15B62D-8140-6F44-8763-B88804C0ACE4}"/>
              </a:ext>
            </a:extLst>
          </p:cNvPr>
          <p:cNvSpPr>
            <a:spLocks noGrp="1"/>
          </p:cNvSpPr>
          <p:nvPr>
            <p:ph idx="1"/>
          </p:nvPr>
        </p:nvSpPr>
        <p:spPr>
          <a:xfrm>
            <a:off x="1447800" y="1447800"/>
            <a:ext cx="7239000" cy="4598182"/>
          </a:xfrm>
        </p:spPr>
        <p:txBody>
          <a:bodyPr/>
          <a:lstStyle/>
          <a:p>
            <a:pPr marL="0" indent="0">
              <a:buNone/>
            </a:pPr>
            <a:r>
              <a:rPr lang="en-US" sz="2400" dirty="0">
                <a:solidFill>
                  <a:srgbClr val="00487B"/>
                </a:solidFill>
              </a:rPr>
              <a:t>As must be from market equilibrium</a:t>
            </a:r>
          </a:p>
          <a:p>
            <a:pPr marL="0" indent="0">
              <a:buNone/>
            </a:pPr>
            <a:endParaRPr lang="en-US" sz="2400" dirty="0">
              <a:solidFill>
                <a:srgbClr val="00487B"/>
              </a:solidFill>
            </a:endParaRPr>
          </a:p>
          <a:p>
            <a:pPr marL="0" indent="0">
              <a:buNone/>
            </a:pPr>
            <a:r>
              <a:rPr lang="en-US" sz="2400" dirty="0">
                <a:solidFill>
                  <a:srgbClr val="00487B"/>
                </a:solidFill>
              </a:rPr>
              <a:t>Thus the added exports of the partner country include the new imports of country A plus the reduced exports of countries C and D.  </a:t>
            </a:r>
          </a:p>
          <a:p>
            <a:pPr marL="0" indent="0">
              <a:buNone/>
            </a:pPr>
            <a:r>
              <a:rPr lang="en-US" sz="2400" dirty="0">
                <a:solidFill>
                  <a:srgbClr val="00487B"/>
                </a:solidFill>
              </a:rPr>
              <a:t>We label</a:t>
            </a:r>
          </a:p>
          <a:p>
            <a:pPr marL="0" indent="0">
              <a:buNone/>
            </a:pPr>
            <a:endParaRPr lang="en-US" sz="2400" dirty="0">
              <a:solidFill>
                <a:srgbClr val="00487B"/>
              </a:solidFill>
            </a:endParaRPr>
          </a:p>
          <a:p>
            <a:pPr marL="0" indent="0">
              <a:buNone/>
            </a:pPr>
            <a:r>
              <a:rPr lang="en-US" sz="2400" dirty="0">
                <a:solidFill>
                  <a:srgbClr val="00487B"/>
                </a:solidFill>
              </a:rPr>
              <a:t>and</a:t>
            </a:r>
          </a:p>
          <a:p>
            <a:pPr marL="0" indent="0">
              <a:buNone/>
            </a:pPr>
            <a:endParaRPr lang="en-US" sz="2400" dirty="0">
              <a:solidFill>
                <a:srgbClr val="00487B"/>
              </a:solidFill>
            </a:endParaRPr>
          </a:p>
          <a:p>
            <a:pPr marL="0" indent="0">
              <a:buNone/>
            </a:pPr>
            <a:r>
              <a:rPr lang="en-US" sz="2400" dirty="0">
                <a:solidFill>
                  <a:srgbClr val="00487B"/>
                </a:solidFill>
              </a:rPr>
              <a:t>because it is </a:t>
            </a:r>
            <a:r>
              <a:rPr lang="en-US" sz="2400" u="sng" dirty="0">
                <a:solidFill>
                  <a:srgbClr val="00487B"/>
                </a:solidFill>
              </a:rPr>
              <a:t>reversal </a:t>
            </a:r>
            <a:r>
              <a:rPr lang="en-US" sz="2400" dirty="0">
                <a:solidFill>
                  <a:srgbClr val="00487B"/>
                </a:solidFill>
              </a:rPr>
              <a:t> of trade diversion from the prior FTA.</a:t>
            </a:r>
          </a:p>
        </p:txBody>
      </p:sp>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id="{BFB8EF15-59F8-D54B-B6EB-96A2E5C8F0B5}"/>
                  </a:ext>
                </a:extLst>
              </p:cNvPr>
              <p:cNvSpPr/>
              <p:nvPr/>
            </p:nvSpPr>
            <p:spPr>
              <a:xfrm>
                <a:off x="1828800" y="1905000"/>
                <a:ext cx="3485185" cy="462884"/>
              </a:xfrm>
              <a:prstGeom prst="rect">
                <a:avLst/>
              </a:prstGeom>
            </p:spPr>
            <p:txBody>
              <a:bodyPr wrap="none">
                <a:spAutoFit/>
              </a:bodyPr>
              <a:lstStyle/>
              <a:p>
                <a14:m>
                  <m:oMath xmlns:m="http://schemas.openxmlformats.org/officeDocument/2006/math">
                    <m:sSup>
                      <m:sSupPr>
                        <m:ctrlPr>
                          <a:rPr lang="en-US" sz="2400" i="1" smtClean="0">
                            <a:latin typeface="Cambria Math" panose="02040503050406030204" pitchFamily="18" charset="0"/>
                          </a:rPr>
                        </m:ctrlPr>
                      </m:sSupPr>
                      <m:e>
                        <m:r>
                          <a:rPr lang="en-US" sz="2400">
                            <a:latin typeface="Cambria Math" panose="02040503050406030204" pitchFamily="18" charset="0"/>
                          </a:rPr>
                          <m:t>∆</m:t>
                        </m:r>
                        <m:r>
                          <a:rPr lang="en-US" sz="2400" i="1">
                            <a:latin typeface="Cambria Math" panose="02040503050406030204" pitchFamily="18" charset="0"/>
                          </a:rPr>
                          <m:t>𝑋</m:t>
                        </m:r>
                      </m:e>
                      <m:sup>
                        <m:r>
                          <a:rPr lang="en-US" sz="2400" i="1">
                            <a:latin typeface="Cambria Math" panose="02040503050406030204" pitchFamily="18" charset="0"/>
                          </a:rPr>
                          <m:t>𝐵</m:t>
                        </m:r>
                      </m:sup>
                    </m:sSup>
                    <m:r>
                      <a:rPr lang="en-US" sz="2400" i="0">
                        <a:latin typeface="Cambria Math" panose="02040503050406030204" pitchFamily="18" charset="0"/>
                      </a:rPr>
                      <m:t>=</m:t>
                    </m:r>
                    <m:sSup>
                      <m:sSupPr>
                        <m:ctrlPr>
                          <a:rPr lang="en-US" sz="2400" i="1">
                            <a:latin typeface="Cambria Math" panose="02040503050406030204" pitchFamily="18" charset="0"/>
                          </a:rPr>
                        </m:ctrlPr>
                      </m:sSupPr>
                      <m:e>
                        <m:r>
                          <a:rPr lang="en-US" sz="2400">
                            <a:latin typeface="Cambria Math" panose="02040503050406030204" pitchFamily="18" charset="0"/>
                          </a:rPr>
                          <m:t>∆</m:t>
                        </m:r>
                        <m:r>
                          <a:rPr lang="en-US" sz="2400" b="0" i="1" smtClean="0">
                            <a:latin typeface="Cambria Math" panose="02040503050406030204" pitchFamily="18" charset="0"/>
                          </a:rPr>
                          <m:t>𝑀</m:t>
                        </m:r>
                      </m:e>
                      <m:sup>
                        <m:r>
                          <a:rPr lang="en-US" sz="2400" b="0" i="1" smtClean="0">
                            <a:latin typeface="Cambria Math" panose="02040503050406030204" pitchFamily="18" charset="0"/>
                          </a:rPr>
                          <m:t>𝐴</m:t>
                        </m:r>
                      </m:sup>
                    </m:sSup>
                    <m:r>
                      <a:rPr lang="en-US" sz="2400" i="1">
                        <a:latin typeface="Cambria Math" panose="02040503050406030204" pitchFamily="18" charset="0"/>
                      </a:rPr>
                      <m:t>−</m:t>
                    </m:r>
                    <m:sSup>
                      <m:sSupPr>
                        <m:ctrlPr>
                          <a:rPr lang="en-US" sz="2400" i="1">
                            <a:latin typeface="Cambria Math" panose="02040503050406030204" pitchFamily="18" charset="0"/>
                          </a:rPr>
                        </m:ctrlPr>
                      </m:sSupPr>
                      <m:e>
                        <m:r>
                          <a:rPr lang="en-US" sz="2400">
                            <a:latin typeface="Cambria Math" panose="02040503050406030204" pitchFamily="18" charset="0"/>
                          </a:rPr>
                          <m:t>∆</m:t>
                        </m:r>
                        <m:r>
                          <a:rPr lang="en-US" sz="2400" i="1">
                            <a:latin typeface="Cambria Math" panose="02040503050406030204" pitchFamily="18" charset="0"/>
                          </a:rPr>
                          <m:t>𝑋</m:t>
                        </m:r>
                      </m:e>
                      <m:sup>
                        <m:r>
                          <a:rPr lang="en-US" sz="2400" b="0" i="1" smtClean="0">
                            <a:latin typeface="Cambria Math" panose="02040503050406030204" pitchFamily="18" charset="0"/>
                          </a:rPr>
                          <m:t>𝐶</m:t>
                        </m:r>
                      </m:sup>
                    </m:sSup>
                  </m:oMath>
                </a14:m>
                <a:r>
                  <a:rPr lang="en-US" sz="2400" dirty="0"/>
                  <a:t> </a:t>
                </a:r>
                <a14:m>
                  <m:oMath xmlns:m="http://schemas.openxmlformats.org/officeDocument/2006/math">
                    <m:r>
                      <a:rPr lang="en-US" sz="2400" i="1">
                        <a:latin typeface="Cambria Math" panose="02040503050406030204" pitchFamily="18" charset="0"/>
                      </a:rPr>
                      <m:t>−</m:t>
                    </m:r>
                    <m:sSup>
                      <m:sSupPr>
                        <m:ctrlPr>
                          <a:rPr lang="en-US" sz="2400" i="1">
                            <a:latin typeface="Cambria Math" panose="02040503050406030204" pitchFamily="18" charset="0"/>
                          </a:rPr>
                        </m:ctrlPr>
                      </m:sSupPr>
                      <m:e>
                        <m:r>
                          <a:rPr lang="en-US" sz="2400">
                            <a:latin typeface="Cambria Math" panose="02040503050406030204" pitchFamily="18" charset="0"/>
                          </a:rPr>
                          <m:t>∆</m:t>
                        </m:r>
                        <m:r>
                          <a:rPr lang="en-US" sz="2400" i="1">
                            <a:latin typeface="Cambria Math" panose="02040503050406030204" pitchFamily="18" charset="0"/>
                          </a:rPr>
                          <m:t>𝑋</m:t>
                        </m:r>
                      </m:e>
                      <m:sup>
                        <m:r>
                          <a:rPr lang="en-US" sz="2400" b="0" i="1" smtClean="0">
                            <a:latin typeface="Cambria Math" panose="02040503050406030204" pitchFamily="18" charset="0"/>
                          </a:rPr>
                          <m:t>𝐷</m:t>
                        </m:r>
                      </m:sup>
                    </m:sSup>
                  </m:oMath>
                </a14:m>
                <a:endParaRPr lang="en-US" sz="2400" dirty="0"/>
              </a:p>
            </p:txBody>
          </p:sp>
        </mc:Choice>
        <mc:Fallback xmlns="">
          <p:sp>
            <p:nvSpPr>
              <p:cNvPr id="12" name="Rectangle 11">
                <a:extLst>
                  <a:ext uri="{FF2B5EF4-FFF2-40B4-BE49-F238E27FC236}">
                    <a16:creationId xmlns:a16="http://schemas.microsoft.com/office/drawing/2014/main" id="{BFB8EF15-59F8-D54B-B6EB-96A2E5C8F0B5}"/>
                  </a:ext>
                </a:extLst>
              </p:cNvPr>
              <p:cNvSpPr>
                <a:spLocks noRot="1" noChangeAspect="1" noMove="1" noResize="1" noEditPoints="1" noAdjustHandles="1" noChangeArrowheads="1" noChangeShapeType="1" noTextEdit="1"/>
              </p:cNvSpPr>
              <p:nvPr/>
            </p:nvSpPr>
            <p:spPr>
              <a:xfrm>
                <a:off x="1828800" y="1905000"/>
                <a:ext cx="3485185" cy="462884"/>
              </a:xfrm>
              <a:prstGeom prst="rect">
                <a:avLst/>
              </a:prstGeom>
              <a:blipFill>
                <a:blip r:embed="rId2"/>
                <a:stretch>
                  <a:fillRect l="-36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A71F343D-8B00-AF4A-9654-AFF7DE3646EB}"/>
                  </a:ext>
                </a:extLst>
              </p:cNvPr>
              <p:cNvSpPr/>
              <p:nvPr/>
            </p:nvSpPr>
            <p:spPr>
              <a:xfrm>
                <a:off x="1752600" y="3886200"/>
                <a:ext cx="3501664" cy="462884"/>
              </a:xfrm>
              <a:prstGeom prst="rect">
                <a:avLst/>
              </a:prstGeom>
            </p:spPr>
            <p:txBody>
              <a:bodyPr wrap="none">
                <a:spAutoFit/>
              </a:bodyPr>
              <a:lstStyle/>
              <a:p>
                <a14:m>
                  <m:oMath xmlns:m="http://schemas.openxmlformats.org/officeDocument/2006/math">
                    <m:r>
                      <a:rPr lang="en-US" sz="2400" i="1">
                        <a:latin typeface="Cambria Math" panose="02040503050406030204" pitchFamily="18" charset="0"/>
                      </a:rPr>
                      <m:t>−</m:t>
                    </m:r>
                    <m:sSup>
                      <m:sSupPr>
                        <m:ctrlPr>
                          <a:rPr lang="en-US" sz="2400" i="1">
                            <a:latin typeface="Cambria Math" panose="02040503050406030204" pitchFamily="18" charset="0"/>
                          </a:rPr>
                        </m:ctrlPr>
                      </m:sSupPr>
                      <m:e>
                        <m:r>
                          <a:rPr lang="en-US" sz="2400">
                            <a:latin typeface="Cambria Math" panose="02040503050406030204" pitchFamily="18" charset="0"/>
                          </a:rPr>
                          <m:t>∆</m:t>
                        </m:r>
                        <m:r>
                          <a:rPr lang="en-US" sz="2400" i="1">
                            <a:latin typeface="Cambria Math" panose="02040503050406030204" pitchFamily="18" charset="0"/>
                          </a:rPr>
                          <m:t>𝑋</m:t>
                        </m:r>
                      </m:e>
                      <m:sup>
                        <m:r>
                          <a:rPr lang="en-US" sz="2400" i="1">
                            <a:latin typeface="Cambria Math" panose="02040503050406030204" pitchFamily="18" charset="0"/>
                          </a:rPr>
                          <m:t>𝐶</m:t>
                        </m:r>
                      </m:sup>
                    </m:sSup>
                  </m:oMath>
                </a14:m>
                <a:r>
                  <a:rPr lang="en-US" sz="2400" dirty="0"/>
                  <a:t> as “trade diversion”</a:t>
                </a:r>
              </a:p>
            </p:txBody>
          </p:sp>
        </mc:Choice>
        <mc:Fallback xmlns="">
          <p:sp>
            <p:nvSpPr>
              <p:cNvPr id="3" name="Rectangle 2">
                <a:extLst>
                  <a:ext uri="{FF2B5EF4-FFF2-40B4-BE49-F238E27FC236}">
                    <a16:creationId xmlns:a16="http://schemas.microsoft.com/office/drawing/2014/main" id="{A71F343D-8B00-AF4A-9654-AFF7DE3646EB}"/>
                  </a:ext>
                </a:extLst>
              </p:cNvPr>
              <p:cNvSpPr>
                <a:spLocks noRot="1" noChangeAspect="1" noMove="1" noResize="1" noEditPoints="1" noAdjustHandles="1" noChangeArrowheads="1" noChangeShapeType="1" noTextEdit="1"/>
              </p:cNvSpPr>
              <p:nvPr/>
            </p:nvSpPr>
            <p:spPr>
              <a:xfrm>
                <a:off x="1752600" y="3886200"/>
                <a:ext cx="3501664" cy="462884"/>
              </a:xfrm>
              <a:prstGeom prst="rect">
                <a:avLst/>
              </a:prstGeom>
              <a:blipFill>
                <a:blip r:embed="rId3"/>
                <a:stretch>
                  <a:fillRect t="-8108" r="-1805" b="-2973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31A4D0A7-9E9B-0849-BBBE-AD81CE530685}"/>
                  </a:ext>
                </a:extLst>
              </p:cNvPr>
              <p:cNvSpPr/>
              <p:nvPr/>
            </p:nvSpPr>
            <p:spPr>
              <a:xfrm>
                <a:off x="1752600" y="4724400"/>
                <a:ext cx="3549433" cy="461665"/>
              </a:xfrm>
              <a:prstGeom prst="rect">
                <a:avLst/>
              </a:prstGeom>
            </p:spPr>
            <p:txBody>
              <a:bodyPr wrap="none">
                <a:spAutoFit/>
              </a:bodyPr>
              <a:lstStyle/>
              <a:p>
                <a14:m>
                  <m:oMath xmlns:m="http://schemas.openxmlformats.org/officeDocument/2006/math">
                    <m:r>
                      <a:rPr lang="en-US" sz="2400" i="1" smtClean="0">
                        <a:latin typeface="Cambria Math" panose="02040503050406030204" pitchFamily="18" charset="0"/>
                      </a:rPr>
                      <m:t>−</m:t>
                    </m:r>
                    <m:sSup>
                      <m:sSupPr>
                        <m:ctrlPr>
                          <a:rPr lang="en-US" sz="2400" i="1">
                            <a:latin typeface="Cambria Math" panose="02040503050406030204" pitchFamily="18" charset="0"/>
                          </a:rPr>
                        </m:ctrlPr>
                      </m:sSupPr>
                      <m:e>
                        <m:r>
                          <a:rPr lang="en-US" sz="2400">
                            <a:latin typeface="Cambria Math" panose="02040503050406030204" pitchFamily="18" charset="0"/>
                          </a:rPr>
                          <m:t>∆</m:t>
                        </m:r>
                        <m:r>
                          <a:rPr lang="en-US" sz="2400" i="1">
                            <a:latin typeface="Cambria Math" panose="02040503050406030204" pitchFamily="18" charset="0"/>
                          </a:rPr>
                          <m:t>𝑋</m:t>
                        </m:r>
                      </m:e>
                      <m:sup>
                        <m:r>
                          <a:rPr lang="en-US" sz="2400" b="0" i="1" smtClean="0">
                            <a:latin typeface="Cambria Math" panose="02040503050406030204" pitchFamily="18" charset="0"/>
                          </a:rPr>
                          <m:t>𝐷</m:t>
                        </m:r>
                      </m:sup>
                    </m:sSup>
                  </m:oMath>
                </a14:m>
                <a:r>
                  <a:rPr lang="en-US" sz="2400" dirty="0"/>
                  <a:t> as “trade reversion”</a:t>
                </a:r>
              </a:p>
            </p:txBody>
          </p:sp>
        </mc:Choice>
        <mc:Fallback xmlns="">
          <p:sp>
            <p:nvSpPr>
              <p:cNvPr id="13" name="Rectangle 12">
                <a:extLst>
                  <a:ext uri="{FF2B5EF4-FFF2-40B4-BE49-F238E27FC236}">
                    <a16:creationId xmlns:a16="http://schemas.microsoft.com/office/drawing/2014/main" id="{31A4D0A7-9E9B-0849-BBBE-AD81CE530685}"/>
                  </a:ext>
                </a:extLst>
              </p:cNvPr>
              <p:cNvSpPr>
                <a:spLocks noRot="1" noChangeAspect="1" noMove="1" noResize="1" noEditPoints="1" noAdjustHandles="1" noChangeArrowheads="1" noChangeShapeType="1" noTextEdit="1"/>
              </p:cNvSpPr>
              <p:nvPr/>
            </p:nvSpPr>
            <p:spPr>
              <a:xfrm>
                <a:off x="1752600" y="4724400"/>
                <a:ext cx="3549433" cy="461665"/>
              </a:xfrm>
              <a:prstGeom prst="rect">
                <a:avLst/>
              </a:prstGeom>
              <a:blipFill>
                <a:blip r:embed="rId4"/>
                <a:stretch>
                  <a:fillRect t="-8333" r="-1786" b="-30556"/>
                </a:stretch>
              </a:blipFill>
            </p:spPr>
            <p:txBody>
              <a:bodyPr/>
              <a:lstStyle/>
              <a:p>
                <a:r>
                  <a:rPr lang="en-US">
                    <a:noFill/>
                  </a:rPr>
                  <a:t> </a:t>
                </a:r>
              </a:p>
            </p:txBody>
          </p:sp>
        </mc:Fallback>
      </mc:AlternateContent>
      <p:sp>
        <p:nvSpPr>
          <p:cNvPr id="6" name="Footer Placeholder 5">
            <a:extLst>
              <a:ext uri="{FF2B5EF4-FFF2-40B4-BE49-F238E27FC236}">
                <a16:creationId xmlns:a16="http://schemas.microsoft.com/office/drawing/2014/main" id="{F354FF0C-929D-9F45-87D3-0A082F7447E6}"/>
              </a:ext>
            </a:extLst>
          </p:cNvPr>
          <p:cNvSpPr>
            <a:spLocks noGrp="1"/>
          </p:cNvSpPr>
          <p:nvPr>
            <p:ph type="ftr" sz="quarter" idx="11"/>
          </p:nvPr>
        </p:nvSpPr>
        <p:spPr/>
        <p:txBody>
          <a:bodyPr/>
          <a:lstStyle/>
          <a:p>
            <a:pPr>
              <a:defRPr/>
            </a:pPr>
            <a:r>
              <a:rPr lang="en-US"/>
              <a:t>Class 19:  Preferential Trading Arrangements</a:t>
            </a:r>
          </a:p>
        </p:txBody>
      </p:sp>
      <p:sp>
        <p:nvSpPr>
          <p:cNvPr id="14" name="Title 1">
            <a:extLst>
              <a:ext uri="{FF2B5EF4-FFF2-40B4-BE49-F238E27FC236}">
                <a16:creationId xmlns:a16="http://schemas.microsoft.com/office/drawing/2014/main" id="{85E92802-B3E6-DE4E-8462-3100886345E4}"/>
              </a:ext>
            </a:extLst>
          </p:cNvPr>
          <p:cNvSpPr>
            <a:spLocks noGrp="1"/>
          </p:cNvSpPr>
          <p:nvPr>
            <p:ph type="title"/>
          </p:nvPr>
        </p:nvSpPr>
        <p:spPr>
          <a:xfrm>
            <a:off x="457200" y="274638"/>
            <a:ext cx="8229600" cy="1143000"/>
          </a:xfrm>
        </p:spPr>
        <p:txBody>
          <a:bodyPr/>
          <a:lstStyle/>
          <a:p>
            <a:r>
              <a:rPr lang="en-US" sz="4000" dirty="0"/>
              <a:t>The Model</a:t>
            </a:r>
          </a:p>
        </p:txBody>
      </p:sp>
    </p:spTree>
    <p:extLst>
      <p:ext uri="{BB962C8B-B14F-4D97-AF65-F5344CB8AC3E}">
        <p14:creationId xmlns:p14="http://schemas.microsoft.com/office/powerpoint/2010/main" val="178647644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6934DB79-9026-674A-8CB3-9EAE7ABF02E6}" type="slidenum">
              <a:rPr lang="en-US" smtClean="0"/>
              <a:pPr/>
              <a:t>54</a:t>
            </a:fld>
            <a:endParaRPr lang="en-US"/>
          </a:p>
        </p:txBody>
      </p:sp>
      <p:sp>
        <p:nvSpPr>
          <p:cNvPr id="9" name="Content Placeholder 2">
            <a:extLst>
              <a:ext uri="{FF2B5EF4-FFF2-40B4-BE49-F238E27FC236}">
                <a16:creationId xmlns:a16="http://schemas.microsoft.com/office/drawing/2014/main" id="{9D15B62D-8140-6F44-8763-B88804C0ACE4}"/>
              </a:ext>
            </a:extLst>
          </p:cNvPr>
          <p:cNvSpPr>
            <a:spLocks noGrp="1"/>
          </p:cNvSpPr>
          <p:nvPr>
            <p:ph idx="1"/>
          </p:nvPr>
        </p:nvSpPr>
        <p:spPr>
          <a:xfrm>
            <a:off x="1447800" y="1447800"/>
            <a:ext cx="7239000" cy="904863"/>
          </a:xfrm>
        </p:spPr>
        <p:txBody>
          <a:bodyPr/>
          <a:lstStyle/>
          <a:p>
            <a:pPr marL="0" indent="0">
              <a:buNone/>
            </a:pPr>
            <a:r>
              <a:rPr lang="en-US" sz="2400" dirty="0">
                <a:solidFill>
                  <a:srgbClr val="00487B"/>
                </a:solidFill>
              </a:rPr>
              <a:t>Thus</a:t>
            </a:r>
          </a:p>
          <a:p>
            <a:pPr marL="0" indent="0">
              <a:buNone/>
            </a:pPr>
            <a:endParaRPr lang="en-US" sz="2400" dirty="0">
              <a:solidFill>
                <a:srgbClr val="00487B"/>
              </a:solidFill>
            </a:endParaRPr>
          </a:p>
        </p:txBody>
      </p:sp>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85CBB409-FC69-9C4A-860B-9D96DA188730}"/>
                  </a:ext>
                </a:extLst>
              </p:cNvPr>
              <p:cNvSpPr/>
              <p:nvPr/>
            </p:nvSpPr>
            <p:spPr>
              <a:xfrm>
                <a:off x="1676400" y="2057400"/>
                <a:ext cx="4965655" cy="46262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𝑇𝑟𝑎𝑑𝑒</m:t>
                      </m:r>
                      <m:r>
                        <a:rPr lang="en-US" sz="2400" b="0" i="1" smtClean="0">
                          <a:latin typeface="Cambria Math" panose="02040503050406030204" pitchFamily="18" charset="0"/>
                        </a:rPr>
                        <m:t> </m:t>
                      </m:r>
                      <m:r>
                        <a:rPr lang="en-US" sz="2400" b="0" i="1" smtClean="0">
                          <a:latin typeface="Cambria Math" panose="02040503050406030204" pitchFamily="18" charset="0"/>
                        </a:rPr>
                        <m:t>𝐶𝑟𝑒𝑎𝑡𝑖𝑜𝑛</m:t>
                      </m:r>
                      <m:r>
                        <a:rPr lang="en-US" sz="2400" b="0" i="1" smtClean="0">
                          <a:latin typeface="Cambria Math" panose="02040503050406030204" pitchFamily="18" charset="0"/>
                        </a:rPr>
                        <m:t>=</m:t>
                      </m:r>
                      <m:r>
                        <a:rPr lang="en-US" sz="2400" i="1">
                          <a:latin typeface="Cambria Math" panose="02040503050406030204" pitchFamily="18" charset="0"/>
                        </a:rPr>
                        <m:t>𝑇𝐶</m:t>
                      </m:r>
                      <m:r>
                        <a:rPr lang="en-US" sz="2400" i="0">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𝜃</m:t>
                          </m:r>
                        </m:e>
                        <m:sup>
                          <m:r>
                            <a:rPr lang="en-US" sz="2400" i="1">
                              <a:latin typeface="Cambria Math" panose="02040503050406030204" pitchFamily="18" charset="0"/>
                            </a:rPr>
                            <m:t>𝐵</m:t>
                          </m:r>
                        </m:sup>
                      </m:sSup>
                      <m:sSup>
                        <m:sSupPr>
                          <m:ctrlPr>
                            <a:rPr lang="en-US" sz="2400" i="1">
                              <a:latin typeface="Cambria Math" panose="02040503050406030204" pitchFamily="18" charset="0"/>
                            </a:rPr>
                          </m:ctrlPr>
                        </m:sSupPr>
                        <m:e>
                          <m:r>
                            <a:rPr lang="en-US" sz="2400" i="1">
                              <a:latin typeface="Cambria Math" panose="02040503050406030204" pitchFamily="18" charset="0"/>
                            </a:rPr>
                            <m:t>𝑏</m:t>
                          </m:r>
                        </m:e>
                        <m:sup>
                          <m:r>
                            <a:rPr lang="en-US" sz="2400" i="1">
                              <a:latin typeface="Cambria Math" panose="02040503050406030204" pitchFamily="18" charset="0"/>
                            </a:rPr>
                            <m:t>𝐴</m:t>
                          </m:r>
                        </m:sup>
                      </m:sSup>
                      <m:r>
                        <a:rPr lang="en-US" sz="2400" i="1">
                          <a:latin typeface="Cambria Math" panose="02040503050406030204" pitchFamily="18" charset="0"/>
                        </a:rPr>
                        <m:t>𝑡</m:t>
                      </m:r>
                      <m:r>
                        <a:rPr lang="en-US" sz="2400" i="0">
                          <a:latin typeface="Cambria Math" panose="02040503050406030204" pitchFamily="18" charset="0"/>
                        </a:rPr>
                        <m:t>&gt;0</m:t>
                      </m:r>
                    </m:oMath>
                  </m:oMathPara>
                </a14:m>
                <a:endParaRPr lang="en-US" sz="2400" dirty="0"/>
              </a:p>
            </p:txBody>
          </p:sp>
        </mc:Choice>
        <mc:Fallback xmlns="">
          <p:sp>
            <p:nvSpPr>
              <p:cNvPr id="6" name="Rectangle 5">
                <a:extLst>
                  <a:ext uri="{FF2B5EF4-FFF2-40B4-BE49-F238E27FC236}">
                    <a16:creationId xmlns:a16="http://schemas.microsoft.com/office/drawing/2014/main" id="{85CBB409-FC69-9C4A-860B-9D96DA188730}"/>
                  </a:ext>
                </a:extLst>
              </p:cNvPr>
              <p:cNvSpPr>
                <a:spLocks noRot="1" noChangeAspect="1" noMove="1" noResize="1" noEditPoints="1" noAdjustHandles="1" noChangeArrowheads="1" noChangeShapeType="1" noTextEdit="1"/>
              </p:cNvSpPr>
              <p:nvPr/>
            </p:nvSpPr>
            <p:spPr>
              <a:xfrm>
                <a:off x="1676400" y="2057400"/>
                <a:ext cx="4965655" cy="462627"/>
              </a:xfrm>
              <a:prstGeom prst="rect">
                <a:avLst/>
              </a:prstGeom>
              <a:blipFill>
                <a:blip r:embed="rId2"/>
                <a:stretch>
                  <a:fillRect b="-216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CC0C3CD5-641E-D146-B92F-4F2201C80C1F}"/>
                  </a:ext>
                </a:extLst>
              </p:cNvPr>
              <p:cNvSpPr/>
              <p:nvPr/>
            </p:nvSpPr>
            <p:spPr>
              <a:xfrm>
                <a:off x="1676400" y="3429000"/>
                <a:ext cx="5157629"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𝑇𝑟𝑎𝑑𝑒</m:t>
                      </m:r>
                      <m:r>
                        <a:rPr lang="en-US" sz="2400" b="0" i="1" smtClean="0">
                          <a:latin typeface="Cambria Math" panose="02040503050406030204" pitchFamily="18" charset="0"/>
                        </a:rPr>
                        <m:t> </m:t>
                      </m:r>
                      <m:r>
                        <a:rPr lang="en-US" sz="2400" b="0" i="1" smtClean="0">
                          <a:latin typeface="Cambria Math" panose="02040503050406030204" pitchFamily="18" charset="0"/>
                        </a:rPr>
                        <m:t>𝑅𝑒𝑣𝑒𝑟𝑠𝑖𝑜𝑛</m:t>
                      </m:r>
                      <m:r>
                        <a:rPr lang="en-US" sz="2400" b="0" i="1" smtClean="0">
                          <a:latin typeface="Cambria Math" panose="02040503050406030204" pitchFamily="18" charset="0"/>
                        </a:rPr>
                        <m:t>=</m:t>
                      </m:r>
                      <m:r>
                        <a:rPr lang="en-US" sz="2400" i="1">
                          <a:latin typeface="Cambria Math" panose="02040503050406030204" pitchFamily="18" charset="0"/>
                        </a:rPr>
                        <m:t>𝑇</m:t>
                      </m:r>
                      <m:r>
                        <a:rPr lang="en-US" sz="2400" b="0" i="1" smtClean="0">
                          <a:latin typeface="Cambria Math" panose="02040503050406030204" pitchFamily="18" charset="0"/>
                        </a:rPr>
                        <m:t>𝑅</m:t>
                      </m:r>
                      <m:r>
                        <a:rPr lang="en-US" sz="2400" i="0">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𝜃</m:t>
                          </m:r>
                        </m:e>
                        <m:sup>
                          <m:r>
                            <a:rPr lang="en-US" sz="2400" i="1">
                              <a:latin typeface="Cambria Math" panose="02040503050406030204" pitchFamily="18" charset="0"/>
                            </a:rPr>
                            <m:t>𝐵</m:t>
                          </m:r>
                        </m:sup>
                      </m:sSup>
                      <m:sSup>
                        <m:sSupPr>
                          <m:ctrlPr>
                            <a:rPr lang="en-US" sz="2400" i="1">
                              <a:latin typeface="Cambria Math" panose="02040503050406030204" pitchFamily="18" charset="0"/>
                            </a:rPr>
                          </m:ctrlPr>
                        </m:sSupPr>
                        <m:e>
                          <m:r>
                            <a:rPr lang="en-US" sz="2400" i="1">
                              <a:latin typeface="Cambria Math" panose="02040503050406030204" pitchFamily="18" charset="0"/>
                            </a:rPr>
                            <m:t>𝑏</m:t>
                          </m:r>
                        </m:e>
                        <m:sup>
                          <m:r>
                            <a:rPr lang="en-US" sz="2400" b="0" i="1" smtClean="0">
                              <a:latin typeface="Cambria Math" panose="02040503050406030204" pitchFamily="18" charset="0"/>
                            </a:rPr>
                            <m:t>𝐷</m:t>
                          </m:r>
                        </m:sup>
                      </m:sSup>
                      <m:r>
                        <a:rPr lang="en-US" sz="2400" i="1">
                          <a:latin typeface="Cambria Math" panose="02040503050406030204" pitchFamily="18" charset="0"/>
                        </a:rPr>
                        <m:t>𝑡</m:t>
                      </m:r>
                      <m:r>
                        <a:rPr lang="en-US" sz="2400" i="0">
                          <a:latin typeface="Cambria Math" panose="02040503050406030204" pitchFamily="18" charset="0"/>
                        </a:rPr>
                        <m:t>&gt;0</m:t>
                      </m:r>
                    </m:oMath>
                  </m:oMathPara>
                </a14:m>
                <a:endParaRPr lang="en-US" sz="2400" dirty="0"/>
              </a:p>
            </p:txBody>
          </p:sp>
        </mc:Choice>
        <mc:Fallback xmlns="">
          <p:sp>
            <p:nvSpPr>
              <p:cNvPr id="10" name="Rectangle 9">
                <a:extLst>
                  <a:ext uri="{FF2B5EF4-FFF2-40B4-BE49-F238E27FC236}">
                    <a16:creationId xmlns:a16="http://schemas.microsoft.com/office/drawing/2014/main" id="{CC0C3CD5-641E-D146-B92F-4F2201C80C1F}"/>
                  </a:ext>
                </a:extLst>
              </p:cNvPr>
              <p:cNvSpPr>
                <a:spLocks noRot="1" noChangeAspect="1" noMove="1" noResize="1" noEditPoints="1" noAdjustHandles="1" noChangeArrowheads="1" noChangeShapeType="1" noTextEdit="1"/>
              </p:cNvSpPr>
              <p:nvPr/>
            </p:nvSpPr>
            <p:spPr>
              <a:xfrm>
                <a:off x="1676400" y="3429000"/>
                <a:ext cx="5157629" cy="461665"/>
              </a:xfrm>
              <a:prstGeom prst="rect">
                <a:avLst/>
              </a:prstGeom>
              <a:blipFill>
                <a:blip r:embed="rId3"/>
                <a:stretch>
                  <a:fillRect b="-216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89C006D3-15EE-3941-B06E-9DDCF18F9341}"/>
                  </a:ext>
                </a:extLst>
              </p:cNvPr>
              <p:cNvSpPr/>
              <p:nvPr/>
            </p:nvSpPr>
            <p:spPr>
              <a:xfrm>
                <a:off x="1600200" y="2743200"/>
                <a:ext cx="5317033" cy="46262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𝑇𝑟𝑎𝑑𝑒</m:t>
                      </m:r>
                      <m:r>
                        <a:rPr lang="en-US" sz="2400" b="0" i="1" smtClean="0">
                          <a:latin typeface="Cambria Math" panose="02040503050406030204" pitchFamily="18" charset="0"/>
                        </a:rPr>
                        <m:t> </m:t>
                      </m:r>
                      <m:r>
                        <a:rPr lang="en-US" sz="2400" b="0" i="1" smtClean="0">
                          <a:latin typeface="Cambria Math" panose="02040503050406030204" pitchFamily="18" charset="0"/>
                        </a:rPr>
                        <m:t>𝐷𝑖𝑣𝑒𝑟𝑠𝑖𝑜𝑛</m:t>
                      </m:r>
                      <m:r>
                        <a:rPr lang="en-US" sz="2400" b="0" i="1" smtClean="0">
                          <a:latin typeface="Cambria Math" panose="02040503050406030204" pitchFamily="18" charset="0"/>
                        </a:rPr>
                        <m:t>=</m:t>
                      </m:r>
                      <m:r>
                        <a:rPr lang="en-US" sz="2400" i="1">
                          <a:latin typeface="Cambria Math" panose="02040503050406030204" pitchFamily="18" charset="0"/>
                        </a:rPr>
                        <m:t>𝑇</m:t>
                      </m:r>
                      <m:r>
                        <a:rPr lang="en-US" sz="2400" b="0" i="1" smtClean="0">
                          <a:latin typeface="Cambria Math" panose="02040503050406030204" pitchFamily="18" charset="0"/>
                        </a:rPr>
                        <m:t>𝐷</m:t>
                      </m:r>
                      <m:r>
                        <a:rPr lang="en-US" sz="2400" i="0">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𝜃</m:t>
                          </m:r>
                        </m:e>
                        <m:sup>
                          <m:r>
                            <a:rPr lang="en-US" sz="2400" i="1">
                              <a:latin typeface="Cambria Math" panose="02040503050406030204" pitchFamily="18" charset="0"/>
                            </a:rPr>
                            <m:t>𝐵</m:t>
                          </m:r>
                        </m:sup>
                      </m:sSup>
                      <m:sSup>
                        <m:sSupPr>
                          <m:ctrlPr>
                            <a:rPr lang="en-US" sz="2400" i="1">
                              <a:latin typeface="Cambria Math" panose="02040503050406030204" pitchFamily="18" charset="0"/>
                            </a:rPr>
                          </m:ctrlPr>
                        </m:sSupPr>
                        <m:e>
                          <m:r>
                            <a:rPr lang="en-US" sz="2400" i="1">
                              <a:latin typeface="Cambria Math" panose="02040503050406030204" pitchFamily="18" charset="0"/>
                            </a:rPr>
                            <m:t>𝑏</m:t>
                          </m:r>
                        </m:e>
                        <m:sup>
                          <m:r>
                            <a:rPr lang="en-US" sz="2400" b="0" i="1" smtClean="0">
                              <a:latin typeface="Cambria Math" panose="02040503050406030204" pitchFamily="18" charset="0"/>
                            </a:rPr>
                            <m:t>𝐶</m:t>
                          </m:r>
                        </m:sup>
                      </m:sSup>
                      <m:r>
                        <a:rPr lang="en-US" sz="2400" i="1">
                          <a:latin typeface="Cambria Math" panose="02040503050406030204" pitchFamily="18" charset="0"/>
                        </a:rPr>
                        <m:t>𝑡</m:t>
                      </m:r>
                      <m:r>
                        <a:rPr lang="en-US" sz="2400" i="0">
                          <a:latin typeface="Cambria Math" panose="02040503050406030204" pitchFamily="18" charset="0"/>
                        </a:rPr>
                        <m:t>&gt;0</m:t>
                      </m:r>
                    </m:oMath>
                  </m:oMathPara>
                </a14:m>
                <a:endParaRPr lang="en-US" sz="2400" dirty="0"/>
              </a:p>
            </p:txBody>
          </p:sp>
        </mc:Choice>
        <mc:Fallback xmlns="">
          <p:sp>
            <p:nvSpPr>
              <p:cNvPr id="11" name="Rectangle 10">
                <a:extLst>
                  <a:ext uri="{FF2B5EF4-FFF2-40B4-BE49-F238E27FC236}">
                    <a16:creationId xmlns:a16="http://schemas.microsoft.com/office/drawing/2014/main" id="{89C006D3-15EE-3941-B06E-9DDCF18F9341}"/>
                  </a:ext>
                </a:extLst>
              </p:cNvPr>
              <p:cNvSpPr>
                <a:spLocks noRot="1" noChangeAspect="1" noMove="1" noResize="1" noEditPoints="1" noAdjustHandles="1" noChangeArrowheads="1" noChangeShapeType="1" noTextEdit="1"/>
              </p:cNvSpPr>
              <p:nvPr/>
            </p:nvSpPr>
            <p:spPr>
              <a:xfrm>
                <a:off x="1600200" y="2743200"/>
                <a:ext cx="5317033" cy="462627"/>
              </a:xfrm>
              <a:prstGeom prst="rect">
                <a:avLst/>
              </a:prstGeom>
              <a:blipFill>
                <a:blip r:embed="rId4"/>
                <a:stretch>
                  <a:fillRect b="-22222"/>
                </a:stretch>
              </a:blipFill>
            </p:spPr>
            <p:txBody>
              <a:bodyPr/>
              <a:lstStyle/>
              <a:p>
                <a:r>
                  <a:rPr lang="en-US">
                    <a:noFill/>
                  </a:rPr>
                  <a:t> </a:t>
                </a:r>
              </a:p>
            </p:txBody>
          </p:sp>
        </mc:Fallback>
      </mc:AlternateContent>
      <p:sp>
        <p:nvSpPr>
          <p:cNvPr id="3" name="Footer Placeholder 2">
            <a:extLst>
              <a:ext uri="{FF2B5EF4-FFF2-40B4-BE49-F238E27FC236}">
                <a16:creationId xmlns:a16="http://schemas.microsoft.com/office/drawing/2014/main" id="{8163C1B5-4AD1-F447-86C3-03CD4C7A1801}"/>
              </a:ext>
            </a:extLst>
          </p:cNvPr>
          <p:cNvSpPr>
            <a:spLocks noGrp="1"/>
          </p:cNvSpPr>
          <p:nvPr>
            <p:ph type="ftr" sz="quarter" idx="11"/>
          </p:nvPr>
        </p:nvSpPr>
        <p:spPr/>
        <p:txBody>
          <a:bodyPr/>
          <a:lstStyle/>
          <a:p>
            <a:pPr>
              <a:defRPr/>
            </a:pPr>
            <a:r>
              <a:rPr lang="en-US"/>
              <a:t>Class 19:  Preferential Trading Arrangements</a:t>
            </a:r>
          </a:p>
        </p:txBody>
      </p:sp>
      <p:sp>
        <p:nvSpPr>
          <p:cNvPr id="12" name="Title 1">
            <a:extLst>
              <a:ext uri="{FF2B5EF4-FFF2-40B4-BE49-F238E27FC236}">
                <a16:creationId xmlns:a16="http://schemas.microsoft.com/office/drawing/2014/main" id="{C8F83BFA-DA8F-644C-96B6-E17D26279DA7}"/>
              </a:ext>
            </a:extLst>
          </p:cNvPr>
          <p:cNvSpPr>
            <a:spLocks noGrp="1"/>
          </p:cNvSpPr>
          <p:nvPr>
            <p:ph type="title"/>
          </p:nvPr>
        </p:nvSpPr>
        <p:spPr>
          <a:xfrm>
            <a:off x="457200" y="274638"/>
            <a:ext cx="8229600" cy="1143000"/>
          </a:xfrm>
        </p:spPr>
        <p:txBody>
          <a:bodyPr/>
          <a:lstStyle/>
          <a:p>
            <a:r>
              <a:rPr lang="en-US" sz="4000" dirty="0"/>
              <a:t>The Model</a:t>
            </a:r>
          </a:p>
        </p:txBody>
      </p:sp>
    </p:spTree>
    <p:extLst>
      <p:ext uri="{BB962C8B-B14F-4D97-AF65-F5344CB8AC3E}">
        <p14:creationId xmlns:p14="http://schemas.microsoft.com/office/powerpoint/2010/main" val="416018906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6934DB79-9026-674A-8CB3-9EAE7ABF02E6}" type="slidenum">
              <a:rPr lang="en-US" smtClean="0"/>
              <a:pPr/>
              <a:t>55</a:t>
            </a:fld>
            <a:endParaRPr lang="en-US"/>
          </a:p>
        </p:txBody>
      </p:sp>
      <p:sp>
        <p:nvSpPr>
          <p:cNvPr id="9" name="Content Placeholder 2">
            <a:extLst>
              <a:ext uri="{FF2B5EF4-FFF2-40B4-BE49-F238E27FC236}">
                <a16:creationId xmlns:a16="http://schemas.microsoft.com/office/drawing/2014/main" id="{9D15B62D-8140-6F44-8763-B88804C0ACE4}"/>
              </a:ext>
            </a:extLst>
          </p:cNvPr>
          <p:cNvSpPr>
            <a:spLocks noGrp="1"/>
          </p:cNvSpPr>
          <p:nvPr>
            <p:ph idx="1"/>
          </p:nvPr>
        </p:nvSpPr>
        <p:spPr>
          <a:xfrm>
            <a:off x="1447800" y="1447800"/>
            <a:ext cx="7239000" cy="5652830"/>
          </a:xfrm>
        </p:spPr>
        <p:txBody>
          <a:bodyPr/>
          <a:lstStyle/>
          <a:p>
            <a:pPr marL="0" indent="0">
              <a:spcBef>
                <a:spcPts val="800"/>
              </a:spcBef>
              <a:buNone/>
            </a:pPr>
            <a:r>
              <a:rPr lang="en-US" sz="2400" dirty="0">
                <a:solidFill>
                  <a:srgbClr val="00487B"/>
                </a:solidFill>
              </a:rPr>
              <a:t>Welfare effects of new FTA</a:t>
            </a:r>
          </a:p>
          <a:p>
            <a:pPr marL="0" indent="0">
              <a:spcBef>
                <a:spcPts val="800"/>
              </a:spcBef>
              <a:buNone/>
            </a:pPr>
            <a:endParaRPr lang="en-US" sz="2400" dirty="0">
              <a:solidFill>
                <a:srgbClr val="00487B"/>
              </a:solidFill>
            </a:endParaRPr>
          </a:p>
          <a:p>
            <a:pPr marL="0" indent="0">
              <a:spcBef>
                <a:spcPts val="800"/>
              </a:spcBef>
              <a:buNone/>
            </a:pPr>
            <a:r>
              <a:rPr lang="en-US" sz="2400" dirty="0">
                <a:solidFill>
                  <a:srgbClr val="00487B"/>
                </a:solidFill>
              </a:rPr>
              <a:t>Country A (home):</a:t>
            </a:r>
          </a:p>
          <a:p>
            <a:pPr marL="0" indent="0">
              <a:spcBef>
                <a:spcPts val="800"/>
              </a:spcBef>
              <a:buNone/>
            </a:pPr>
            <a:endParaRPr lang="en-US" sz="2400" dirty="0">
              <a:solidFill>
                <a:srgbClr val="00487B"/>
              </a:solidFill>
            </a:endParaRPr>
          </a:p>
          <a:p>
            <a:pPr marL="0" indent="0">
              <a:spcBef>
                <a:spcPts val="800"/>
              </a:spcBef>
              <a:buNone/>
            </a:pPr>
            <a:r>
              <a:rPr lang="en-US" sz="2400" dirty="0">
                <a:solidFill>
                  <a:srgbClr val="00487B"/>
                </a:solidFill>
              </a:rPr>
              <a:t>Country B (new partner):</a:t>
            </a:r>
          </a:p>
          <a:p>
            <a:pPr marL="0" indent="0">
              <a:spcBef>
                <a:spcPts val="800"/>
              </a:spcBef>
              <a:buNone/>
            </a:pPr>
            <a:endParaRPr lang="en-US" sz="2400" dirty="0">
              <a:solidFill>
                <a:srgbClr val="00487B"/>
              </a:solidFill>
            </a:endParaRPr>
          </a:p>
          <a:p>
            <a:pPr marL="0" indent="0">
              <a:spcBef>
                <a:spcPts val="800"/>
              </a:spcBef>
              <a:buNone/>
            </a:pPr>
            <a:r>
              <a:rPr lang="en-US" sz="2400" dirty="0">
                <a:solidFill>
                  <a:srgbClr val="00487B"/>
                </a:solidFill>
              </a:rPr>
              <a:t>Country C (outside world):</a:t>
            </a:r>
          </a:p>
          <a:p>
            <a:pPr marL="0" indent="0">
              <a:spcBef>
                <a:spcPts val="800"/>
              </a:spcBef>
              <a:buNone/>
            </a:pPr>
            <a:endParaRPr lang="en-US" sz="2400" dirty="0">
              <a:solidFill>
                <a:srgbClr val="00487B"/>
              </a:solidFill>
            </a:endParaRPr>
          </a:p>
          <a:p>
            <a:pPr marL="0" indent="0">
              <a:spcBef>
                <a:spcPts val="800"/>
              </a:spcBef>
              <a:buNone/>
            </a:pPr>
            <a:r>
              <a:rPr lang="en-US" sz="2400" dirty="0">
                <a:solidFill>
                  <a:srgbClr val="00487B"/>
                </a:solidFill>
              </a:rPr>
              <a:t>Country D (old partner):</a:t>
            </a:r>
          </a:p>
          <a:p>
            <a:pPr marL="0" indent="0">
              <a:spcBef>
                <a:spcPts val="800"/>
              </a:spcBef>
              <a:buNone/>
            </a:pPr>
            <a:endParaRPr lang="en-US" sz="2400" dirty="0">
              <a:solidFill>
                <a:srgbClr val="00487B"/>
              </a:solidFill>
            </a:endParaRPr>
          </a:p>
          <a:p>
            <a:pPr marL="0" indent="0">
              <a:spcBef>
                <a:spcPts val="800"/>
              </a:spcBef>
              <a:buNone/>
            </a:pPr>
            <a:endParaRPr lang="en-US" sz="2400" dirty="0">
              <a:solidFill>
                <a:srgbClr val="00487B"/>
              </a:solidFill>
            </a:endParaRPr>
          </a:p>
          <a:p>
            <a:pPr marL="0" indent="0">
              <a:spcBef>
                <a:spcPts val="800"/>
              </a:spcBef>
              <a:buNone/>
            </a:pPr>
            <a:endParaRPr lang="en-US" sz="2400" dirty="0">
              <a:solidFill>
                <a:srgbClr val="00487B"/>
              </a:solidFill>
            </a:endParaRPr>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A0E0238E-737C-DB4A-97F7-F2CC7B5A6B0F}"/>
                  </a:ext>
                </a:extLst>
              </p:cNvPr>
              <p:cNvSpPr/>
              <p:nvPr/>
            </p:nvSpPr>
            <p:spPr>
              <a:xfrm>
                <a:off x="1752600" y="2743200"/>
                <a:ext cx="5870838" cy="50917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sz="2400" i="1">
                              <a:latin typeface="Cambria Math" panose="02040503050406030204" pitchFamily="18" charset="0"/>
                            </a:rPr>
                          </m:ctrlPr>
                        </m:sSupPr>
                        <m:e>
                          <m:r>
                            <a:rPr lang="en-US" sz="2400">
                              <a:latin typeface="Cambria Math" panose="02040503050406030204" pitchFamily="18" charset="0"/>
                            </a:rPr>
                            <m:t>∆</m:t>
                          </m:r>
                          <m:r>
                            <a:rPr lang="en-US" sz="2400" i="1">
                              <a:latin typeface="Cambria Math" panose="02040503050406030204" pitchFamily="18" charset="0"/>
                            </a:rPr>
                            <m:t>𝑊</m:t>
                          </m:r>
                        </m:e>
                        <m:sup>
                          <m:r>
                            <a:rPr lang="en-US" sz="2400" i="1">
                              <a:latin typeface="Cambria Math" panose="02040503050406030204" pitchFamily="18" charset="0"/>
                            </a:rPr>
                            <m:t>𝐴</m:t>
                          </m:r>
                        </m:sup>
                      </m:sSup>
                      <m:r>
                        <a:rPr lang="en-US" sz="2400" i="0">
                          <a:latin typeface="Cambria Math" panose="02040503050406030204" pitchFamily="18" charset="0"/>
                        </a:rPr>
                        <m:t>=</m:t>
                      </m:r>
                      <m:d>
                        <m:dPr>
                          <m:ctrlPr>
                            <a:rPr lang="en-US" sz="2400" i="1">
                              <a:latin typeface="Cambria Math" panose="02040503050406030204" pitchFamily="18" charset="0"/>
                            </a:rPr>
                          </m:ctrlPr>
                        </m:dPr>
                        <m:e>
                          <m:f>
                            <m:fPr>
                              <m:type m:val="lin"/>
                              <m:ctrlPr>
                                <a:rPr lang="en-US" sz="2400" i="1">
                                  <a:latin typeface="Cambria Math" panose="02040503050406030204" pitchFamily="18" charset="0"/>
                                </a:rPr>
                              </m:ctrlPr>
                            </m:fPr>
                            <m:num>
                              <m:sSubSup>
                                <m:sSubSupPr>
                                  <m:ctrlPr>
                                    <a:rPr lang="en-US" sz="2400" i="1">
                                      <a:latin typeface="Cambria Math" panose="02040503050406030204" pitchFamily="18" charset="0"/>
                                    </a:rPr>
                                  </m:ctrlPr>
                                </m:sSubSupPr>
                                <m:e>
                                  <m:r>
                                    <a:rPr lang="en-US" sz="2400" i="1">
                                      <a:latin typeface="Cambria Math" panose="02040503050406030204" pitchFamily="18" charset="0"/>
                                    </a:rPr>
                                    <m:t>𝑀</m:t>
                                  </m:r>
                                </m:e>
                                <m:sub>
                                  <m:r>
                                    <a:rPr lang="en-US" sz="2400" i="0">
                                      <a:latin typeface="Cambria Math" panose="02040503050406030204" pitchFamily="18" charset="0"/>
                                    </a:rPr>
                                    <m:t>0</m:t>
                                  </m:r>
                                </m:sub>
                                <m:sup>
                                  <m:r>
                                    <a:rPr lang="en-US" sz="2400" i="1">
                                      <a:latin typeface="Cambria Math" panose="02040503050406030204" pitchFamily="18" charset="0"/>
                                    </a:rPr>
                                    <m:t>𝐴</m:t>
                                  </m:r>
                                </m:sup>
                              </m:sSubSup>
                            </m:num>
                            <m:den>
                              <m:sSup>
                                <m:sSupPr>
                                  <m:ctrlPr>
                                    <a:rPr lang="en-US" sz="2400" i="1">
                                      <a:latin typeface="Cambria Math" panose="02040503050406030204" pitchFamily="18" charset="0"/>
                                    </a:rPr>
                                  </m:ctrlPr>
                                </m:sSupPr>
                                <m:e>
                                  <m:r>
                                    <a:rPr lang="en-US" sz="2400" i="1">
                                      <a:latin typeface="Cambria Math" panose="02040503050406030204" pitchFamily="18" charset="0"/>
                                    </a:rPr>
                                    <m:t>𝑏</m:t>
                                  </m:r>
                                </m:e>
                                <m:sup>
                                  <m:r>
                                    <a:rPr lang="en-US" sz="2400" i="1">
                                      <a:latin typeface="Cambria Math" panose="02040503050406030204" pitchFamily="18" charset="0"/>
                                    </a:rPr>
                                    <m:t>𝐴</m:t>
                                  </m:r>
                                </m:sup>
                              </m:sSup>
                            </m:den>
                          </m:f>
                          <m:r>
                            <a:rPr lang="en-US" sz="2400" i="0">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rPr>
                                <m:t>𝜃</m:t>
                              </m:r>
                            </m:e>
                            <m:sup>
                              <m:r>
                                <a:rPr lang="en-US" sz="2400" i="1">
                                  <a:latin typeface="Cambria Math" panose="02040503050406030204" pitchFamily="18" charset="0"/>
                                </a:rPr>
                                <m:t>𝐵</m:t>
                              </m:r>
                            </m:sup>
                          </m:sSup>
                          <m:f>
                            <m:fPr>
                              <m:type m:val="lin"/>
                              <m:ctrlPr>
                                <a:rPr lang="en-US" sz="2400" i="1">
                                  <a:latin typeface="Cambria Math" panose="02040503050406030204" pitchFamily="18" charset="0"/>
                                </a:rPr>
                              </m:ctrlPr>
                            </m:fPr>
                            <m:num>
                              <m:r>
                                <a:rPr lang="en-US" sz="2400" i="1">
                                  <a:latin typeface="Cambria Math" panose="02040503050406030204" pitchFamily="18" charset="0"/>
                                </a:rPr>
                                <m:t>𝑡</m:t>
                              </m:r>
                            </m:num>
                            <m:den>
                              <m:r>
                                <a:rPr lang="en-US" sz="2400" i="0">
                                  <a:latin typeface="Cambria Math" panose="02040503050406030204" pitchFamily="18" charset="0"/>
                                </a:rPr>
                                <m:t>2</m:t>
                              </m:r>
                            </m:den>
                          </m:f>
                        </m:e>
                      </m:d>
                      <m:r>
                        <a:rPr lang="en-US" sz="2400" i="1">
                          <a:latin typeface="Cambria Math" panose="02040503050406030204" pitchFamily="18" charset="0"/>
                        </a:rPr>
                        <m:t>𝑇𝐶</m:t>
                      </m:r>
                      <m:r>
                        <a:rPr lang="en-US" sz="2400" i="0">
                          <a:latin typeface="Cambria Math" panose="02040503050406030204" pitchFamily="18" charset="0"/>
                        </a:rPr>
                        <m:t>−</m:t>
                      </m:r>
                      <m:r>
                        <a:rPr lang="en-US" sz="2400" i="1">
                          <a:latin typeface="Cambria Math" panose="02040503050406030204" pitchFamily="18" charset="0"/>
                        </a:rPr>
                        <m:t>𝑡𝑇𝐷</m:t>
                      </m:r>
                      <m:r>
                        <a:rPr lang="en-US" sz="2400" i="0">
                          <a:latin typeface="Cambria Math" panose="02040503050406030204" pitchFamily="18" charset="0"/>
                        </a:rPr>
                        <m:t>−</m:t>
                      </m:r>
                      <m:r>
                        <a:rPr lang="en-US" sz="2400" i="1">
                          <a:latin typeface="Cambria Math" panose="02040503050406030204" pitchFamily="18" charset="0"/>
                        </a:rPr>
                        <m:t>𝑡</m:t>
                      </m:r>
                      <m:sSubSup>
                        <m:sSubSupPr>
                          <m:ctrlPr>
                            <a:rPr lang="en-US" sz="2400" i="1">
                              <a:latin typeface="Cambria Math" panose="02040503050406030204" pitchFamily="18" charset="0"/>
                            </a:rPr>
                          </m:ctrlPr>
                        </m:sSubSupPr>
                        <m:e>
                          <m:r>
                            <a:rPr lang="en-US" sz="2400" i="1">
                              <a:latin typeface="Cambria Math" panose="02040503050406030204" pitchFamily="18" charset="0"/>
                            </a:rPr>
                            <m:t>𝑋</m:t>
                          </m:r>
                        </m:e>
                        <m:sub>
                          <m:r>
                            <a:rPr lang="en-US" sz="2400" i="0">
                              <a:latin typeface="Cambria Math" panose="02040503050406030204" pitchFamily="18" charset="0"/>
                            </a:rPr>
                            <m:t>0</m:t>
                          </m:r>
                        </m:sub>
                        <m:sup>
                          <m:r>
                            <a:rPr lang="en-US" sz="2400" i="1">
                              <a:latin typeface="Cambria Math" panose="02040503050406030204" pitchFamily="18" charset="0"/>
                            </a:rPr>
                            <m:t>𝐵</m:t>
                          </m:r>
                        </m:sup>
                      </m:sSubSup>
                    </m:oMath>
                  </m:oMathPara>
                </a14:m>
                <a:endParaRPr lang="en-US" sz="2400" dirty="0"/>
              </a:p>
            </p:txBody>
          </p:sp>
        </mc:Choice>
        <mc:Fallback xmlns="">
          <p:sp>
            <p:nvSpPr>
              <p:cNvPr id="3" name="Rectangle 2">
                <a:extLst>
                  <a:ext uri="{FF2B5EF4-FFF2-40B4-BE49-F238E27FC236}">
                    <a16:creationId xmlns:a16="http://schemas.microsoft.com/office/drawing/2014/main" id="{A0E0238E-737C-DB4A-97F7-F2CC7B5A6B0F}"/>
                  </a:ext>
                </a:extLst>
              </p:cNvPr>
              <p:cNvSpPr>
                <a:spLocks noRot="1" noChangeAspect="1" noMove="1" noResize="1" noEditPoints="1" noAdjustHandles="1" noChangeArrowheads="1" noChangeShapeType="1" noTextEdit="1"/>
              </p:cNvSpPr>
              <p:nvPr/>
            </p:nvSpPr>
            <p:spPr>
              <a:xfrm>
                <a:off x="1752600" y="2743200"/>
                <a:ext cx="5870838" cy="509178"/>
              </a:xfrm>
              <a:prstGeom prst="rect">
                <a:avLst/>
              </a:prstGeom>
              <a:blipFill>
                <a:blip r:embed="rId2"/>
                <a:stretch>
                  <a:fillRect t="-112500" b="-1725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1863276F-3784-6843-9DE8-6CDFBDF86DC8}"/>
                  </a:ext>
                </a:extLst>
              </p:cNvPr>
              <p:cNvSpPr/>
              <p:nvPr/>
            </p:nvSpPr>
            <p:spPr>
              <a:xfrm>
                <a:off x="1219200" y="3557155"/>
                <a:ext cx="8077200" cy="79611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n-US" sz="2400" i="1">
                              <a:latin typeface="Cambria Math" panose="02040503050406030204" pitchFamily="18" charset="0"/>
                            </a:rPr>
                          </m:ctrlPr>
                        </m:sSupPr>
                        <m:e>
                          <m:r>
                            <a:rPr lang="en-US" sz="2400">
                              <a:latin typeface="Cambria Math" panose="02040503050406030204" pitchFamily="18" charset="0"/>
                            </a:rPr>
                            <m:t>∆</m:t>
                          </m:r>
                          <m:r>
                            <a:rPr lang="en-US" sz="2400" i="1">
                              <a:latin typeface="Cambria Math" panose="02040503050406030204" pitchFamily="18" charset="0"/>
                            </a:rPr>
                            <m:t>𝑊</m:t>
                          </m:r>
                        </m:e>
                        <m:sup>
                          <m:r>
                            <a:rPr lang="en-US" sz="2400" i="1">
                              <a:latin typeface="Cambria Math" panose="02040503050406030204" pitchFamily="18" charset="0"/>
                            </a:rPr>
                            <m:t>𝐵</m:t>
                          </m:r>
                        </m:sup>
                      </m:sSup>
                      <m:r>
                        <a:rPr lang="en-US" sz="2400" i="0">
                          <a:latin typeface="Cambria Math" panose="02040503050406030204" pitchFamily="18" charset="0"/>
                        </a:rPr>
                        <m:t>=</m:t>
                      </m:r>
                      <m:sSup>
                        <m:sSupPr>
                          <m:ctrlPr>
                            <a:rPr lang="en-US" sz="2400" i="1">
                              <a:latin typeface="Cambria Math" panose="02040503050406030204" pitchFamily="18" charset="0"/>
                            </a:rPr>
                          </m:ctrlPr>
                        </m:sSupPr>
                        <m:e>
                          <m:r>
                            <a:rPr lang="en-US" sz="2400" i="0">
                              <a:latin typeface="Cambria Math" panose="02040503050406030204" pitchFamily="18" charset="0"/>
                            </a:rPr>
                            <m:t>∆</m:t>
                          </m:r>
                          <m:r>
                            <a:rPr lang="en-US" sz="2400" i="1">
                              <a:latin typeface="Cambria Math" panose="02040503050406030204" pitchFamily="18" charset="0"/>
                            </a:rPr>
                            <m:t>𝑁𝑆</m:t>
                          </m:r>
                        </m:e>
                        <m:sup>
                          <m:r>
                            <a:rPr lang="en-US" sz="2400" i="1">
                              <a:latin typeface="Cambria Math" panose="02040503050406030204" pitchFamily="18" charset="0"/>
                            </a:rPr>
                            <m:t>𝐵</m:t>
                          </m:r>
                        </m:sup>
                      </m:sSup>
                      <m:r>
                        <a:rPr lang="en-US" sz="2400" i="0">
                          <a:latin typeface="Cambria Math" panose="02040503050406030204" pitchFamily="18" charset="0"/>
                        </a:rPr>
                        <m:t>=</m:t>
                      </m:r>
                      <m:d>
                        <m:dPr>
                          <m:begChr m:val="["/>
                          <m:endChr m:val="]"/>
                          <m:ctrlPr>
                            <a:rPr lang="en-US" sz="2400" i="1">
                              <a:latin typeface="Cambria Math" panose="02040503050406030204" pitchFamily="18" charset="0"/>
                            </a:rPr>
                          </m:ctrlPr>
                        </m:dPr>
                        <m:e>
                          <m:sSubSup>
                            <m:sSubSupPr>
                              <m:ctrlPr>
                                <a:rPr lang="en-US" sz="2400" i="1">
                                  <a:latin typeface="Cambria Math" panose="02040503050406030204" pitchFamily="18" charset="0"/>
                                </a:rPr>
                              </m:ctrlPr>
                            </m:sSubSupPr>
                            <m:e>
                              <m:r>
                                <a:rPr lang="en-US" sz="2400" i="1">
                                  <a:latin typeface="Cambria Math" panose="02040503050406030204" pitchFamily="18" charset="0"/>
                                </a:rPr>
                                <m:t>𝑋</m:t>
                              </m:r>
                            </m:e>
                            <m:sub>
                              <m:r>
                                <a:rPr lang="en-US" sz="2400" i="0">
                                  <a:latin typeface="Cambria Math" panose="02040503050406030204" pitchFamily="18" charset="0"/>
                                </a:rPr>
                                <m:t>0</m:t>
                              </m:r>
                            </m:sub>
                            <m:sup>
                              <m:r>
                                <a:rPr lang="en-US" sz="2400" i="1">
                                  <a:latin typeface="Cambria Math" panose="02040503050406030204" pitchFamily="18" charset="0"/>
                                </a:rPr>
                                <m:t>𝐵</m:t>
                              </m:r>
                            </m:sup>
                          </m:sSubSup>
                          <m:r>
                            <a:rPr lang="en-US" sz="2400" i="0">
                              <a:latin typeface="Cambria Math" panose="02040503050406030204" pitchFamily="18" charset="0"/>
                            </a:rPr>
                            <m:t>+</m:t>
                          </m:r>
                          <m:f>
                            <m:fPr>
                              <m:ctrlPr>
                                <a:rPr lang="en-US" sz="2400" i="1">
                                  <a:latin typeface="Cambria Math" panose="02040503050406030204" pitchFamily="18" charset="0"/>
                                </a:rPr>
                              </m:ctrlPr>
                            </m:fPr>
                            <m:num>
                              <m:r>
                                <a:rPr lang="en-US" sz="2400" i="0">
                                  <a:latin typeface="Cambria Math" panose="02040503050406030204" pitchFamily="18" charset="0"/>
                                </a:rPr>
                                <m:t>1</m:t>
                              </m:r>
                            </m:num>
                            <m:den>
                              <m:r>
                                <a:rPr lang="en-US" sz="2400" i="0">
                                  <a:latin typeface="Cambria Math" panose="02040503050406030204" pitchFamily="18" charset="0"/>
                                </a:rPr>
                                <m:t>2</m:t>
                              </m:r>
                            </m:den>
                          </m:f>
                          <m:d>
                            <m:dPr>
                              <m:ctrlPr>
                                <a:rPr lang="en-US" sz="2400" i="1">
                                  <a:latin typeface="Cambria Math" panose="02040503050406030204" pitchFamily="18" charset="0"/>
                                </a:rPr>
                              </m:ctrlPr>
                            </m:dPr>
                            <m:e>
                              <m:r>
                                <a:rPr lang="en-US" sz="2400" i="1">
                                  <a:latin typeface="Cambria Math" panose="02040503050406030204" pitchFamily="18" charset="0"/>
                                </a:rPr>
                                <m:t>𝑇𝐶</m:t>
                              </m:r>
                              <m:r>
                                <a:rPr lang="en-US" sz="2400" i="0">
                                  <a:latin typeface="Cambria Math" panose="02040503050406030204" pitchFamily="18" charset="0"/>
                                </a:rPr>
                                <m:t>+</m:t>
                              </m:r>
                              <m:r>
                                <a:rPr lang="en-US" sz="2400" i="1">
                                  <a:latin typeface="Cambria Math" panose="02040503050406030204" pitchFamily="18" charset="0"/>
                                </a:rPr>
                                <m:t>𝑇𝐷</m:t>
                              </m:r>
                              <m:r>
                                <a:rPr lang="en-US" sz="2400" i="0">
                                  <a:latin typeface="Cambria Math" panose="02040503050406030204" pitchFamily="18" charset="0"/>
                                </a:rPr>
                                <m:t>+</m:t>
                              </m:r>
                              <m:r>
                                <a:rPr lang="en-US" sz="2400" i="1">
                                  <a:latin typeface="Cambria Math" panose="02040503050406030204" pitchFamily="18" charset="0"/>
                                </a:rPr>
                                <m:t>𝑇𝑅</m:t>
                              </m:r>
                            </m:e>
                          </m:d>
                        </m:e>
                      </m:d>
                      <m:d>
                        <m:dPr>
                          <m:ctrlPr>
                            <a:rPr lang="en-US" sz="2400" i="1">
                              <a:latin typeface="Cambria Math" panose="02040503050406030204" pitchFamily="18" charset="0"/>
                            </a:rPr>
                          </m:ctrlPr>
                        </m:dPr>
                        <m:e>
                          <m:r>
                            <a:rPr lang="en-US" sz="2400" i="0">
                              <a:latin typeface="Cambria Math" panose="02040503050406030204" pitchFamily="18" charset="0"/>
                            </a:rPr>
                            <m:t>1−</m:t>
                          </m:r>
                          <m:sSup>
                            <m:sSupPr>
                              <m:ctrlPr>
                                <a:rPr lang="en-US" sz="2400" i="1">
                                  <a:latin typeface="Cambria Math" panose="02040503050406030204" pitchFamily="18" charset="0"/>
                                </a:rPr>
                              </m:ctrlPr>
                            </m:sSupPr>
                            <m:e>
                              <m:r>
                                <a:rPr lang="en-US" sz="2400" i="1">
                                  <a:latin typeface="Cambria Math" panose="02040503050406030204" pitchFamily="18" charset="0"/>
                                </a:rPr>
                                <m:t>𝜃</m:t>
                              </m:r>
                            </m:e>
                            <m:sup>
                              <m:r>
                                <a:rPr lang="en-US" sz="2400" i="1">
                                  <a:latin typeface="Cambria Math" panose="02040503050406030204" pitchFamily="18" charset="0"/>
                                </a:rPr>
                                <m:t>𝐵</m:t>
                              </m:r>
                            </m:sup>
                          </m:sSup>
                        </m:e>
                      </m:d>
                      <m:r>
                        <a:rPr lang="en-US" sz="2400" i="1">
                          <a:latin typeface="Cambria Math" panose="02040503050406030204" pitchFamily="18" charset="0"/>
                        </a:rPr>
                        <m:t>𝑡</m:t>
                      </m:r>
                    </m:oMath>
                  </m:oMathPara>
                </a14:m>
                <a:endParaRPr lang="en-US" sz="2400" dirty="0"/>
              </a:p>
            </p:txBody>
          </p:sp>
        </mc:Choice>
        <mc:Fallback xmlns="">
          <p:sp>
            <p:nvSpPr>
              <p:cNvPr id="7" name="Rectangle 6">
                <a:extLst>
                  <a:ext uri="{FF2B5EF4-FFF2-40B4-BE49-F238E27FC236}">
                    <a16:creationId xmlns:a16="http://schemas.microsoft.com/office/drawing/2014/main" id="{1863276F-3784-6843-9DE8-6CDFBDF86DC8}"/>
                  </a:ext>
                </a:extLst>
              </p:cNvPr>
              <p:cNvSpPr>
                <a:spLocks noRot="1" noChangeAspect="1" noMove="1" noResize="1" noEditPoints="1" noAdjustHandles="1" noChangeArrowheads="1" noChangeShapeType="1" noTextEdit="1"/>
              </p:cNvSpPr>
              <p:nvPr/>
            </p:nvSpPr>
            <p:spPr>
              <a:xfrm>
                <a:off x="1219200" y="3557155"/>
                <a:ext cx="8077200" cy="796115"/>
              </a:xfrm>
              <a:prstGeom prst="rect">
                <a:avLst/>
              </a:prstGeom>
              <a:blipFill>
                <a:blip r:embed="rId3"/>
                <a:stretch>
                  <a:fillRect b="-468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5AA28C26-AB0B-B548-9980-CA6B6BED897F}"/>
                  </a:ext>
                </a:extLst>
              </p:cNvPr>
              <p:cNvSpPr/>
              <p:nvPr/>
            </p:nvSpPr>
            <p:spPr>
              <a:xfrm>
                <a:off x="1828800" y="4540827"/>
                <a:ext cx="3366819" cy="79367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sz="2400" i="1">
                              <a:latin typeface="Cambria Math" panose="02040503050406030204" pitchFamily="18" charset="0"/>
                            </a:rPr>
                          </m:ctrlPr>
                        </m:sSupPr>
                        <m:e>
                          <m:r>
                            <a:rPr lang="en-US" sz="2400">
                              <a:latin typeface="Cambria Math" panose="02040503050406030204" pitchFamily="18" charset="0"/>
                            </a:rPr>
                            <m:t>∆</m:t>
                          </m:r>
                          <m:r>
                            <a:rPr lang="en-US" sz="2400" i="1">
                              <a:latin typeface="Cambria Math" panose="02040503050406030204" pitchFamily="18" charset="0"/>
                            </a:rPr>
                            <m:t>𝑊</m:t>
                          </m:r>
                        </m:e>
                        <m:sup>
                          <m:r>
                            <a:rPr lang="en-US" sz="2400" i="1">
                              <a:latin typeface="Cambria Math" panose="02040503050406030204" pitchFamily="18" charset="0"/>
                            </a:rPr>
                            <m:t>𝐶</m:t>
                          </m:r>
                        </m:sup>
                      </m:sSup>
                      <m:r>
                        <a:rPr lang="en-US" sz="2400" i="0">
                          <a:latin typeface="Cambria Math" panose="02040503050406030204" pitchFamily="18" charset="0"/>
                        </a:rPr>
                        <m:t>=</m:t>
                      </m:r>
                      <m:d>
                        <m:dPr>
                          <m:begChr m:val="["/>
                          <m:endChr m:val="]"/>
                          <m:ctrlPr>
                            <a:rPr lang="en-US" sz="2400" i="1">
                              <a:latin typeface="Cambria Math" panose="02040503050406030204" pitchFamily="18" charset="0"/>
                            </a:rPr>
                          </m:ctrlPr>
                        </m:dPr>
                        <m:e>
                          <m:r>
                            <a:rPr lang="en-US" sz="2400" i="0">
                              <a:latin typeface="Cambria Math" panose="02040503050406030204" pitchFamily="18" charset="0"/>
                            </a:rPr>
                            <m:t>−</m:t>
                          </m:r>
                          <m:sSubSup>
                            <m:sSubSupPr>
                              <m:ctrlPr>
                                <a:rPr lang="en-US" sz="2400" i="1">
                                  <a:latin typeface="Cambria Math" panose="02040503050406030204" pitchFamily="18" charset="0"/>
                                </a:rPr>
                              </m:ctrlPr>
                            </m:sSubSupPr>
                            <m:e>
                              <m:r>
                                <a:rPr lang="en-US" sz="2400" i="1">
                                  <a:latin typeface="Cambria Math" panose="02040503050406030204" pitchFamily="18" charset="0"/>
                                </a:rPr>
                                <m:t>𝑋</m:t>
                              </m:r>
                            </m:e>
                            <m:sub>
                              <m:r>
                                <a:rPr lang="en-US" sz="2400" i="0">
                                  <a:latin typeface="Cambria Math" panose="02040503050406030204" pitchFamily="18" charset="0"/>
                                </a:rPr>
                                <m:t>0</m:t>
                              </m:r>
                            </m:sub>
                            <m:sup>
                              <m:r>
                                <a:rPr lang="en-US" sz="2400" i="1">
                                  <a:latin typeface="Cambria Math" panose="02040503050406030204" pitchFamily="18" charset="0"/>
                                </a:rPr>
                                <m:t>𝐶</m:t>
                              </m:r>
                            </m:sup>
                          </m:sSubSup>
                          <m:r>
                            <a:rPr lang="en-US" sz="2400" i="0">
                              <a:latin typeface="Cambria Math" panose="02040503050406030204" pitchFamily="18" charset="0"/>
                            </a:rPr>
                            <m:t>+</m:t>
                          </m:r>
                          <m:f>
                            <m:fPr>
                              <m:ctrlPr>
                                <a:rPr lang="en-US" sz="2400" i="1">
                                  <a:latin typeface="Cambria Math" panose="02040503050406030204" pitchFamily="18" charset="0"/>
                                </a:rPr>
                              </m:ctrlPr>
                            </m:fPr>
                            <m:num>
                              <m:r>
                                <a:rPr lang="en-US" sz="2400" i="1">
                                  <a:latin typeface="Cambria Math" panose="02040503050406030204" pitchFamily="18" charset="0"/>
                                </a:rPr>
                                <m:t>𝑇𝐷</m:t>
                              </m:r>
                            </m:num>
                            <m:den>
                              <m:r>
                                <a:rPr lang="en-US" sz="2400" i="0">
                                  <a:latin typeface="Cambria Math" panose="02040503050406030204" pitchFamily="18" charset="0"/>
                                </a:rPr>
                                <m:t>2</m:t>
                              </m:r>
                            </m:den>
                          </m:f>
                        </m:e>
                      </m:d>
                      <m:sSup>
                        <m:sSupPr>
                          <m:ctrlPr>
                            <a:rPr lang="en-US" sz="2400" i="1">
                              <a:latin typeface="Cambria Math" panose="02040503050406030204" pitchFamily="18" charset="0"/>
                            </a:rPr>
                          </m:ctrlPr>
                        </m:sSupPr>
                        <m:e>
                          <m:r>
                            <a:rPr lang="en-US" sz="2400" i="1">
                              <a:latin typeface="Cambria Math" panose="02040503050406030204" pitchFamily="18" charset="0"/>
                            </a:rPr>
                            <m:t>𝜃</m:t>
                          </m:r>
                        </m:e>
                        <m:sup>
                          <m:r>
                            <a:rPr lang="en-US" sz="2400" i="1">
                              <a:latin typeface="Cambria Math" panose="02040503050406030204" pitchFamily="18" charset="0"/>
                            </a:rPr>
                            <m:t>𝐵</m:t>
                          </m:r>
                        </m:sup>
                      </m:sSup>
                      <m:r>
                        <a:rPr lang="en-US" sz="2400" i="1">
                          <a:latin typeface="Cambria Math" panose="02040503050406030204" pitchFamily="18" charset="0"/>
                        </a:rPr>
                        <m:t>𝑡</m:t>
                      </m:r>
                    </m:oMath>
                  </m:oMathPara>
                </a14:m>
                <a:endParaRPr lang="en-US" sz="2400" dirty="0"/>
              </a:p>
            </p:txBody>
          </p:sp>
        </mc:Choice>
        <mc:Fallback xmlns="">
          <p:sp>
            <p:nvSpPr>
              <p:cNvPr id="8" name="Rectangle 7">
                <a:extLst>
                  <a:ext uri="{FF2B5EF4-FFF2-40B4-BE49-F238E27FC236}">
                    <a16:creationId xmlns:a16="http://schemas.microsoft.com/office/drawing/2014/main" id="{5AA28C26-AB0B-B548-9980-CA6B6BED897F}"/>
                  </a:ext>
                </a:extLst>
              </p:cNvPr>
              <p:cNvSpPr>
                <a:spLocks noRot="1" noChangeAspect="1" noMove="1" noResize="1" noEditPoints="1" noAdjustHandles="1" noChangeArrowheads="1" noChangeShapeType="1" noTextEdit="1"/>
              </p:cNvSpPr>
              <p:nvPr/>
            </p:nvSpPr>
            <p:spPr>
              <a:xfrm>
                <a:off x="1828800" y="4540827"/>
                <a:ext cx="3366819" cy="793679"/>
              </a:xfrm>
              <a:prstGeom prst="rect">
                <a:avLst/>
              </a:prstGeom>
              <a:blipFill>
                <a:blip r:embed="rId4"/>
                <a:stretch>
                  <a:fillRect b="-476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id="{1B2897FB-896A-9547-8C01-7B2131FDC743}"/>
                  </a:ext>
                </a:extLst>
              </p:cNvPr>
              <p:cNvSpPr/>
              <p:nvPr/>
            </p:nvSpPr>
            <p:spPr>
              <a:xfrm>
                <a:off x="1828800" y="5476009"/>
                <a:ext cx="3388428" cy="79367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sz="2400" i="1">
                              <a:latin typeface="Cambria Math" panose="02040503050406030204" pitchFamily="18" charset="0"/>
                            </a:rPr>
                          </m:ctrlPr>
                        </m:sSupPr>
                        <m:e>
                          <m:r>
                            <a:rPr lang="en-US" sz="2400">
                              <a:latin typeface="Cambria Math" panose="02040503050406030204" pitchFamily="18" charset="0"/>
                            </a:rPr>
                            <m:t>∆</m:t>
                          </m:r>
                          <m:r>
                            <a:rPr lang="en-US" sz="2400" i="1">
                              <a:latin typeface="Cambria Math" panose="02040503050406030204" pitchFamily="18" charset="0"/>
                            </a:rPr>
                            <m:t>𝑊</m:t>
                          </m:r>
                        </m:e>
                        <m:sup>
                          <m:r>
                            <a:rPr lang="en-US" sz="2400" i="1">
                              <a:latin typeface="Cambria Math" panose="02040503050406030204" pitchFamily="18" charset="0"/>
                            </a:rPr>
                            <m:t>𝐷</m:t>
                          </m:r>
                        </m:sup>
                      </m:sSup>
                      <m:r>
                        <a:rPr lang="en-US" sz="2400" i="0">
                          <a:latin typeface="Cambria Math" panose="02040503050406030204" pitchFamily="18" charset="0"/>
                        </a:rPr>
                        <m:t>=</m:t>
                      </m:r>
                      <m:d>
                        <m:dPr>
                          <m:begChr m:val="["/>
                          <m:endChr m:val="]"/>
                          <m:ctrlPr>
                            <a:rPr lang="en-US" sz="2400" i="1">
                              <a:latin typeface="Cambria Math" panose="02040503050406030204" pitchFamily="18" charset="0"/>
                            </a:rPr>
                          </m:ctrlPr>
                        </m:dPr>
                        <m:e>
                          <m:r>
                            <a:rPr lang="en-US" sz="2400" i="0">
                              <a:latin typeface="Cambria Math" panose="02040503050406030204" pitchFamily="18" charset="0"/>
                            </a:rPr>
                            <m:t>−</m:t>
                          </m:r>
                          <m:sSubSup>
                            <m:sSubSupPr>
                              <m:ctrlPr>
                                <a:rPr lang="en-US" sz="2400" i="1">
                                  <a:latin typeface="Cambria Math" panose="02040503050406030204" pitchFamily="18" charset="0"/>
                                </a:rPr>
                              </m:ctrlPr>
                            </m:sSubSupPr>
                            <m:e>
                              <m:r>
                                <a:rPr lang="en-US" sz="2400" i="1">
                                  <a:latin typeface="Cambria Math" panose="02040503050406030204" pitchFamily="18" charset="0"/>
                                </a:rPr>
                                <m:t>𝑋</m:t>
                              </m:r>
                            </m:e>
                            <m:sub>
                              <m:r>
                                <a:rPr lang="en-US" sz="2400" i="0">
                                  <a:latin typeface="Cambria Math" panose="02040503050406030204" pitchFamily="18" charset="0"/>
                                </a:rPr>
                                <m:t>0</m:t>
                              </m:r>
                            </m:sub>
                            <m:sup>
                              <m:r>
                                <a:rPr lang="en-US" sz="2400" i="1">
                                  <a:latin typeface="Cambria Math" panose="02040503050406030204" pitchFamily="18" charset="0"/>
                                </a:rPr>
                                <m:t>𝐷</m:t>
                              </m:r>
                            </m:sup>
                          </m:sSubSup>
                          <m:r>
                            <a:rPr lang="en-US" sz="2400" i="0">
                              <a:latin typeface="Cambria Math" panose="02040503050406030204" pitchFamily="18" charset="0"/>
                            </a:rPr>
                            <m:t>+</m:t>
                          </m:r>
                          <m:f>
                            <m:fPr>
                              <m:ctrlPr>
                                <a:rPr lang="en-US" sz="2400" i="1">
                                  <a:latin typeface="Cambria Math" panose="02040503050406030204" pitchFamily="18" charset="0"/>
                                </a:rPr>
                              </m:ctrlPr>
                            </m:fPr>
                            <m:num>
                              <m:r>
                                <a:rPr lang="en-US" sz="2400" i="1">
                                  <a:latin typeface="Cambria Math" panose="02040503050406030204" pitchFamily="18" charset="0"/>
                                </a:rPr>
                                <m:t>𝑇𝑅</m:t>
                              </m:r>
                            </m:num>
                            <m:den>
                              <m:r>
                                <a:rPr lang="en-US" sz="2400" i="0">
                                  <a:latin typeface="Cambria Math" panose="02040503050406030204" pitchFamily="18" charset="0"/>
                                </a:rPr>
                                <m:t>2</m:t>
                              </m:r>
                            </m:den>
                          </m:f>
                        </m:e>
                      </m:d>
                      <m:sSup>
                        <m:sSupPr>
                          <m:ctrlPr>
                            <a:rPr lang="en-US" sz="2400" i="1">
                              <a:latin typeface="Cambria Math" panose="02040503050406030204" pitchFamily="18" charset="0"/>
                            </a:rPr>
                          </m:ctrlPr>
                        </m:sSupPr>
                        <m:e>
                          <m:r>
                            <a:rPr lang="en-US" sz="2400" i="1">
                              <a:latin typeface="Cambria Math" panose="02040503050406030204" pitchFamily="18" charset="0"/>
                            </a:rPr>
                            <m:t>𝜃</m:t>
                          </m:r>
                        </m:e>
                        <m:sup>
                          <m:r>
                            <a:rPr lang="en-US" sz="2400" i="1">
                              <a:latin typeface="Cambria Math" panose="02040503050406030204" pitchFamily="18" charset="0"/>
                            </a:rPr>
                            <m:t>𝐵</m:t>
                          </m:r>
                        </m:sup>
                      </m:sSup>
                      <m:r>
                        <a:rPr lang="en-US" sz="2400" i="1">
                          <a:latin typeface="Cambria Math" panose="02040503050406030204" pitchFamily="18" charset="0"/>
                        </a:rPr>
                        <m:t>𝑡</m:t>
                      </m:r>
                    </m:oMath>
                  </m:oMathPara>
                </a14:m>
                <a:endParaRPr lang="en-US" sz="2400" dirty="0"/>
              </a:p>
            </p:txBody>
          </p:sp>
        </mc:Choice>
        <mc:Fallback xmlns="">
          <p:sp>
            <p:nvSpPr>
              <p:cNvPr id="12" name="Rectangle 11">
                <a:extLst>
                  <a:ext uri="{FF2B5EF4-FFF2-40B4-BE49-F238E27FC236}">
                    <a16:creationId xmlns:a16="http://schemas.microsoft.com/office/drawing/2014/main" id="{1B2897FB-896A-9547-8C01-7B2131FDC743}"/>
                  </a:ext>
                </a:extLst>
              </p:cNvPr>
              <p:cNvSpPr>
                <a:spLocks noRot="1" noChangeAspect="1" noMove="1" noResize="1" noEditPoints="1" noAdjustHandles="1" noChangeArrowheads="1" noChangeShapeType="1" noTextEdit="1"/>
              </p:cNvSpPr>
              <p:nvPr/>
            </p:nvSpPr>
            <p:spPr>
              <a:xfrm>
                <a:off x="1828800" y="5476009"/>
                <a:ext cx="3388428" cy="793679"/>
              </a:xfrm>
              <a:prstGeom prst="rect">
                <a:avLst/>
              </a:prstGeom>
              <a:blipFill>
                <a:blip r:embed="rId5"/>
                <a:stretch>
                  <a:fillRect b="-4688"/>
                </a:stretch>
              </a:blipFill>
            </p:spPr>
            <p:txBody>
              <a:bodyPr/>
              <a:lstStyle/>
              <a:p>
                <a:r>
                  <a:rPr lang="en-US">
                    <a:noFill/>
                  </a:rPr>
                  <a:t> </a:t>
                </a:r>
              </a:p>
            </p:txBody>
          </p:sp>
        </mc:Fallback>
      </mc:AlternateContent>
      <p:sp>
        <p:nvSpPr>
          <p:cNvPr id="13" name="Left Brace 12">
            <a:extLst>
              <a:ext uri="{FF2B5EF4-FFF2-40B4-BE49-F238E27FC236}">
                <a16:creationId xmlns:a16="http://schemas.microsoft.com/office/drawing/2014/main" id="{1A8D85DB-A55B-DE41-85CE-03FC8C26FEA1}"/>
              </a:ext>
            </a:extLst>
          </p:cNvPr>
          <p:cNvSpPr/>
          <p:nvPr/>
        </p:nvSpPr>
        <p:spPr>
          <a:xfrm rot="5400000">
            <a:off x="6477000" y="1828800"/>
            <a:ext cx="228600" cy="1600200"/>
          </a:xfrm>
          <a:prstGeom prst="leftBrace">
            <a:avLst>
              <a:gd name="adj1" fmla="val 33333"/>
              <a:gd name="adj2" fmla="val 50000"/>
            </a:avLst>
          </a:prstGeom>
          <a:ln>
            <a:solidFill>
              <a:srgbClr val="0070C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 name="TextBox 13">
            <a:extLst>
              <a:ext uri="{FF2B5EF4-FFF2-40B4-BE49-F238E27FC236}">
                <a16:creationId xmlns:a16="http://schemas.microsoft.com/office/drawing/2014/main" id="{5BDBD159-11A7-5741-ACF1-A2C94B620686}"/>
              </a:ext>
            </a:extLst>
          </p:cNvPr>
          <p:cNvSpPr txBox="1"/>
          <p:nvPr/>
        </p:nvSpPr>
        <p:spPr>
          <a:xfrm>
            <a:off x="6019800" y="1905000"/>
            <a:ext cx="1143000" cy="646331"/>
          </a:xfrm>
          <a:prstGeom prst="rect">
            <a:avLst/>
          </a:prstGeom>
          <a:noFill/>
        </p:spPr>
        <p:txBody>
          <a:bodyPr wrap="square" rtlCol="0">
            <a:spAutoFit/>
          </a:bodyPr>
          <a:lstStyle/>
          <a:p>
            <a:pPr algn="ctr"/>
            <a:r>
              <a:rPr lang="en-US" dirty="0">
                <a:solidFill>
                  <a:srgbClr val="0070C0"/>
                </a:solidFill>
                <a:latin typeface="+mn-lt"/>
              </a:rPr>
              <a:t>Lost tariff revenue</a:t>
            </a:r>
          </a:p>
        </p:txBody>
      </p:sp>
      <p:sp>
        <p:nvSpPr>
          <p:cNvPr id="6" name="Footer Placeholder 5">
            <a:extLst>
              <a:ext uri="{FF2B5EF4-FFF2-40B4-BE49-F238E27FC236}">
                <a16:creationId xmlns:a16="http://schemas.microsoft.com/office/drawing/2014/main" id="{BF9C8DB0-A989-0440-AF8E-146C5E6DF21C}"/>
              </a:ext>
            </a:extLst>
          </p:cNvPr>
          <p:cNvSpPr>
            <a:spLocks noGrp="1"/>
          </p:cNvSpPr>
          <p:nvPr>
            <p:ph type="ftr" sz="quarter" idx="11"/>
          </p:nvPr>
        </p:nvSpPr>
        <p:spPr/>
        <p:txBody>
          <a:bodyPr/>
          <a:lstStyle/>
          <a:p>
            <a:pPr>
              <a:defRPr/>
            </a:pPr>
            <a:r>
              <a:rPr lang="en-US"/>
              <a:t>Class 19:  Preferential Trading Arrangements</a:t>
            </a:r>
          </a:p>
        </p:txBody>
      </p:sp>
      <p:sp>
        <p:nvSpPr>
          <p:cNvPr id="15" name="Title 1">
            <a:extLst>
              <a:ext uri="{FF2B5EF4-FFF2-40B4-BE49-F238E27FC236}">
                <a16:creationId xmlns:a16="http://schemas.microsoft.com/office/drawing/2014/main" id="{00CF87B3-7E9D-7746-B6E9-DFADA3CB85AB}"/>
              </a:ext>
            </a:extLst>
          </p:cNvPr>
          <p:cNvSpPr>
            <a:spLocks noGrp="1"/>
          </p:cNvSpPr>
          <p:nvPr>
            <p:ph type="title"/>
          </p:nvPr>
        </p:nvSpPr>
        <p:spPr>
          <a:xfrm>
            <a:off x="457200" y="274638"/>
            <a:ext cx="8229600" cy="1143000"/>
          </a:xfrm>
        </p:spPr>
        <p:txBody>
          <a:bodyPr/>
          <a:lstStyle/>
          <a:p>
            <a:r>
              <a:rPr lang="en-US" sz="4000" dirty="0"/>
              <a:t>The Model</a:t>
            </a:r>
          </a:p>
        </p:txBody>
      </p:sp>
    </p:spTree>
    <p:extLst>
      <p:ext uri="{BB962C8B-B14F-4D97-AF65-F5344CB8AC3E}">
        <p14:creationId xmlns:p14="http://schemas.microsoft.com/office/powerpoint/2010/main" val="4058526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4" end="4"/>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xEl>
                                              <p:pRg st="6" end="6"/>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8" end="8"/>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6934DB79-9026-674A-8CB3-9EAE7ABF02E6}" type="slidenum">
              <a:rPr lang="en-US" smtClean="0"/>
              <a:pPr/>
              <a:t>56</a:t>
            </a:fld>
            <a:endParaRPr lang="en-US"/>
          </a:p>
        </p:txBody>
      </p:sp>
      <p:sp>
        <p:nvSpPr>
          <p:cNvPr id="9" name="Content Placeholder 2">
            <a:extLst>
              <a:ext uri="{FF2B5EF4-FFF2-40B4-BE49-F238E27FC236}">
                <a16:creationId xmlns:a16="http://schemas.microsoft.com/office/drawing/2014/main" id="{9D15B62D-8140-6F44-8763-B88804C0ACE4}"/>
              </a:ext>
            </a:extLst>
          </p:cNvPr>
          <p:cNvSpPr>
            <a:spLocks noGrp="1"/>
          </p:cNvSpPr>
          <p:nvPr>
            <p:ph idx="1"/>
          </p:nvPr>
        </p:nvSpPr>
        <p:spPr>
          <a:xfrm>
            <a:off x="1447800" y="1447800"/>
            <a:ext cx="7239000" cy="1791260"/>
          </a:xfrm>
        </p:spPr>
        <p:txBody>
          <a:bodyPr/>
          <a:lstStyle/>
          <a:p>
            <a:pPr marL="0" indent="0">
              <a:buNone/>
            </a:pPr>
            <a:r>
              <a:rPr lang="en-US" sz="2400" dirty="0">
                <a:solidFill>
                  <a:srgbClr val="00487B"/>
                </a:solidFill>
              </a:rPr>
              <a:t>Welfare effects of new FTA on the World</a:t>
            </a:r>
          </a:p>
          <a:p>
            <a:pPr marL="0" indent="0">
              <a:buNone/>
            </a:pPr>
            <a:endParaRPr lang="en-US" sz="2400" dirty="0">
              <a:solidFill>
                <a:srgbClr val="00487B"/>
              </a:solidFill>
            </a:endParaRPr>
          </a:p>
          <a:p>
            <a:pPr marL="0" indent="0">
              <a:buNone/>
            </a:pPr>
            <a:r>
              <a:rPr lang="en-US" sz="2400" dirty="0">
                <a:solidFill>
                  <a:srgbClr val="00487B"/>
                </a:solidFill>
              </a:rPr>
              <a:t>World (A+B+C+D):</a:t>
            </a:r>
          </a:p>
          <a:p>
            <a:pPr marL="0" indent="0">
              <a:buNone/>
            </a:pPr>
            <a:endParaRPr lang="en-US" sz="2400" dirty="0">
              <a:solidFill>
                <a:srgbClr val="00487B"/>
              </a:solidFill>
            </a:endParaRPr>
          </a:p>
        </p:txBody>
      </p:sp>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D5F5A4FF-C6D2-564C-A851-94A73D9EF684}"/>
                  </a:ext>
                </a:extLst>
              </p:cNvPr>
              <p:cNvSpPr/>
              <p:nvPr/>
            </p:nvSpPr>
            <p:spPr>
              <a:xfrm>
                <a:off x="2667000" y="3200400"/>
                <a:ext cx="4146904" cy="783804"/>
              </a:xfrm>
              <a:prstGeom prst="rect">
                <a:avLst/>
              </a:prstGeom>
              <a:ln w="57150">
                <a:solidFill>
                  <a:srgbClr val="00B050"/>
                </a:solidFill>
              </a:ln>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sz="2400" i="1">
                              <a:latin typeface="Cambria Math" panose="02040503050406030204" pitchFamily="18" charset="0"/>
                            </a:rPr>
                          </m:ctrlPr>
                        </m:sSupPr>
                        <m:e>
                          <m:r>
                            <a:rPr lang="en-US" sz="2400">
                              <a:latin typeface="Cambria Math" panose="02040503050406030204" pitchFamily="18" charset="0"/>
                            </a:rPr>
                            <m:t>∆</m:t>
                          </m:r>
                          <m:r>
                            <a:rPr lang="en-US" sz="2400" i="1">
                              <a:latin typeface="Cambria Math" panose="02040503050406030204" pitchFamily="18" charset="0"/>
                            </a:rPr>
                            <m:t>𝑊</m:t>
                          </m:r>
                        </m:e>
                        <m:sup>
                          <m:r>
                            <a:rPr lang="en-US" sz="2400" i="1">
                              <a:latin typeface="Cambria Math" panose="02040503050406030204" pitchFamily="18" charset="0"/>
                            </a:rPr>
                            <m:t>𝑊</m:t>
                          </m:r>
                        </m:sup>
                      </m:sSup>
                      <m:r>
                        <a:rPr lang="en-US" sz="2400" i="0">
                          <a:latin typeface="Cambria Math" panose="02040503050406030204" pitchFamily="18" charset="0"/>
                        </a:rPr>
                        <m:t>=</m:t>
                      </m:r>
                      <m:f>
                        <m:fPr>
                          <m:ctrlPr>
                            <a:rPr lang="en-US" sz="2400" i="1">
                              <a:latin typeface="Cambria Math" panose="02040503050406030204" pitchFamily="18" charset="0"/>
                            </a:rPr>
                          </m:ctrlPr>
                        </m:fPr>
                        <m:num>
                          <m:r>
                            <a:rPr lang="en-US" sz="2400" i="0">
                              <a:latin typeface="Cambria Math" panose="02040503050406030204" pitchFamily="18" charset="0"/>
                            </a:rPr>
                            <m:t>1</m:t>
                          </m:r>
                        </m:num>
                        <m:den>
                          <m:r>
                            <a:rPr lang="en-US" sz="2400" i="0">
                              <a:latin typeface="Cambria Math" panose="02040503050406030204" pitchFamily="18" charset="0"/>
                            </a:rPr>
                            <m:t>2</m:t>
                          </m:r>
                        </m:den>
                      </m:f>
                      <m:r>
                        <a:rPr lang="en-US" sz="2400" i="1">
                          <a:latin typeface="Cambria Math" panose="02040503050406030204" pitchFamily="18" charset="0"/>
                        </a:rPr>
                        <m:t>𝑇𝐶𝑡</m:t>
                      </m:r>
                      <m:r>
                        <a:rPr lang="en-US" sz="2400" i="0">
                          <a:latin typeface="Cambria Math" panose="02040503050406030204" pitchFamily="18" charset="0"/>
                        </a:rPr>
                        <m:t>+</m:t>
                      </m:r>
                      <m:f>
                        <m:fPr>
                          <m:ctrlPr>
                            <a:rPr lang="en-US" sz="2400" i="1">
                              <a:latin typeface="Cambria Math" panose="02040503050406030204" pitchFamily="18" charset="0"/>
                            </a:rPr>
                          </m:ctrlPr>
                        </m:fPr>
                        <m:num>
                          <m:r>
                            <a:rPr lang="en-US" sz="2400" i="0">
                              <a:latin typeface="Cambria Math" panose="02040503050406030204" pitchFamily="18" charset="0"/>
                            </a:rPr>
                            <m:t>1</m:t>
                          </m:r>
                        </m:num>
                        <m:den>
                          <m:r>
                            <a:rPr lang="en-US" sz="2400" i="0">
                              <a:latin typeface="Cambria Math" panose="02040503050406030204" pitchFamily="18" charset="0"/>
                            </a:rPr>
                            <m:t>2</m:t>
                          </m:r>
                        </m:den>
                      </m:f>
                      <m:d>
                        <m:dPr>
                          <m:ctrlPr>
                            <a:rPr lang="en-US" sz="2400" i="1">
                              <a:latin typeface="Cambria Math" panose="02040503050406030204" pitchFamily="18" charset="0"/>
                            </a:rPr>
                          </m:ctrlPr>
                        </m:dPr>
                        <m:e>
                          <m:r>
                            <a:rPr lang="en-US" sz="2400" i="1">
                              <a:latin typeface="Cambria Math" panose="02040503050406030204" pitchFamily="18" charset="0"/>
                            </a:rPr>
                            <m:t>𝑇𝑅</m:t>
                          </m:r>
                          <m:r>
                            <a:rPr lang="en-US" sz="2400" i="0">
                              <a:latin typeface="Cambria Math" panose="02040503050406030204" pitchFamily="18" charset="0"/>
                            </a:rPr>
                            <m:t>−</m:t>
                          </m:r>
                          <m:r>
                            <a:rPr lang="en-US" sz="2400" i="1">
                              <a:latin typeface="Cambria Math" panose="02040503050406030204" pitchFamily="18" charset="0"/>
                            </a:rPr>
                            <m:t>𝑇𝐷</m:t>
                          </m:r>
                        </m:e>
                      </m:d>
                      <m:r>
                        <a:rPr lang="en-US" sz="2400" i="1">
                          <a:latin typeface="Cambria Math" panose="02040503050406030204" pitchFamily="18" charset="0"/>
                        </a:rPr>
                        <m:t>𝑡</m:t>
                      </m:r>
                    </m:oMath>
                  </m:oMathPara>
                </a14:m>
                <a:endParaRPr lang="en-US" sz="2400" dirty="0"/>
              </a:p>
            </p:txBody>
          </p:sp>
        </mc:Choice>
        <mc:Fallback xmlns="">
          <p:sp>
            <p:nvSpPr>
              <p:cNvPr id="6" name="Rectangle 5">
                <a:extLst>
                  <a:ext uri="{FF2B5EF4-FFF2-40B4-BE49-F238E27FC236}">
                    <a16:creationId xmlns:a16="http://schemas.microsoft.com/office/drawing/2014/main" id="{D5F5A4FF-C6D2-564C-A851-94A73D9EF684}"/>
                  </a:ext>
                </a:extLst>
              </p:cNvPr>
              <p:cNvSpPr>
                <a:spLocks noRot="1" noChangeAspect="1" noMove="1" noResize="1" noEditPoints="1" noAdjustHandles="1" noChangeArrowheads="1" noChangeShapeType="1" noTextEdit="1"/>
              </p:cNvSpPr>
              <p:nvPr/>
            </p:nvSpPr>
            <p:spPr>
              <a:xfrm>
                <a:off x="2667000" y="3200400"/>
                <a:ext cx="4146904" cy="783804"/>
              </a:xfrm>
              <a:prstGeom prst="rect">
                <a:avLst/>
              </a:prstGeom>
              <a:blipFill>
                <a:blip r:embed="rId2"/>
                <a:stretch>
                  <a:fillRect/>
                </a:stretch>
              </a:blipFill>
              <a:ln w="57150">
                <a:solidFill>
                  <a:srgbClr val="00B050"/>
                </a:solidFill>
              </a:ln>
            </p:spPr>
            <p:txBody>
              <a:bodyPr/>
              <a:lstStyle/>
              <a:p>
                <a:r>
                  <a:rPr lang="en-US">
                    <a:noFill/>
                  </a:rPr>
                  <a:t> </a:t>
                </a:r>
              </a:p>
            </p:txBody>
          </p:sp>
        </mc:Fallback>
      </mc:AlternateContent>
      <p:sp>
        <p:nvSpPr>
          <p:cNvPr id="3" name="Footer Placeholder 2">
            <a:extLst>
              <a:ext uri="{FF2B5EF4-FFF2-40B4-BE49-F238E27FC236}">
                <a16:creationId xmlns:a16="http://schemas.microsoft.com/office/drawing/2014/main" id="{AD6A4FD8-A0FE-FA41-9868-40E1B447793F}"/>
              </a:ext>
            </a:extLst>
          </p:cNvPr>
          <p:cNvSpPr>
            <a:spLocks noGrp="1"/>
          </p:cNvSpPr>
          <p:nvPr>
            <p:ph type="ftr" sz="quarter" idx="11"/>
          </p:nvPr>
        </p:nvSpPr>
        <p:spPr/>
        <p:txBody>
          <a:bodyPr/>
          <a:lstStyle/>
          <a:p>
            <a:pPr>
              <a:defRPr/>
            </a:pPr>
            <a:r>
              <a:rPr lang="en-US"/>
              <a:t>Class 19:  Preferential Trading Arrangements</a:t>
            </a:r>
          </a:p>
        </p:txBody>
      </p:sp>
      <p:sp>
        <p:nvSpPr>
          <p:cNvPr id="10" name="Title 1">
            <a:extLst>
              <a:ext uri="{FF2B5EF4-FFF2-40B4-BE49-F238E27FC236}">
                <a16:creationId xmlns:a16="http://schemas.microsoft.com/office/drawing/2014/main" id="{926F7DD1-9E0A-A04F-A4AE-ADA63A707148}"/>
              </a:ext>
            </a:extLst>
          </p:cNvPr>
          <p:cNvSpPr>
            <a:spLocks noGrp="1"/>
          </p:cNvSpPr>
          <p:nvPr>
            <p:ph type="title"/>
          </p:nvPr>
        </p:nvSpPr>
        <p:spPr>
          <a:xfrm>
            <a:off x="457200" y="274638"/>
            <a:ext cx="8229600" cy="1143000"/>
          </a:xfrm>
        </p:spPr>
        <p:txBody>
          <a:bodyPr/>
          <a:lstStyle/>
          <a:p>
            <a:r>
              <a:rPr lang="en-US" sz="4000" dirty="0"/>
              <a:t>The Model</a:t>
            </a:r>
          </a:p>
        </p:txBody>
      </p:sp>
    </p:spTree>
    <p:extLst>
      <p:ext uri="{BB962C8B-B14F-4D97-AF65-F5344CB8AC3E}">
        <p14:creationId xmlns:p14="http://schemas.microsoft.com/office/powerpoint/2010/main" val="78608340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2"/>
          <p:cNvSpPr>
            <a:spLocks noGrp="1" noChangeArrowheads="1"/>
          </p:cNvSpPr>
          <p:nvPr>
            <p:ph type="title"/>
          </p:nvPr>
        </p:nvSpPr>
        <p:spPr>
          <a:xfrm>
            <a:off x="381000" y="2590800"/>
            <a:ext cx="8229600" cy="1143000"/>
          </a:xfrm>
        </p:spPr>
        <p:txBody>
          <a:bodyPr/>
          <a:lstStyle/>
          <a:p>
            <a:pPr eaLnBrk="1" hangingPunct="1"/>
            <a:r>
              <a:rPr lang="en-US" sz="6000" b="1" dirty="0">
                <a:solidFill>
                  <a:srgbClr val="00B050"/>
                </a:solidFill>
                <a:ea typeface="ＭＳ Ｐゴシック" pitchFamily="-109" charset="-128"/>
                <a:cs typeface="ＭＳ Ｐゴシック" pitchFamily="-109" charset="-128"/>
              </a:rPr>
              <a:t>Pause for Discussion</a:t>
            </a:r>
          </a:p>
        </p:txBody>
      </p:sp>
      <p:sp>
        <p:nvSpPr>
          <p:cNvPr id="6" name="Rectangle 5"/>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Footer Placeholder 1">
            <a:extLst>
              <a:ext uri="{FF2B5EF4-FFF2-40B4-BE49-F238E27FC236}">
                <a16:creationId xmlns:a16="http://schemas.microsoft.com/office/drawing/2014/main" id="{1B20D08A-428A-E24B-9135-C9F18B89A3AA}"/>
              </a:ext>
            </a:extLst>
          </p:cNvPr>
          <p:cNvSpPr>
            <a:spLocks noGrp="1"/>
          </p:cNvSpPr>
          <p:nvPr>
            <p:ph type="ftr" sz="quarter" idx="11"/>
          </p:nvPr>
        </p:nvSpPr>
        <p:spPr/>
        <p:txBody>
          <a:bodyPr/>
          <a:lstStyle/>
          <a:p>
            <a:pPr>
              <a:defRPr/>
            </a:pPr>
            <a:r>
              <a:rPr lang="en-US"/>
              <a:t>Class 19:  Preferential Trading Arrangements</a:t>
            </a:r>
          </a:p>
        </p:txBody>
      </p:sp>
      <p:sp>
        <p:nvSpPr>
          <p:cNvPr id="3" name="Slide Number Placeholder 2">
            <a:extLst>
              <a:ext uri="{FF2B5EF4-FFF2-40B4-BE49-F238E27FC236}">
                <a16:creationId xmlns:a16="http://schemas.microsoft.com/office/drawing/2014/main" id="{2EADA7F1-3977-A04D-8E41-9A8075486AAA}"/>
              </a:ext>
            </a:extLst>
          </p:cNvPr>
          <p:cNvSpPr>
            <a:spLocks noGrp="1"/>
          </p:cNvSpPr>
          <p:nvPr>
            <p:ph type="sldNum" sz="quarter" idx="12"/>
          </p:nvPr>
        </p:nvSpPr>
        <p:spPr/>
        <p:txBody>
          <a:bodyPr/>
          <a:lstStyle/>
          <a:p>
            <a:pPr>
              <a:defRPr/>
            </a:pPr>
            <a:fld id="{659DFB22-C7E9-9E4B-8431-4E4E88AD005A}" type="slidenum">
              <a:rPr lang="en-US" smtClean="0"/>
              <a:pPr>
                <a:defRPr/>
              </a:pPr>
              <a:t>57</a:t>
            </a:fld>
            <a:endParaRPr lang="en-US"/>
          </a:p>
        </p:txBody>
      </p:sp>
    </p:spTree>
    <p:extLst>
      <p:ext uri="{BB962C8B-B14F-4D97-AF65-F5344CB8AC3E}">
        <p14:creationId xmlns:p14="http://schemas.microsoft.com/office/powerpoint/2010/main" val="314964091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87616-3EA8-5A4A-BCCC-E0675C2EAC99}"/>
              </a:ext>
            </a:extLst>
          </p:cNvPr>
          <p:cNvSpPr>
            <a:spLocks noGrp="1"/>
          </p:cNvSpPr>
          <p:nvPr>
            <p:ph type="title"/>
          </p:nvPr>
        </p:nvSpPr>
        <p:spPr/>
        <p:txBody>
          <a:bodyPr/>
          <a:lstStyle/>
          <a:p>
            <a:pPr lvl="1"/>
            <a:r>
              <a:rPr lang="en-US" sz="4000" dirty="0"/>
              <a:t>Questions</a:t>
            </a:r>
          </a:p>
        </p:txBody>
      </p:sp>
      <p:sp>
        <p:nvSpPr>
          <p:cNvPr id="3" name="Content Placeholder 2">
            <a:extLst>
              <a:ext uri="{FF2B5EF4-FFF2-40B4-BE49-F238E27FC236}">
                <a16:creationId xmlns:a16="http://schemas.microsoft.com/office/drawing/2014/main" id="{8486B655-64A1-C348-96F6-2E47C2FA9E16}"/>
              </a:ext>
            </a:extLst>
          </p:cNvPr>
          <p:cNvSpPr>
            <a:spLocks noGrp="1"/>
          </p:cNvSpPr>
          <p:nvPr>
            <p:ph idx="1"/>
          </p:nvPr>
        </p:nvSpPr>
        <p:spPr/>
        <p:txBody>
          <a:bodyPr/>
          <a:lstStyle/>
          <a:p>
            <a:r>
              <a:rPr lang="en-US" dirty="0"/>
              <a:t>Under what circumstances will adding a second FTA be harmful for the world?</a:t>
            </a:r>
            <a:endParaRPr lang="en-US" sz="2800" dirty="0"/>
          </a:p>
        </p:txBody>
      </p:sp>
      <p:sp>
        <p:nvSpPr>
          <p:cNvPr id="6" name="Rectangle 5">
            <a:extLst>
              <a:ext uri="{FF2B5EF4-FFF2-40B4-BE49-F238E27FC236}">
                <a16:creationId xmlns:a16="http://schemas.microsoft.com/office/drawing/2014/main" id="{95B7D61B-DC79-B046-A919-82226793953F}"/>
              </a:ext>
            </a:extLst>
          </p:cNvPr>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Footer Placeholder 6">
            <a:extLst>
              <a:ext uri="{FF2B5EF4-FFF2-40B4-BE49-F238E27FC236}">
                <a16:creationId xmlns:a16="http://schemas.microsoft.com/office/drawing/2014/main" id="{EE0A0906-A322-4B4A-A4BB-AF263A3FC3F8}"/>
              </a:ext>
            </a:extLst>
          </p:cNvPr>
          <p:cNvSpPr>
            <a:spLocks noGrp="1"/>
          </p:cNvSpPr>
          <p:nvPr>
            <p:ph type="ftr" sz="quarter" idx="11"/>
          </p:nvPr>
        </p:nvSpPr>
        <p:spPr/>
        <p:txBody>
          <a:bodyPr/>
          <a:lstStyle/>
          <a:p>
            <a:pPr>
              <a:defRPr/>
            </a:pPr>
            <a:r>
              <a:rPr lang="en-US"/>
              <a:t>Class 19:  Preferential Trading Arrangements</a:t>
            </a:r>
          </a:p>
        </p:txBody>
      </p:sp>
      <p:sp>
        <p:nvSpPr>
          <p:cNvPr id="4" name="Slide Number Placeholder 3">
            <a:extLst>
              <a:ext uri="{FF2B5EF4-FFF2-40B4-BE49-F238E27FC236}">
                <a16:creationId xmlns:a16="http://schemas.microsoft.com/office/drawing/2014/main" id="{B2D1ADE7-74D6-174F-BF7C-E1881A41BB92}"/>
              </a:ext>
            </a:extLst>
          </p:cNvPr>
          <p:cNvSpPr>
            <a:spLocks noGrp="1"/>
          </p:cNvSpPr>
          <p:nvPr>
            <p:ph type="sldNum" sz="quarter" idx="12"/>
          </p:nvPr>
        </p:nvSpPr>
        <p:spPr/>
        <p:txBody>
          <a:bodyPr/>
          <a:lstStyle/>
          <a:p>
            <a:pPr>
              <a:defRPr/>
            </a:pPr>
            <a:fld id="{659DFB22-C7E9-9E4B-8431-4E4E88AD005A}" type="slidenum">
              <a:rPr lang="en-US" smtClean="0"/>
              <a:pPr>
                <a:defRPr/>
              </a:pPr>
              <a:t>58</a:t>
            </a:fld>
            <a:endParaRPr lang="en-US"/>
          </a:p>
        </p:txBody>
      </p:sp>
    </p:spTree>
    <p:extLst>
      <p:ext uri="{BB962C8B-B14F-4D97-AF65-F5344CB8AC3E}">
        <p14:creationId xmlns:p14="http://schemas.microsoft.com/office/powerpoint/2010/main" val="331166512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0BF76-D84D-5A40-8C67-8D9F78640094}"/>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A145A8BE-841A-914E-86A3-240CF0EBD534}"/>
              </a:ext>
            </a:extLst>
          </p:cNvPr>
          <p:cNvSpPr>
            <a:spLocks noGrp="1"/>
          </p:cNvSpPr>
          <p:nvPr>
            <p:ph idx="1"/>
          </p:nvPr>
        </p:nvSpPr>
        <p:spPr/>
        <p:txBody>
          <a:bodyPr/>
          <a:lstStyle/>
          <a:p>
            <a:r>
              <a:rPr lang="en-US" dirty="0">
                <a:solidFill>
                  <a:schemeClr val="bg1">
                    <a:lumMod val="75000"/>
                  </a:schemeClr>
                </a:solidFill>
              </a:rPr>
              <a:t>Background</a:t>
            </a:r>
          </a:p>
          <a:p>
            <a:r>
              <a:rPr lang="en-US" dirty="0">
                <a:solidFill>
                  <a:schemeClr val="bg1">
                    <a:lumMod val="75000"/>
                  </a:schemeClr>
                </a:solidFill>
              </a:rPr>
              <a:t>Simplest model:  horizontal supplies</a:t>
            </a:r>
          </a:p>
          <a:p>
            <a:r>
              <a:rPr lang="en-US" dirty="0"/>
              <a:t>Upward-sloping supplies</a:t>
            </a:r>
          </a:p>
          <a:p>
            <a:pPr lvl="1"/>
            <a:r>
              <a:rPr lang="en-US" dirty="0">
                <a:solidFill>
                  <a:schemeClr val="bg1">
                    <a:lumMod val="75000"/>
                  </a:schemeClr>
                </a:solidFill>
              </a:rPr>
              <a:t>3-country case, in graphs</a:t>
            </a:r>
          </a:p>
          <a:p>
            <a:pPr lvl="1"/>
            <a:r>
              <a:rPr lang="en-US" dirty="0">
                <a:solidFill>
                  <a:schemeClr val="bg1">
                    <a:lumMod val="75000"/>
                  </a:schemeClr>
                </a:solidFill>
              </a:rPr>
              <a:t>Somewhat more general case, in equations</a:t>
            </a:r>
          </a:p>
          <a:p>
            <a:pPr lvl="1"/>
            <a:r>
              <a:rPr lang="en-US" dirty="0"/>
              <a:t>4-country case, in graphs</a:t>
            </a:r>
          </a:p>
          <a:p>
            <a:r>
              <a:rPr lang="en-US" dirty="0">
                <a:solidFill>
                  <a:schemeClr val="bg1">
                    <a:lumMod val="75000"/>
                  </a:schemeClr>
                </a:solidFill>
              </a:rPr>
              <a:t>Are FTAs Beneficial?</a:t>
            </a:r>
          </a:p>
        </p:txBody>
      </p:sp>
      <p:sp>
        <p:nvSpPr>
          <p:cNvPr id="4" name="Footer Placeholder 3">
            <a:extLst>
              <a:ext uri="{FF2B5EF4-FFF2-40B4-BE49-F238E27FC236}">
                <a16:creationId xmlns:a16="http://schemas.microsoft.com/office/drawing/2014/main" id="{CF6B9BF2-7140-AB46-9BF1-0FE56FE9CA5E}"/>
              </a:ext>
            </a:extLst>
          </p:cNvPr>
          <p:cNvSpPr>
            <a:spLocks noGrp="1"/>
          </p:cNvSpPr>
          <p:nvPr>
            <p:ph type="ftr" sz="quarter" idx="11"/>
          </p:nvPr>
        </p:nvSpPr>
        <p:spPr/>
        <p:txBody>
          <a:bodyPr/>
          <a:lstStyle/>
          <a:p>
            <a:pPr>
              <a:defRPr/>
            </a:pPr>
            <a:r>
              <a:rPr lang="en-US"/>
              <a:t>Class 19:  Preferential Trading Arrangements</a:t>
            </a:r>
          </a:p>
        </p:txBody>
      </p:sp>
      <p:sp>
        <p:nvSpPr>
          <p:cNvPr id="5" name="Slide Number Placeholder 4">
            <a:extLst>
              <a:ext uri="{FF2B5EF4-FFF2-40B4-BE49-F238E27FC236}">
                <a16:creationId xmlns:a16="http://schemas.microsoft.com/office/drawing/2014/main" id="{24A61CF0-8930-CA4A-98A6-596D45EDF7C0}"/>
              </a:ext>
            </a:extLst>
          </p:cNvPr>
          <p:cNvSpPr>
            <a:spLocks noGrp="1"/>
          </p:cNvSpPr>
          <p:nvPr>
            <p:ph type="sldNum" sz="quarter" idx="12"/>
          </p:nvPr>
        </p:nvSpPr>
        <p:spPr/>
        <p:txBody>
          <a:bodyPr/>
          <a:lstStyle/>
          <a:p>
            <a:pPr>
              <a:defRPr/>
            </a:pPr>
            <a:fld id="{659DFB22-C7E9-9E4B-8431-4E4E88AD005A}" type="slidenum">
              <a:rPr lang="en-US" smtClean="0"/>
              <a:pPr>
                <a:defRPr/>
              </a:pPr>
              <a:t>59</a:t>
            </a:fld>
            <a:endParaRPr lang="en-US"/>
          </a:p>
        </p:txBody>
      </p:sp>
      <p:sp>
        <p:nvSpPr>
          <p:cNvPr id="6" name="Rectangle 5">
            <a:extLst>
              <a:ext uri="{FF2B5EF4-FFF2-40B4-BE49-F238E27FC236}">
                <a16:creationId xmlns:a16="http://schemas.microsoft.com/office/drawing/2014/main" id="{EE694520-40A8-BD45-AAAE-6802E557F68D}"/>
              </a:ext>
            </a:extLst>
          </p:cNvPr>
          <p:cNvSpPr/>
          <p:nvPr/>
        </p:nvSpPr>
        <p:spPr>
          <a:xfrm>
            <a:off x="0" y="0"/>
            <a:ext cx="9144000" cy="6858000"/>
          </a:xfrm>
          <a:prstGeom prst="rect">
            <a:avLst/>
          </a:prstGeom>
          <a:noFill/>
          <a:ln w="381000">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D1B7F5AA-4660-1741-9159-2E2ED70ED955}"/>
              </a:ext>
            </a:extLst>
          </p:cNvPr>
          <p:cNvSpPr/>
          <p:nvPr/>
        </p:nvSpPr>
        <p:spPr>
          <a:xfrm>
            <a:off x="1222023" y="4411134"/>
            <a:ext cx="4128910" cy="450376"/>
          </a:xfrm>
          <a:prstGeom prst="rect">
            <a:avLst/>
          </a:prstGeom>
          <a:noFill/>
          <a:ln w="57150">
            <a:solidFill>
              <a:srgbClr val="7030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030A0"/>
              </a:solidFill>
            </a:endParaRPr>
          </a:p>
        </p:txBody>
      </p:sp>
      <p:sp>
        <p:nvSpPr>
          <p:cNvPr id="8" name="TextBox 7">
            <a:extLst>
              <a:ext uri="{FF2B5EF4-FFF2-40B4-BE49-F238E27FC236}">
                <a16:creationId xmlns:a16="http://schemas.microsoft.com/office/drawing/2014/main" id="{905E03CD-191F-2042-8FE3-D271965A3B4C}"/>
              </a:ext>
            </a:extLst>
          </p:cNvPr>
          <p:cNvSpPr txBox="1"/>
          <p:nvPr/>
        </p:nvSpPr>
        <p:spPr>
          <a:xfrm>
            <a:off x="5334000" y="4411133"/>
            <a:ext cx="2737556" cy="1384995"/>
          </a:xfrm>
          <a:prstGeom prst="rect">
            <a:avLst/>
          </a:prstGeom>
          <a:noFill/>
          <a:ln w="57150">
            <a:solidFill>
              <a:srgbClr val="7030A0"/>
            </a:solidFill>
          </a:ln>
        </p:spPr>
        <p:txBody>
          <a:bodyPr wrap="square" rtlCol="0">
            <a:spAutoFit/>
          </a:bodyPr>
          <a:lstStyle/>
          <a:p>
            <a:pPr algn="ctr"/>
            <a:r>
              <a:rPr lang="en-US" sz="2800" b="1" dirty="0">
                <a:solidFill>
                  <a:srgbClr val="7030A0"/>
                </a:solidFill>
              </a:rPr>
              <a:t>Skipping this unless there’s extra time</a:t>
            </a:r>
          </a:p>
        </p:txBody>
      </p:sp>
      <p:sp>
        <p:nvSpPr>
          <p:cNvPr id="9" name="Folded Corner 8">
            <a:hlinkClick r:id="rId2" action="ppaction://hlinksldjump"/>
            <a:extLst>
              <a:ext uri="{FF2B5EF4-FFF2-40B4-BE49-F238E27FC236}">
                <a16:creationId xmlns:a16="http://schemas.microsoft.com/office/drawing/2014/main" id="{5A1872E3-38D8-F64B-A0AF-945259BA1E46}"/>
              </a:ext>
            </a:extLst>
          </p:cNvPr>
          <p:cNvSpPr/>
          <p:nvPr/>
        </p:nvSpPr>
        <p:spPr>
          <a:xfrm>
            <a:off x="8092723" y="5950656"/>
            <a:ext cx="838200" cy="673100"/>
          </a:xfrm>
          <a:prstGeom prst="foldedCorner">
            <a:avLst>
              <a:gd name="adj" fmla="val 50000"/>
            </a:avLst>
          </a:prstGeom>
          <a:noFill/>
          <a:ln w="57150">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40058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92F076-3D55-2F45-9A29-139A1CB946C9}"/>
              </a:ext>
            </a:extLst>
          </p:cNvPr>
          <p:cNvSpPr>
            <a:spLocks noGrp="1"/>
          </p:cNvSpPr>
          <p:nvPr>
            <p:ph type="title"/>
          </p:nvPr>
        </p:nvSpPr>
        <p:spPr/>
        <p:txBody>
          <a:bodyPr/>
          <a:lstStyle/>
          <a:p>
            <a:r>
              <a:rPr lang="en-US" dirty="0"/>
              <a:t>Background</a:t>
            </a:r>
          </a:p>
        </p:txBody>
      </p:sp>
      <p:sp>
        <p:nvSpPr>
          <p:cNvPr id="3" name="Content Placeholder 2">
            <a:extLst>
              <a:ext uri="{FF2B5EF4-FFF2-40B4-BE49-F238E27FC236}">
                <a16:creationId xmlns:a16="http://schemas.microsoft.com/office/drawing/2014/main" id="{1BB89BC3-2C7F-1D47-88E4-64D8756FC387}"/>
              </a:ext>
            </a:extLst>
          </p:cNvPr>
          <p:cNvSpPr>
            <a:spLocks noGrp="1"/>
          </p:cNvSpPr>
          <p:nvPr>
            <p:ph idx="1"/>
          </p:nvPr>
        </p:nvSpPr>
        <p:spPr/>
        <p:txBody>
          <a:bodyPr/>
          <a:lstStyle/>
          <a:p>
            <a:r>
              <a:rPr lang="en-US" sz="2800" dirty="0"/>
              <a:t>Viner’s (1950) trade creation and trade diversion are usually illustrated with </a:t>
            </a:r>
          </a:p>
          <a:p>
            <a:pPr lvl="1"/>
            <a:r>
              <a:rPr lang="en-US" sz="2400" dirty="0"/>
              <a:t>Constant costs</a:t>
            </a:r>
          </a:p>
          <a:p>
            <a:pPr lvl="1"/>
            <a:r>
              <a:rPr lang="en-US" sz="2400" dirty="0"/>
              <a:t>2-country FTA or CU plus rest of world</a:t>
            </a:r>
          </a:p>
          <a:p>
            <a:r>
              <a:rPr lang="en-US" sz="2800" dirty="0"/>
              <a:t>Then we’ll look at cases with</a:t>
            </a:r>
          </a:p>
          <a:p>
            <a:pPr lvl="1"/>
            <a:r>
              <a:rPr lang="en-US" sz="2400" dirty="0"/>
              <a:t>Upward sloping supplies</a:t>
            </a:r>
          </a:p>
          <a:p>
            <a:pPr lvl="1"/>
            <a:r>
              <a:rPr lang="en-US" sz="2400" dirty="0"/>
              <a:t>And in the last case, an FTA when there is another pre-existing FTA</a:t>
            </a:r>
          </a:p>
          <a:p>
            <a:endParaRPr lang="en-US" dirty="0"/>
          </a:p>
        </p:txBody>
      </p:sp>
      <p:sp>
        <p:nvSpPr>
          <p:cNvPr id="4" name="Footer Placeholder 3">
            <a:extLst>
              <a:ext uri="{FF2B5EF4-FFF2-40B4-BE49-F238E27FC236}">
                <a16:creationId xmlns:a16="http://schemas.microsoft.com/office/drawing/2014/main" id="{B42C07C7-44DE-1E4D-8A36-244F1C9D34B4}"/>
              </a:ext>
            </a:extLst>
          </p:cNvPr>
          <p:cNvSpPr>
            <a:spLocks noGrp="1"/>
          </p:cNvSpPr>
          <p:nvPr>
            <p:ph type="ftr" sz="quarter" idx="11"/>
          </p:nvPr>
        </p:nvSpPr>
        <p:spPr/>
        <p:txBody>
          <a:bodyPr/>
          <a:lstStyle/>
          <a:p>
            <a:pPr>
              <a:defRPr/>
            </a:pPr>
            <a:r>
              <a:rPr lang="en-US"/>
              <a:t>Class 19:  Preferential Trading Arrangements</a:t>
            </a:r>
          </a:p>
        </p:txBody>
      </p:sp>
      <p:sp>
        <p:nvSpPr>
          <p:cNvPr id="5" name="Slide Number Placeholder 4">
            <a:extLst>
              <a:ext uri="{FF2B5EF4-FFF2-40B4-BE49-F238E27FC236}">
                <a16:creationId xmlns:a16="http://schemas.microsoft.com/office/drawing/2014/main" id="{7F734168-8D4E-874A-9EF6-37B436829D9E}"/>
              </a:ext>
            </a:extLst>
          </p:cNvPr>
          <p:cNvSpPr>
            <a:spLocks noGrp="1"/>
          </p:cNvSpPr>
          <p:nvPr>
            <p:ph type="sldNum" sz="quarter" idx="12"/>
          </p:nvPr>
        </p:nvSpPr>
        <p:spPr/>
        <p:txBody>
          <a:bodyPr/>
          <a:lstStyle/>
          <a:p>
            <a:pPr>
              <a:defRPr/>
            </a:pPr>
            <a:fld id="{659DFB22-C7E9-9E4B-8431-4E4E88AD005A}" type="slidenum">
              <a:rPr lang="en-US" smtClean="0"/>
              <a:pPr>
                <a:defRPr/>
              </a:pPr>
              <a:t>6</a:t>
            </a:fld>
            <a:endParaRPr lang="en-US"/>
          </a:p>
        </p:txBody>
      </p:sp>
    </p:spTree>
    <p:extLst>
      <p:ext uri="{BB962C8B-B14F-4D97-AF65-F5344CB8AC3E}">
        <p14:creationId xmlns:p14="http://schemas.microsoft.com/office/powerpoint/2010/main" val="367757036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59B2DA-2889-3F4A-AD1F-C6247CB0BB70}"/>
              </a:ext>
            </a:extLst>
          </p:cNvPr>
          <p:cNvSpPr>
            <a:spLocks noGrp="1"/>
          </p:cNvSpPr>
          <p:nvPr>
            <p:ph idx="1"/>
          </p:nvPr>
        </p:nvSpPr>
        <p:spPr/>
        <p:txBody>
          <a:bodyPr/>
          <a:lstStyle/>
          <a:p>
            <a:r>
              <a:rPr lang="en-US" dirty="0"/>
              <a:t>Four countries:</a:t>
            </a:r>
          </a:p>
          <a:p>
            <a:pPr lvl="1"/>
            <a:r>
              <a:rPr lang="en-US" dirty="0"/>
              <a:t>Importer A</a:t>
            </a:r>
          </a:p>
          <a:p>
            <a:pPr lvl="1"/>
            <a:r>
              <a:rPr lang="en-US" dirty="0"/>
              <a:t>Exporters B, C, and D</a:t>
            </a:r>
          </a:p>
          <a:p>
            <a:r>
              <a:rPr lang="en-US" dirty="0"/>
              <a:t>Export supply and import demands are linear</a:t>
            </a:r>
          </a:p>
          <a:p>
            <a:r>
              <a:rPr lang="en-US" dirty="0"/>
              <a:t>Countries B, C, and D are identical</a:t>
            </a:r>
          </a:p>
          <a:p>
            <a:endParaRPr lang="en-US" dirty="0"/>
          </a:p>
        </p:txBody>
      </p:sp>
      <p:sp>
        <p:nvSpPr>
          <p:cNvPr id="4" name="Footer Placeholder 3">
            <a:extLst>
              <a:ext uri="{FF2B5EF4-FFF2-40B4-BE49-F238E27FC236}">
                <a16:creationId xmlns:a16="http://schemas.microsoft.com/office/drawing/2014/main" id="{CDB6EE21-BAC0-2346-B6AD-267103462E38}"/>
              </a:ext>
            </a:extLst>
          </p:cNvPr>
          <p:cNvSpPr>
            <a:spLocks noGrp="1"/>
          </p:cNvSpPr>
          <p:nvPr>
            <p:ph type="ftr" sz="quarter" idx="11"/>
          </p:nvPr>
        </p:nvSpPr>
        <p:spPr/>
        <p:txBody>
          <a:bodyPr/>
          <a:lstStyle/>
          <a:p>
            <a:pPr>
              <a:defRPr/>
            </a:pPr>
            <a:r>
              <a:rPr lang="en-US"/>
              <a:t>Class 19:  Preferential Trading Arrangements</a:t>
            </a:r>
          </a:p>
        </p:txBody>
      </p:sp>
      <p:sp>
        <p:nvSpPr>
          <p:cNvPr id="5" name="Slide Number Placeholder 4">
            <a:extLst>
              <a:ext uri="{FF2B5EF4-FFF2-40B4-BE49-F238E27FC236}">
                <a16:creationId xmlns:a16="http://schemas.microsoft.com/office/drawing/2014/main" id="{1CAED091-B7D3-CB4D-B5AD-557423ED5712}"/>
              </a:ext>
            </a:extLst>
          </p:cNvPr>
          <p:cNvSpPr>
            <a:spLocks noGrp="1"/>
          </p:cNvSpPr>
          <p:nvPr>
            <p:ph type="sldNum" sz="quarter" idx="12"/>
          </p:nvPr>
        </p:nvSpPr>
        <p:spPr/>
        <p:txBody>
          <a:bodyPr/>
          <a:lstStyle/>
          <a:p>
            <a:pPr>
              <a:defRPr/>
            </a:pPr>
            <a:fld id="{659DFB22-C7E9-9E4B-8431-4E4E88AD005A}" type="slidenum">
              <a:rPr lang="en-US" smtClean="0"/>
              <a:pPr>
                <a:defRPr/>
              </a:pPr>
              <a:t>60</a:t>
            </a:fld>
            <a:endParaRPr lang="en-US"/>
          </a:p>
        </p:txBody>
      </p:sp>
      <p:sp>
        <p:nvSpPr>
          <p:cNvPr id="6" name="Title 1">
            <a:extLst>
              <a:ext uri="{FF2B5EF4-FFF2-40B4-BE49-F238E27FC236}">
                <a16:creationId xmlns:a16="http://schemas.microsoft.com/office/drawing/2014/main" id="{39405602-EC76-5646-ABDC-041BEB699865}"/>
              </a:ext>
            </a:extLst>
          </p:cNvPr>
          <p:cNvSpPr>
            <a:spLocks noGrp="1"/>
          </p:cNvSpPr>
          <p:nvPr>
            <p:ph type="title"/>
          </p:nvPr>
        </p:nvSpPr>
        <p:spPr>
          <a:xfrm>
            <a:off x="457200" y="274638"/>
            <a:ext cx="8229600" cy="1143000"/>
          </a:xfrm>
        </p:spPr>
        <p:txBody>
          <a:bodyPr/>
          <a:lstStyle/>
          <a:p>
            <a:r>
              <a:rPr lang="en-US" sz="4000" dirty="0"/>
              <a:t>Four-Country Model in Figures</a:t>
            </a:r>
          </a:p>
        </p:txBody>
      </p:sp>
      <p:sp>
        <p:nvSpPr>
          <p:cNvPr id="7" name="Rectangle 6">
            <a:extLst>
              <a:ext uri="{FF2B5EF4-FFF2-40B4-BE49-F238E27FC236}">
                <a16:creationId xmlns:a16="http://schemas.microsoft.com/office/drawing/2014/main" id="{324D10FA-B2AE-D145-81F1-7A538ADCDBB5}"/>
              </a:ext>
            </a:extLst>
          </p:cNvPr>
          <p:cNvSpPr/>
          <p:nvPr/>
        </p:nvSpPr>
        <p:spPr>
          <a:xfrm>
            <a:off x="2667000" y="4343400"/>
            <a:ext cx="4495800" cy="450376"/>
          </a:xfrm>
          <a:prstGeom prst="rect">
            <a:avLst/>
          </a:prstGeom>
          <a:noFill/>
          <a:ln w="381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CEB0E69-707D-A842-A397-88E9B2D6172C}"/>
              </a:ext>
            </a:extLst>
          </p:cNvPr>
          <p:cNvSpPr txBox="1"/>
          <p:nvPr/>
        </p:nvSpPr>
        <p:spPr>
          <a:xfrm>
            <a:off x="7162800" y="4343400"/>
            <a:ext cx="1676400" cy="954107"/>
          </a:xfrm>
          <a:prstGeom prst="rect">
            <a:avLst/>
          </a:prstGeom>
          <a:noFill/>
          <a:ln w="38100">
            <a:solidFill>
              <a:srgbClr val="00B050"/>
            </a:solidFill>
          </a:ln>
        </p:spPr>
        <p:txBody>
          <a:bodyPr wrap="square" rtlCol="0">
            <a:spAutoFit/>
          </a:bodyPr>
          <a:lstStyle/>
          <a:p>
            <a:pPr algn="ctr"/>
            <a:r>
              <a:rPr lang="en-US" sz="2800" dirty="0">
                <a:solidFill>
                  <a:srgbClr val="00487B"/>
                </a:solidFill>
              </a:rPr>
              <a:t>For simplicity</a:t>
            </a:r>
          </a:p>
        </p:txBody>
      </p:sp>
    </p:spTree>
    <p:extLst>
      <p:ext uri="{BB962C8B-B14F-4D97-AF65-F5344CB8AC3E}">
        <p14:creationId xmlns:p14="http://schemas.microsoft.com/office/powerpoint/2010/main" val="3329546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59B2DA-2889-3F4A-AD1F-C6247CB0BB70}"/>
              </a:ext>
            </a:extLst>
          </p:cNvPr>
          <p:cNvSpPr>
            <a:spLocks noGrp="1"/>
          </p:cNvSpPr>
          <p:nvPr>
            <p:ph idx="1"/>
          </p:nvPr>
        </p:nvSpPr>
        <p:spPr/>
        <p:txBody>
          <a:bodyPr/>
          <a:lstStyle/>
          <a:p>
            <a:r>
              <a:rPr lang="en-US" dirty="0">
                <a:solidFill>
                  <a:srgbClr val="00487B"/>
                </a:solidFill>
              </a:rPr>
              <a:t>Two equilibria</a:t>
            </a:r>
          </a:p>
          <a:p>
            <a:pPr marL="457200" lvl="1" indent="0">
              <a:buNone/>
            </a:pPr>
            <a:r>
              <a:rPr lang="en-US" dirty="0">
                <a:solidFill>
                  <a:srgbClr val="00487B"/>
                </a:solidFill>
              </a:rPr>
              <a:t>1:  MFN tariff t on exports of both B and C</a:t>
            </a:r>
          </a:p>
          <a:p>
            <a:pPr lvl="2"/>
            <a:r>
              <a:rPr lang="en-US" dirty="0">
                <a:solidFill>
                  <a:srgbClr val="00487B"/>
                </a:solidFill>
              </a:rPr>
              <a:t>Zero tariff on exports of old FTA partner D</a:t>
            </a:r>
          </a:p>
          <a:p>
            <a:pPr marL="457200" lvl="1" indent="0">
              <a:buNone/>
            </a:pPr>
            <a:r>
              <a:rPr lang="en-US" dirty="0">
                <a:solidFill>
                  <a:srgbClr val="00487B"/>
                </a:solidFill>
              </a:rPr>
              <a:t>2:  New FTA of A and B:  </a:t>
            </a:r>
          </a:p>
          <a:p>
            <a:pPr lvl="2"/>
            <a:r>
              <a:rPr lang="en-US" dirty="0">
                <a:solidFill>
                  <a:srgbClr val="00487B"/>
                </a:solidFill>
              </a:rPr>
              <a:t>Tariff t on exports of C only; </a:t>
            </a:r>
          </a:p>
          <a:p>
            <a:pPr lvl="2"/>
            <a:r>
              <a:rPr lang="en-US" dirty="0">
                <a:solidFill>
                  <a:srgbClr val="00487B"/>
                </a:solidFill>
              </a:rPr>
              <a:t>Zero tariff on exports of two FTA partners B and D</a:t>
            </a:r>
          </a:p>
          <a:p>
            <a:endParaRPr lang="en-US" sz="4000" dirty="0"/>
          </a:p>
        </p:txBody>
      </p:sp>
      <p:sp>
        <p:nvSpPr>
          <p:cNvPr id="4" name="Footer Placeholder 3">
            <a:extLst>
              <a:ext uri="{FF2B5EF4-FFF2-40B4-BE49-F238E27FC236}">
                <a16:creationId xmlns:a16="http://schemas.microsoft.com/office/drawing/2014/main" id="{CDB6EE21-BAC0-2346-B6AD-267103462E38}"/>
              </a:ext>
            </a:extLst>
          </p:cNvPr>
          <p:cNvSpPr>
            <a:spLocks noGrp="1"/>
          </p:cNvSpPr>
          <p:nvPr>
            <p:ph type="ftr" sz="quarter" idx="11"/>
          </p:nvPr>
        </p:nvSpPr>
        <p:spPr/>
        <p:txBody>
          <a:bodyPr/>
          <a:lstStyle/>
          <a:p>
            <a:pPr>
              <a:defRPr/>
            </a:pPr>
            <a:r>
              <a:rPr lang="en-US"/>
              <a:t>Class 19:  Preferential Trading Arrangements</a:t>
            </a:r>
          </a:p>
        </p:txBody>
      </p:sp>
      <p:sp>
        <p:nvSpPr>
          <p:cNvPr id="5" name="Slide Number Placeholder 4">
            <a:extLst>
              <a:ext uri="{FF2B5EF4-FFF2-40B4-BE49-F238E27FC236}">
                <a16:creationId xmlns:a16="http://schemas.microsoft.com/office/drawing/2014/main" id="{1CAED091-B7D3-CB4D-B5AD-557423ED5712}"/>
              </a:ext>
            </a:extLst>
          </p:cNvPr>
          <p:cNvSpPr>
            <a:spLocks noGrp="1"/>
          </p:cNvSpPr>
          <p:nvPr>
            <p:ph type="sldNum" sz="quarter" idx="12"/>
          </p:nvPr>
        </p:nvSpPr>
        <p:spPr/>
        <p:txBody>
          <a:bodyPr/>
          <a:lstStyle/>
          <a:p>
            <a:pPr>
              <a:defRPr/>
            </a:pPr>
            <a:fld id="{659DFB22-C7E9-9E4B-8431-4E4E88AD005A}" type="slidenum">
              <a:rPr lang="en-US" smtClean="0"/>
              <a:pPr>
                <a:defRPr/>
              </a:pPr>
              <a:t>61</a:t>
            </a:fld>
            <a:endParaRPr lang="en-US"/>
          </a:p>
        </p:txBody>
      </p:sp>
      <p:sp>
        <p:nvSpPr>
          <p:cNvPr id="6" name="Title 1">
            <a:extLst>
              <a:ext uri="{FF2B5EF4-FFF2-40B4-BE49-F238E27FC236}">
                <a16:creationId xmlns:a16="http://schemas.microsoft.com/office/drawing/2014/main" id="{39405602-EC76-5646-ABDC-041BEB699865}"/>
              </a:ext>
            </a:extLst>
          </p:cNvPr>
          <p:cNvSpPr>
            <a:spLocks noGrp="1"/>
          </p:cNvSpPr>
          <p:nvPr>
            <p:ph type="title"/>
          </p:nvPr>
        </p:nvSpPr>
        <p:spPr>
          <a:xfrm>
            <a:off x="457200" y="274638"/>
            <a:ext cx="8229600" cy="1143000"/>
          </a:xfrm>
        </p:spPr>
        <p:txBody>
          <a:bodyPr/>
          <a:lstStyle/>
          <a:p>
            <a:r>
              <a:rPr lang="en-US" sz="4000" dirty="0"/>
              <a:t>Four-Country Model in Figures</a:t>
            </a:r>
          </a:p>
        </p:txBody>
      </p:sp>
    </p:spTree>
    <p:extLst>
      <p:ext uri="{BB962C8B-B14F-4D97-AF65-F5344CB8AC3E}">
        <p14:creationId xmlns:p14="http://schemas.microsoft.com/office/powerpoint/2010/main" val="110096376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0CA9309B-8443-A949-856D-028087FCC4B6}"/>
              </a:ext>
            </a:extLst>
          </p:cNvPr>
          <p:cNvSpPr/>
          <p:nvPr/>
        </p:nvSpPr>
        <p:spPr>
          <a:xfrm>
            <a:off x="0" y="668740"/>
            <a:ext cx="9144000" cy="55546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62</a:t>
            </a:fld>
            <a:endParaRPr lang="en-US"/>
          </a:p>
        </p:txBody>
      </p:sp>
      <p:cxnSp>
        <p:nvCxnSpPr>
          <p:cNvPr id="7" name="Straight Connector 6"/>
          <p:cNvCxnSpPr>
            <a:cxnSpLocks/>
          </p:cNvCxnSpPr>
          <p:nvPr/>
        </p:nvCxnSpPr>
        <p:spPr>
          <a:xfrm>
            <a:off x="1143000" y="4743450"/>
            <a:ext cx="22288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V="1">
            <a:off x="11430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914400" y="2114550"/>
            <a:ext cx="514350" cy="369332"/>
          </a:xfrm>
          <a:prstGeom prst="rect">
            <a:avLst/>
          </a:prstGeom>
          <a:noFill/>
        </p:spPr>
        <p:txBody>
          <a:bodyPr wrap="square" rtlCol="0">
            <a:spAutoFit/>
          </a:bodyPr>
          <a:lstStyle/>
          <a:p>
            <a:r>
              <a:rPr lang="en-US" dirty="0"/>
              <a:t>P</a:t>
            </a:r>
          </a:p>
        </p:txBody>
      </p:sp>
      <mc:AlternateContent xmlns:mc="http://schemas.openxmlformats.org/markup-compatibility/2006" xmlns:a14="http://schemas.microsoft.com/office/drawing/2010/main">
        <mc:Choice Requires="a14">
          <p:sp>
            <p:nvSpPr>
              <p:cNvPr id="14" name="TextBox 13"/>
              <p:cNvSpPr txBox="1"/>
              <p:nvPr/>
            </p:nvSpPr>
            <p:spPr>
              <a:xfrm>
                <a:off x="445696" y="4257676"/>
                <a:ext cx="638175" cy="923523"/>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𝑎</m:t>
                        </m:r>
                      </m:e>
                      <m:sup>
                        <m:r>
                          <a:rPr lang="en-US" i="1">
                            <a:latin typeface="Cambria Math" panose="02040503050406030204" pitchFamily="18" charset="0"/>
                          </a:rPr>
                          <m:t>𝐵</m:t>
                        </m:r>
                      </m:sup>
                    </m:sSup>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𝑎</m:t>
                        </m:r>
                      </m:e>
                      <m:sup>
                        <m:r>
                          <a:rPr lang="en-US" i="1">
                            <a:latin typeface="Cambria Math" panose="02040503050406030204" pitchFamily="18" charset="0"/>
                          </a:rPr>
                          <m:t>𝐶</m:t>
                        </m:r>
                      </m:sup>
                    </m:sSup>
                  </m:oMath>
                </a14:m>
                <a:r>
                  <a:rPr lang="en-US" dirty="0">
                    <a:effectLst/>
                  </a:rPr>
                  <a:t> =</a:t>
                </a:r>
                <a:r>
                  <a:rPr lang="en-US" dirty="0"/>
                  <a:t>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𝑎</m:t>
                        </m:r>
                      </m:e>
                      <m:sup>
                        <m:r>
                          <a:rPr lang="en-US" b="0" i="1" smtClean="0">
                            <a:latin typeface="Cambria Math" panose="02040503050406030204" pitchFamily="18" charset="0"/>
                          </a:rPr>
                          <m:t>𝐷</m:t>
                        </m:r>
                      </m:sup>
                    </m:sSup>
                  </m:oMath>
                </a14:m>
                <a:r>
                  <a:rPr lang="en-US" dirty="0"/>
                  <a:t> </a:t>
                </a:r>
                <a:endParaRPr lang="en-US" baseline="-25000" dirty="0"/>
              </a:p>
            </p:txBody>
          </p:sp>
        </mc:Choice>
        <mc:Fallback xmlns="">
          <p:sp>
            <p:nvSpPr>
              <p:cNvPr id="14" name="TextBox 13"/>
              <p:cNvSpPr txBox="1">
                <a:spLocks noRot="1" noChangeAspect="1" noMove="1" noResize="1" noEditPoints="1" noAdjustHandles="1" noChangeArrowheads="1" noChangeShapeType="1" noTextEdit="1"/>
              </p:cNvSpPr>
              <p:nvPr/>
            </p:nvSpPr>
            <p:spPr>
              <a:xfrm>
                <a:off x="445696" y="4257676"/>
                <a:ext cx="638175" cy="923523"/>
              </a:xfrm>
              <a:prstGeom prst="rect">
                <a:avLst/>
              </a:prstGeom>
              <a:blipFill>
                <a:blip r:embed="rId2"/>
                <a:stretch>
                  <a:fillRect r="-1961"/>
                </a:stretch>
              </a:blipFill>
            </p:spPr>
            <p:txBody>
              <a:bodyPr/>
              <a:lstStyle/>
              <a:p>
                <a:r>
                  <a:rPr lang="en-US">
                    <a:noFill/>
                  </a:rPr>
                  <a:t> </a:t>
                </a:r>
              </a:p>
            </p:txBody>
          </p:sp>
        </mc:Fallback>
      </mc:AlternateContent>
      <p:sp>
        <p:nvSpPr>
          <p:cNvPr id="17" name="TextBox 16"/>
          <p:cNvSpPr txBox="1"/>
          <p:nvPr/>
        </p:nvSpPr>
        <p:spPr>
          <a:xfrm>
            <a:off x="3143250" y="4686300"/>
            <a:ext cx="514350" cy="369332"/>
          </a:xfrm>
          <a:prstGeom prst="rect">
            <a:avLst/>
          </a:prstGeom>
          <a:noFill/>
        </p:spPr>
        <p:txBody>
          <a:bodyPr wrap="square" rtlCol="0">
            <a:spAutoFit/>
          </a:bodyPr>
          <a:lstStyle/>
          <a:p>
            <a:r>
              <a:rPr lang="en-US" dirty="0"/>
              <a:t>Q</a:t>
            </a:r>
          </a:p>
        </p:txBody>
      </p:sp>
      <p:sp>
        <p:nvSpPr>
          <p:cNvPr id="34" name="TextBox 33"/>
          <p:cNvSpPr txBox="1"/>
          <p:nvPr/>
        </p:nvSpPr>
        <p:spPr>
          <a:xfrm>
            <a:off x="1314450" y="1600201"/>
            <a:ext cx="1943100" cy="646331"/>
          </a:xfrm>
          <a:prstGeom prst="rect">
            <a:avLst/>
          </a:prstGeom>
          <a:noFill/>
        </p:spPr>
        <p:txBody>
          <a:bodyPr wrap="square" rtlCol="0">
            <a:spAutoFit/>
          </a:bodyPr>
          <a:lstStyle/>
          <a:p>
            <a:pPr algn="ctr"/>
            <a:r>
              <a:rPr lang="en-US" dirty="0"/>
              <a:t>Export Supplies of B, C, and D</a:t>
            </a:r>
          </a:p>
        </p:txBody>
      </p:sp>
      <p:sp>
        <p:nvSpPr>
          <p:cNvPr id="38" name="Left Brace 37"/>
          <p:cNvSpPr/>
          <p:nvPr/>
        </p:nvSpPr>
        <p:spPr>
          <a:xfrm>
            <a:off x="971550" y="3371850"/>
            <a:ext cx="171450" cy="1028700"/>
          </a:xfrm>
          <a:prstGeom prst="leftBrace">
            <a:avLst>
              <a:gd name="adj1" fmla="val 44444"/>
              <a:gd name="adj2"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61" name="Straight Connector 60"/>
          <p:cNvCxnSpPr>
            <a:cxnSpLocks/>
          </p:cNvCxnSpPr>
          <p:nvPr/>
        </p:nvCxnSpPr>
        <p:spPr>
          <a:xfrm>
            <a:off x="4000500" y="4743450"/>
            <a:ext cx="36004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flipV="1">
            <a:off x="40005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5" name="TextBox 64"/>
          <p:cNvSpPr txBox="1"/>
          <p:nvPr/>
        </p:nvSpPr>
        <p:spPr>
          <a:xfrm>
            <a:off x="7486650" y="4686300"/>
            <a:ext cx="514350" cy="369332"/>
          </a:xfrm>
          <a:prstGeom prst="rect">
            <a:avLst/>
          </a:prstGeom>
          <a:noFill/>
        </p:spPr>
        <p:txBody>
          <a:bodyPr wrap="square" rtlCol="0">
            <a:spAutoFit/>
          </a:bodyPr>
          <a:lstStyle/>
          <a:p>
            <a:r>
              <a:rPr lang="en-US" dirty="0"/>
              <a:t>Q</a:t>
            </a:r>
          </a:p>
        </p:txBody>
      </p:sp>
      <p:sp>
        <p:nvSpPr>
          <p:cNvPr id="67" name="TextBox 66"/>
          <p:cNvSpPr txBox="1"/>
          <p:nvPr/>
        </p:nvSpPr>
        <p:spPr>
          <a:xfrm>
            <a:off x="4234070" y="1771650"/>
            <a:ext cx="3538330" cy="369332"/>
          </a:xfrm>
          <a:prstGeom prst="rect">
            <a:avLst/>
          </a:prstGeom>
          <a:noFill/>
        </p:spPr>
        <p:txBody>
          <a:bodyPr wrap="square" rtlCol="0">
            <a:spAutoFit/>
          </a:bodyPr>
          <a:lstStyle/>
          <a:p>
            <a:pPr algn="ctr"/>
            <a:r>
              <a:rPr lang="en-US" dirty="0"/>
              <a:t>Export Supplies to Country B</a:t>
            </a:r>
          </a:p>
        </p:txBody>
      </p:sp>
      <p:cxnSp>
        <p:nvCxnSpPr>
          <p:cNvPr id="71" name="Straight Connector 70"/>
          <p:cNvCxnSpPr>
            <a:cxnSpLocks/>
          </p:cNvCxnSpPr>
          <p:nvPr/>
        </p:nvCxnSpPr>
        <p:spPr>
          <a:xfrm>
            <a:off x="1143000" y="3371850"/>
            <a:ext cx="5029200"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92EE2414-DF8A-4344-983D-77235EC7E06D}"/>
                  </a:ext>
                </a:extLst>
              </p:cNvPr>
              <p:cNvSpPr txBox="1"/>
              <p:nvPr/>
            </p:nvSpPr>
            <p:spPr>
              <a:xfrm>
                <a:off x="2286000" y="2171700"/>
                <a:ext cx="1023657" cy="3702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𝑡</m:t>
                          </m:r>
                        </m:sup>
                      </m:sSup>
                      <m:r>
                        <a:rPr lang="en-US" i="1">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𝑡</m:t>
                          </m:r>
                        </m:sup>
                      </m:sSup>
                      <m:r>
                        <a:rPr lang="en-US" b="0" i="1" smtClean="0">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b="0" i="1" smtClean="0">
                              <a:latin typeface="Cambria Math" panose="02040503050406030204" pitchFamily="18" charset="0"/>
                            </a:rPr>
                            <m:t>𝐷</m:t>
                          </m:r>
                          <m:r>
                            <a:rPr lang="en-US" i="1">
                              <a:latin typeface="Cambria Math" panose="02040503050406030204" pitchFamily="18" charset="0"/>
                            </a:rPr>
                            <m:t>𝑡</m:t>
                          </m:r>
                        </m:sup>
                      </m:sSup>
                    </m:oMath>
                  </m:oMathPara>
                </a14:m>
                <a:endParaRPr lang="en-US" baseline="30000" dirty="0"/>
              </a:p>
            </p:txBody>
          </p:sp>
        </mc:Choice>
        <mc:Fallback xmlns="">
          <p:sp>
            <p:nvSpPr>
              <p:cNvPr id="52" name="TextBox 51">
                <a:extLst>
                  <a:ext uri="{FF2B5EF4-FFF2-40B4-BE49-F238E27FC236}">
                    <a16:creationId xmlns:a16="http://schemas.microsoft.com/office/drawing/2014/main" id="{92EE2414-DF8A-4344-983D-77235EC7E06D}"/>
                  </a:ext>
                </a:extLst>
              </p:cNvPr>
              <p:cNvSpPr txBox="1">
                <a:spLocks noRot="1" noChangeAspect="1" noMove="1" noResize="1" noEditPoints="1" noAdjustHandles="1" noChangeArrowheads="1" noChangeShapeType="1" noTextEdit="1"/>
              </p:cNvSpPr>
              <p:nvPr/>
            </p:nvSpPr>
            <p:spPr>
              <a:xfrm>
                <a:off x="2286000" y="2171700"/>
                <a:ext cx="1023657" cy="370230"/>
              </a:xfrm>
              <a:prstGeom prst="rect">
                <a:avLst/>
              </a:prstGeom>
              <a:blipFill>
                <a:blip r:embed="rId3"/>
                <a:stretch>
                  <a:fillRect r="-33333"/>
                </a:stretch>
              </a:blipFill>
            </p:spPr>
            <p:txBody>
              <a:bodyPr/>
              <a:lstStyle/>
              <a:p>
                <a:r>
                  <a:rPr lang="en-US">
                    <a:noFill/>
                  </a:rPr>
                  <a:t> </a:t>
                </a:r>
              </a:p>
            </p:txBody>
          </p:sp>
        </mc:Fallback>
      </mc:AlternateContent>
      <p:sp>
        <p:nvSpPr>
          <p:cNvPr id="82" name="TextBox 81">
            <a:extLst>
              <a:ext uri="{FF2B5EF4-FFF2-40B4-BE49-F238E27FC236}">
                <a16:creationId xmlns:a16="http://schemas.microsoft.com/office/drawing/2014/main" id="{7E6B0EBB-1053-F74B-9D67-38DE2DAC1BC9}"/>
              </a:ext>
            </a:extLst>
          </p:cNvPr>
          <p:cNvSpPr txBox="1"/>
          <p:nvPr/>
        </p:nvSpPr>
        <p:spPr>
          <a:xfrm>
            <a:off x="3771900" y="2114550"/>
            <a:ext cx="514350" cy="369332"/>
          </a:xfrm>
          <a:prstGeom prst="rect">
            <a:avLst/>
          </a:prstGeom>
          <a:noFill/>
        </p:spPr>
        <p:txBody>
          <a:bodyPr wrap="square" rtlCol="0">
            <a:spAutoFit/>
          </a:bodyPr>
          <a:lstStyle/>
          <a:p>
            <a:r>
              <a:rPr lang="en-US" dirty="0"/>
              <a:t>P</a:t>
            </a:r>
          </a:p>
        </p:txBody>
      </p:sp>
      <mc:AlternateContent xmlns:mc="http://schemas.openxmlformats.org/markup-compatibility/2006" xmlns:a14="http://schemas.microsoft.com/office/drawing/2010/main">
        <mc:Choice Requires="a14">
          <p:sp>
            <p:nvSpPr>
              <p:cNvPr id="84" name="TextBox 83">
                <a:extLst>
                  <a:ext uri="{FF2B5EF4-FFF2-40B4-BE49-F238E27FC236}">
                    <a16:creationId xmlns:a16="http://schemas.microsoft.com/office/drawing/2014/main" id="{5B83776B-665B-B34D-80C7-53B44EE23349}"/>
                  </a:ext>
                </a:extLst>
              </p:cNvPr>
              <p:cNvSpPr txBox="1"/>
              <p:nvPr/>
            </p:nvSpPr>
            <p:spPr>
              <a:xfrm>
                <a:off x="4686300" y="4171950"/>
                <a:ext cx="2857500" cy="405560"/>
              </a:xfrm>
              <a:prstGeom prst="rect">
                <a:avLst/>
              </a:prstGeom>
              <a:noFill/>
            </p:spPr>
            <p:txBody>
              <a:bodyPr wrap="square" rtlCol="0">
                <a:spAutoFit/>
              </a:bodyPr>
              <a:lstStyle/>
              <a:p>
                <a14:m>
                  <m:oMath xmlns:m="http://schemas.openxmlformats.org/officeDocument/2006/math">
                    <m:sSup>
                      <m:sSupPr>
                        <m:ctrlPr>
                          <a:rPr lang="en-US" i="1" smtClean="0">
                            <a:solidFill>
                              <a:schemeClr val="bg1">
                                <a:lumMod val="65000"/>
                              </a:schemeClr>
                            </a:solidFill>
                            <a:latin typeface="Cambria Math" panose="02040503050406030204" pitchFamily="18" charset="0"/>
                          </a:rPr>
                        </m:ctrlPr>
                      </m:sSupPr>
                      <m:e>
                        <m:sSub>
                          <m:sSubPr>
                            <m:ctrlPr>
                              <a:rPr lang="en-US" i="1">
                                <a:solidFill>
                                  <a:schemeClr val="bg1">
                                    <a:lumMod val="65000"/>
                                  </a:schemeClr>
                                </a:solidFill>
                                <a:latin typeface="Cambria Math" panose="02040503050406030204" pitchFamily="18" charset="0"/>
                              </a:rPr>
                            </m:ctrlPr>
                          </m:sSubPr>
                          <m:e>
                            <m:r>
                              <a:rPr lang="en-US" i="1">
                                <a:solidFill>
                                  <a:schemeClr val="bg1">
                                    <a:lumMod val="65000"/>
                                  </a:schemeClr>
                                </a:solidFill>
                                <a:latin typeface="Cambria Math" panose="02040503050406030204" pitchFamily="18" charset="0"/>
                              </a:rPr>
                              <m:t>∑</m:t>
                            </m:r>
                            <m:r>
                              <a:rPr lang="en-US" i="1">
                                <a:solidFill>
                                  <a:schemeClr val="bg1">
                                    <a:lumMod val="65000"/>
                                  </a:schemeClr>
                                </a:solidFill>
                                <a:latin typeface="Cambria Math" panose="02040503050406030204" pitchFamily="18" charset="0"/>
                              </a:rPr>
                              <m:t>𝑋</m:t>
                            </m:r>
                          </m:e>
                          <m:sub>
                            <m:r>
                              <a:rPr lang="en-US" b="0" i="1" smtClean="0">
                                <a:solidFill>
                                  <a:schemeClr val="bg1">
                                    <a:lumMod val="65000"/>
                                  </a:schemeClr>
                                </a:solidFill>
                                <a:latin typeface="Cambria Math" panose="02040503050406030204" pitchFamily="18" charset="0"/>
                              </a:rPr>
                              <m:t>𝑓</m:t>
                            </m:r>
                          </m:sub>
                        </m:sSub>
                        <m:r>
                          <a:rPr lang="en-US" i="1">
                            <a:solidFill>
                              <a:schemeClr val="bg1">
                                <a:lumMod val="65000"/>
                              </a:schemeClr>
                            </a:solidFill>
                            <a:latin typeface="Cambria Math" panose="02040503050406030204" pitchFamily="18" charset="0"/>
                          </a:rPr>
                          <m:t>=</m:t>
                        </m:r>
                        <m:r>
                          <a:rPr lang="en-US" i="1">
                            <a:solidFill>
                              <a:schemeClr val="bg1">
                                <a:lumMod val="65000"/>
                              </a:schemeClr>
                            </a:solidFill>
                            <a:latin typeface="Cambria Math" panose="02040503050406030204" pitchFamily="18" charset="0"/>
                          </a:rPr>
                          <m:t>𝑋</m:t>
                        </m:r>
                      </m:e>
                      <m:sup>
                        <m:r>
                          <a:rPr lang="en-US" i="1">
                            <a:solidFill>
                              <a:schemeClr val="bg1">
                                <a:lumMod val="65000"/>
                              </a:schemeClr>
                            </a:solidFill>
                            <a:latin typeface="Cambria Math" panose="02040503050406030204" pitchFamily="18" charset="0"/>
                          </a:rPr>
                          <m:t>𝐵</m:t>
                        </m:r>
                        <m:r>
                          <a:rPr lang="en-US" b="0" i="1" smtClean="0">
                            <a:solidFill>
                              <a:schemeClr val="bg1">
                                <a:lumMod val="65000"/>
                              </a:schemeClr>
                            </a:solidFill>
                            <a:latin typeface="Cambria Math" panose="02040503050406030204" pitchFamily="18" charset="0"/>
                          </a:rPr>
                          <m:t>𝑓</m:t>
                        </m:r>
                      </m:sup>
                    </m:sSup>
                    <m:r>
                      <a:rPr lang="en-US" b="0" i="1" smtClean="0">
                        <a:solidFill>
                          <a:schemeClr val="bg1">
                            <a:lumMod val="65000"/>
                          </a:schemeClr>
                        </a:solidFill>
                        <a:latin typeface="Cambria Math" panose="02040503050406030204" pitchFamily="18" charset="0"/>
                      </a:rPr>
                      <m:t>+</m:t>
                    </m:r>
                    <m:sSup>
                      <m:sSupPr>
                        <m:ctrlPr>
                          <a:rPr lang="en-US" i="1">
                            <a:solidFill>
                              <a:schemeClr val="bg1">
                                <a:lumMod val="65000"/>
                              </a:schemeClr>
                            </a:solidFill>
                            <a:latin typeface="Cambria Math" panose="02040503050406030204" pitchFamily="18" charset="0"/>
                          </a:rPr>
                        </m:ctrlPr>
                      </m:sSupPr>
                      <m:e>
                        <m:r>
                          <a:rPr lang="en-US" i="1">
                            <a:solidFill>
                              <a:schemeClr val="bg1">
                                <a:lumMod val="65000"/>
                              </a:schemeClr>
                            </a:solidFill>
                            <a:latin typeface="Cambria Math" panose="02040503050406030204" pitchFamily="18" charset="0"/>
                          </a:rPr>
                          <m:t>𝑋</m:t>
                        </m:r>
                      </m:e>
                      <m:sup>
                        <m:r>
                          <a:rPr lang="en-US" i="1">
                            <a:solidFill>
                              <a:schemeClr val="bg1">
                                <a:lumMod val="65000"/>
                              </a:schemeClr>
                            </a:solidFill>
                            <a:latin typeface="Cambria Math" panose="02040503050406030204" pitchFamily="18" charset="0"/>
                          </a:rPr>
                          <m:t>𝐶</m:t>
                        </m:r>
                        <m:r>
                          <a:rPr lang="en-US" b="0" i="1" smtClean="0">
                            <a:solidFill>
                              <a:schemeClr val="bg1">
                                <a:lumMod val="65000"/>
                              </a:schemeClr>
                            </a:solidFill>
                            <a:latin typeface="Cambria Math" panose="02040503050406030204" pitchFamily="18" charset="0"/>
                          </a:rPr>
                          <m:t>𝑓</m:t>
                        </m:r>
                      </m:sup>
                    </m:sSup>
                  </m:oMath>
                </a14:m>
                <a:r>
                  <a:rPr lang="en-US" dirty="0">
                    <a:solidFill>
                      <a:schemeClr val="bg1">
                        <a:lumMod val="65000"/>
                      </a:schemeClr>
                    </a:solidFill>
                  </a:rPr>
                  <a:t> </a:t>
                </a:r>
                <a14:m>
                  <m:oMath xmlns:m="http://schemas.openxmlformats.org/officeDocument/2006/math">
                    <m:r>
                      <a:rPr lang="en-US" i="1">
                        <a:solidFill>
                          <a:schemeClr val="bg1">
                            <a:lumMod val="65000"/>
                          </a:schemeClr>
                        </a:solidFill>
                        <a:latin typeface="Cambria Math" panose="02040503050406030204" pitchFamily="18" charset="0"/>
                      </a:rPr>
                      <m:t>+</m:t>
                    </m:r>
                    <m:sSup>
                      <m:sSupPr>
                        <m:ctrlPr>
                          <a:rPr lang="en-US" i="1">
                            <a:solidFill>
                              <a:schemeClr val="bg1">
                                <a:lumMod val="65000"/>
                              </a:schemeClr>
                            </a:solidFill>
                            <a:latin typeface="Cambria Math" panose="02040503050406030204" pitchFamily="18" charset="0"/>
                          </a:rPr>
                        </m:ctrlPr>
                      </m:sSupPr>
                      <m:e>
                        <m:r>
                          <a:rPr lang="en-US" i="1">
                            <a:solidFill>
                              <a:schemeClr val="bg1">
                                <a:lumMod val="65000"/>
                              </a:schemeClr>
                            </a:solidFill>
                            <a:latin typeface="Cambria Math" panose="02040503050406030204" pitchFamily="18" charset="0"/>
                          </a:rPr>
                          <m:t>𝑋</m:t>
                        </m:r>
                      </m:e>
                      <m:sup>
                        <m:r>
                          <a:rPr lang="en-US" b="0" i="1" smtClean="0">
                            <a:solidFill>
                              <a:schemeClr val="bg1">
                                <a:lumMod val="65000"/>
                              </a:schemeClr>
                            </a:solidFill>
                            <a:latin typeface="Cambria Math" panose="02040503050406030204" pitchFamily="18" charset="0"/>
                          </a:rPr>
                          <m:t>𝐷</m:t>
                        </m:r>
                        <m:r>
                          <a:rPr lang="en-US" i="1">
                            <a:solidFill>
                              <a:schemeClr val="bg1">
                                <a:lumMod val="65000"/>
                              </a:schemeClr>
                            </a:solidFill>
                            <a:latin typeface="Cambria Math" panose="02040503050406030204" pitchFamily="18" charset="0"/>
                          </a:rPr>
                          <m:t>𝑓</m:t>
                        </m:r>
                      </m:sup>
                    </m:sSup>
                  </m:oMath>
                </a14:m>
                <a:r>
                  <a:rPr lang="en-US" dirty="0">
                    <a:solidFill>
                      <a:schemeClr val="bg1">
                        <a:lumMod val="65000"/>
                      </a:schemeClr>
                    </a:solidFill>
                    <a:effectLst/>
                  </a:rPr>
                  <a:t> </a:t>
                </a:r>
                <a:endParaRPr lang="en-US" baseline="30000" dirty="0">
                  <a:solidFill>
                    <a:schemeClr val="bg1">
                      <a:lumMod val="65000"/>
                    </a:schemeClr>
                  </a:solidFill>
                </a:endParaRPr>
              </a:p>
            </p:txBody>
          </p:sp>
        </mc:Choice>
        <mc:Fallback xmlns="">
          <p:sp>
            <p:nvSpPr>
              <p:cNvPr id="84" name="TextBox 83">
                <a:extLst>
                  <a:ext uri="{FF2B5EF4-FFF2-40B4-BE49-F238E27FC236}">
                    <a16:creationId xmlns:a16="http://schemas.microsoft.com/office/drawing/2014/main" id="{5B83776B-665B-B34D-80C7-53B44EE23349}"/>
                  </a:ext>
                </a:extLst>
              </p:cNvPr>
              <p:cNvSpPr txBox="1">
                <a:spLocks noRot="1" noChangeAspect="1" noMove="1" noResize="1" noEditPoints="1" noAdjustHandles="1" noChangeArrowheads="1" noChangeShapeType="1" noTextEdit="1"/>
              </p:cNvSpPr>
              <p:nvPr/>
            </p:nvSpPr>
            <p:spPr>
              <a:xfrm>
                <a:off x="4686300" y="4171950"/>
                <a:ext cx="2857500" cy="405560"/>
              </a:xfrm>
              <a:prstGeom prst="rect">
                <a:avLst/>
              </a:prstGeom>
              <a:blipFill>
                <a:blip r:embed="rId4"/>
                <a:stretch>
                  <a:fillRect l="-442" b="-625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1" name="Rectangle 90">
                <a:extLst>
                  <a:ext uri="{FF2B5EF4-FFF2-40B4-BE49-F238E27FC236}">
                    <a16:creationId xmlns:a16="http://schemas.microsoft.com/office/drawing/2014/main" id="{DBFC6121-825A-3A4C-B0E3-B7520E905B7A}"/>
                  </a:ext>
                </a:extLst>
              </p:cNvPr>
              <p:cNvSpPr/>
              <p:nvPr/>
            </p:nvSpPr>
            <p:spPr>
              <a:xfrm>
                <a:off x="685800" y="3657600"/>
                <a:ext cx="33457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𝑡</m:t>
                      </m:r>
                    </m:oMath>
                  </m:oMathPara>
                </a14:m>
                <a:endParaRPr lang="en-US" dirty="0"/>
              </a:p>
            </p:txBody>
          </p:sp>
        </mc:Choice>
        <mc:Fallback xmlns="">
          <p:sp>
            <p:nvSpPr>
              <p:cNvPr id="91" name="Rectangle 90">
                <a:extLst>
                  <a:ext uri="{FF2B5EF4-FFF2-40B4-BE49-F238E27FC236}">
                    <a16:creationId xmlns:a16="http://schemas.microsoft.com/office/drawing/2014/main" id="{DBFC6121-825A-3A4C-B0E3-B7520E905B7A}"/>
                  </a:ext>
                </a:extLst>
              </p:cNvPr>
              <p:cNvSpPr>
                <a:spLocks noRot="1" noChangeAspect="1" noMove="1" noResize="1" noEditPoints="1" noAdjustHandles="1" noChangeArrowheads="1" noChangeShapeType="1" noTextEdit="1"/>
              </p:cNvSpPr>
              <p:nvPr/>
            </p:nvSpPr>
            <p:spPr>
              <a:xfrm>
                <a:off x="685800" y="3657600"/>
                <a:ext cx="334579" cy="369332"/>
              </a:xfrm>
              <a:prstGeom prst="rect">
                <a:avLst/>
              </a:prstGeom>
              <a:blipFill>
                <a:blip r:embed="rId5"/>
                <a:stretch>
                  <a:fillRect/>
                </a:stretch>
              </a:blipFill>
            </p:spPr>
            <p:txBody>
              <a:bodyPr/>
              <a:lstStyle/>
              <a:p>
                <a:r>
                  <a:rPr lang="en-US">
                    <a:noFill/>
                  </a:rPr>
                  <a:t> </a:t>
                </a:r>
              </a:p>
            </p:txBody>
          </p:sp>
        </mc:Fallback>
      </mc:AlternateContent>
      <p:sp>
        <p:nvSpPr>
          <p:cNvPr id="98" name="TextBox 97">
            <a:extLst>
              <a:ext uri="{FF2B5EF4-FFF2-40B4-BE49-F238E27FC236}">
                <a16:creationId xmlns:a16="http://schemas.microsoft.com/office/drawing/2014/main" id="{65016ED6-25B8-9740-A630-3EDA28177D7B}"/>
              </a:ext>
            </a:extLst>
          </p:cNvPr>
          <p:cNvSpPr txBox="1"/>
          <p:nvPr/>
        </p:nvSpPr>
        <p:spPr>
          <a:xfrm>
            <a:off x="2857500" y="1143001"/>
            <a:ext cx="2800350" cy="507831"/>
          </a:xfrm>
          <a:prstGeom prst="rect">
            <a:avLst/>
          </a:prstGeom>
          <a:noFill/>
        </p:spPr>
        <p:txBody>
          <a:bodyPr wrap="square" rtlCol="0">
            <a:spAutoFit/>
          </a:bodyPr>
          <a:lstStyle/>
          <a:p>
            <a:pPr algn="ctr"/>
            <a:r>
              <a:rPr lang="en-US" sz="2700" dirty="0"/>
              <a:t>Export Supplies</a:t>
            </a:r>
          </a:p>
        </p:txBody>
      </p:sp>
      <p:cxnSp>
        <p:nvCxnSpPr>
          <p:cNvPr id="37" name="Straight Connector 36">
            <a:extLst>
              <a:ext uri="{FF2B5EF4-FFF2-40B4-BE49-F238E27FC236}">
                <a16:creationId xmlns:a16="http://schemas.microsoft.com/office/drawing/2014/main" id="{2B69756F-A655-3D4B-94B8-1C84BBD8D05F}"/>
              </a:ext>
            </a:extLst>
          </p:cNvPr>
          <p:cNvCxnSpPr>
            <a:cxnSpLocks/>
          </p:cNvCxnSpPr>
          <p:nvPr/>
        </p:nvCxnSpPr>
        <p:spPr>
          <a:xfrm flipV="1">
            <a:off x="4000500" y="3371850"/>
            <a:ext cx="108585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64" name="TextBox 63">
                <a:extLst>
                  <a:ext uri="{FF2B5EF4-FFF2-40B4-BE49-F238E27FC236}">
                    <a16:creationId xmlns:a16="http://schemas.microsoft.com/office/drawing/2014/main" id="{EB6E16FC-C0B4-094B-8078-9C64D70FFABF}"/>
                  </a:ext>
                </a:extLst>
              </p:cNvPr>
              <p:cNvSpPr txBox="1"/>
              <p:nvPr/>
            </p:nvSpPr>
            <p:spPr>
              <a:xfrm>
                <a:off x="5943600" y="3429001"/>
                <a:ext cx="2667000" cy="376963"/>
              </a:xfrm>
              <a:prstGeom prst="rect">
                <a:avLst/>
              </a:prstGeom>
              <a:noFill/>
            </p:spPr>
            <p:txBody>
              <a:bodyPr wrap="square" rtlCol="0">
                <a:spAutoFit/>
              </a:bodyPr>
              <a:lstStyle/>
              <a:p>
                <a14:m>
                  <m:oMath xmlns:m="http://schemas.openxmlformats.org/officeDocument/2006/math">
                    <m:sSup>
                      <m:sSupPr>
                        <m:ctrlPr>
                          <a:rPr lang="en-US" i="1" smtClean="0">
                            <a:solidFill>
                              <a:schemeClr val="tx1"/>
                            </a:solidFill>
                            <a:latin typeface="Cambria Math" panose="02040503050406030204" pitchFamily="18" charset="0"/>
                          </a:rPr>
                        </m:ctrlPr>
                      </m:sSupPr>
                      <m:e>
                        <m:sSub>
                          <m:sSubPr>
                            <m:ctrlPr>
                              <a:rPr lang="en-US" i="1">
                                <a:latin typeface="Cambria Math" panose="02040503050406030204" pitchFamily="18" charset="0"/>
                              </a:rPr>
                            </m:ctrlPr>
                          </m:sSubPr>
                          <m:e>
                            <m:r>
                              <a:rPr lang="en-US" i="1">
                                <a:latin typeface="Cambria Math" panose="02040503050406030204" pitchFamily="18" charset="0"/>
                              </a:rPr>
                              <m:t>∑</m:t>
                            </m:r>
                            <m:r>
                              <a:rPr lang="en-US" i="1">
                                <a:latin typeface="Cambria Math" panose="02040503050406030204" pitchFamily="18" charset="0"/>
                              </a:rPr>
                              <m:t>𝑋</m:t>
                            </m:r>
                          </m:e>
                          <m:sub>
                            <m:r>
                              <a:rPr lang="en-US" b="0" i="1" smtClean="0">
                                <a:latin typeface="Cambria Math" panose="02040503050406030204" pitchFamily="18" charset="0"/>
                              </a:rPr>
                              <m:t>2</m:t>
                            </m:r>
                          </m:sub>
                        </m:sSub>
                        <m:r>
                          <a:rPr lang="en-US" i="1">
                            <a:latin typeface="Cambria Math" panose="02040503050406030204" pitchFamily="18" charset="0"/>
                          </a:rPr>
                          <m:t>=</m:t>
                        </m:r>
                        <m:r>
                          <a:rPr lang="en-US" i="1">
                            <a:solidFill>
                              <a:schemeClr val="tx1"/>
                            </a:solidFill>
                            <a:latin typeface="Cambria Math" panose="02040503050406030204" pitchFamily="18" charset="0"/>
                          </a:rPr>
                          <m:t>𝑋</m:t>
                        </m:r>
                      </m:e>
                      <m:sup>
                        <m:r>
                          <a:rPr lang="en-US" i="1">
                            <a:solidFill>
                              <a:schemeClr val="tx1"/>
                            </a:solidFill>
                            <a:latin typeface="Cambria Math" panose="02040503050406030204" pitchFamily="18" charset="0"/>
                          </a:rPr>
                          <m:t>𝐵</m:t>
                        </m:r>
                        <m:r>
                          <a:rPr lang="en-US" b="0" i="1" smtClean="0">
                            <a:solidFill>
                              <a:schemeClr val="tx1"/>
                            </a:solidFill>
                            <a:latin typeface="Cambria Math" panose="02040503050406030204" pitchFamily="18" charset="0"/>
                          </a:rPr>
                          <m:t>𝑓</m:t>
                        </m:r>
                      </m:sup>
                    </m:sSup>
                    <m:r>
                      <a:rPr lang="en-US" b="0" i="1" smtClean="0">
                        <a:solidFill>
                          <a:schemeClr val="tx1"/>
                        </a:solidFill>
                        <a:latin typeface="Cambria Math" panose="02040503050406030204" pitchFamily="18" charset="0"/>
                      </a:rPr>
                      <m:t>+</m:t>
                    </m:r>
                    <m:sSup>
                      <m:sSupPr>
                        <m:ctrlPr>
                          <a:rPr lang="en-US" i="1">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𝑋</m:t>
                        </m:r>
                      </m:e>
                      <m:sup>
                        <m:r>
                          <a:rPr lang="en-US" i="1">
                            <a:solidFill>
                              <a:schemeClr val="tx1"/>
                            </a:solidFill>
                            <a:latin typeface="Cambria Math" panose="02040503050406030204" pitchFamily="18" charset="0"/>
                          </a:rPr>
                          <m:t>𝐶</m:t>
                        </m:r>
                        <m:r>
                          <a:rPr lang="en-US" b="0" i="1" smtClean="0">
                            <a:solidFill>
                              <a:schemeClr val="tx1"/>
                            </a:solidFill>
                            <a:latin typeface="Cambria Math" panose="02040503050406030204" pitchFamily="18" charset="0"/>
                          </a:rPr>
                          <m:t>𝑡</m:t>
                        </m:r>
                      </m:sup>
                    </m:sSup>
                  </m:oMath>
                </a14:m>
                <a:r>
                  <a:rPr lang="en-US" dirty="0">
                    <a:solidFill>
                      <a:schemeClr val="tx1"/>
                    </a:solidFill>
                  </a:rPr>
                  <a:t> </a:t>
                </a:r>
                <a14:m>
                  <m:oMath xmlns:m="http://schemas.openxmlformats.org/officeDocument/2006/math">
                    <m:r>
                      <a:rPr lang="en-US" i="1">
                        <a:solidFill>
                          <a:schemeClr val="tx1"/>
                        </a:solidFill>
                        <a:latin typeface="Cambria Math" panose="02040503050406030204" pitchFamily="18" charset="0"/>
                      </a:rPr>
                      <m:t>+</m:t>
                    </m:r>
                    <m:sSup>
                      <m:sSupPr>
                        <m:ctrlPr>
                          <a:rPr lang="en-US" i="1">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𝑋</m:t>
                        </m:r>
                      </m:e>
                      <m:sup>
                        <m:r>
                          <a:rPr lang="en-US" b="0" i="1" smtClean="0">
                            <a:solidFill>
                              <a:schemeClr val="tx1"/>
                            </a:solidFill>
                            <a:latin typeface="Cambria Math" panose="02040503050406030204" pitchFamily="18" charset="0"/>
                          </a:rPr>
                          <m:t>𝐷</m:t>
                        </m:r>
                        <m:r>
                          <a:rPr lang="en-US" i="1">
                            <a:solidFill>
                              <a:schemeClr val="tx1"/>
                            </a:solidFill>
                            <a:latin typeface="Cambria Math" panose="02040503050406030204" pitchFamily="18" charset="0"/>
                          </a:rPr>
                          <m:t>𝑓</m:t>
                        </m:r>
                      </m:sup>
                    </m:sSup>
                  </m:oMath>
                </a14:m>
                <a:r>
                  <a:rPr lang="en-US" dirty="0">
                    <a:solidFill>
                      <a:schemeClr val="tx1"/>
                    </a:solidFill>
                    <a:effectLst/>
                  </a:rPr>
                  <a:t> </a:t>
                </a:r>
                <a:endParaRPr lang="en-US" baseline="30000" dirty="0">
                  <a:solidFill>
                    <a:schemeClr val="tx1"/>
                  </a:solidFill>
                </a:endParaRPr>
              </a:p>
            </p:txBody>
          </p:sp>
        </mc:Choice>
        <mc:Fallback xmlns="">
          <p:sp>
            <p:nvSpPr>
              <p:cNvPr id="64" name="TextBox 63">
                <a:extLst>
                  <a:ext uri="{FF2B5EF4-FFF2-40B4-BE49-F238E27FC236}">
                    <a16:creationId xmlns:a16="http://schemas.microsoft.com/office/drawing/2014/main" id="{EB6E16FC-C0B4-094B-8078-9C64D70FFABF}"/>
                  </a:ext>
                </a:extLst>
              </p:cNvPr>
              <p:cNvSpPr txBox="1">
                <a:spLocks noRot="1" noChangeAspect="1" noMove="1" noResize="1" noEditPoints="1" noAdjustHandles="1" noChangeArrowheads="1" noChangeShapeType="1" noTextEdit="1"/>
              </p:cNvSpPr>
              <p:nvPr/>
            </p:nvSpPr>
            <p:spPr>
              <a:xfrm>
                <a:off x="5943600" y="3429001"/>
                <a:ext cx="2667000" cy="376963"/>
              </a:xfrm>
              <a:prstGeom prst="rect">
                <a:avLst/>
              </a:prstGeom>
              <a:blipFill>
                <a:blip r:embed="rId6"/>
                <a:stretch>
                  <a:fillRect l="-952" b="-1290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8" name="TextBox 67">
                <a:extLst>
                  <a:ext uri="{FF2B5EF4-FFF2-40B4-BE49-F238E27FC236}">
                    <a16:creationId xmlns:a16="http://schemas.microsoft.com/office/drawing/2014/main" id="{F9C75D09-0F53-DF48-AD8E-38C815DBE7E1}"/>
                  </a:ext>
                </a:extLst>
              </p:cNvPr>
              <p:cNvSpPr txBox="1"/>
              <p:nvPr/>
            </p:nvSpPr>
            <p:spPr>
              <a:xfrm>
                <a:off x="5791200" y="2286000"/>
                <a:ext cx="2514600" cy="376963"/>
              </a:xfrm>
              <a:prstGeom prst="rect">
                <a:avLst/>
              </a:prstGeom>
              <a:noFill/>
            </p:spPr>
            <p:txBody>
              <a:bodyPr wrap="square" rtlCol="0">
                <a:spAutoFit/>
              </a:bodyPr>
              <a:lstStyle/>
              <a:p>
                <a14:m>
                  <m:oMath xmlns:m="http://schemas.openxmlformats.org/officeDocument/2006/math">
                    <m:sSup>
                      <m:sSupPr>
                        <m:ctrlPr>
                          <a:rPr lang="en-US" i="1" smtClean="0">
                            <a:solidFill>
                              <a:schemeClr val="tx1"/>
                            </a:solidFill>
                            <a:latin typeface="Cambria Math" panose="02040503050406030204" pitchFamily="18" charset="0"/>
                          </a:rPr>
                        </m:ctrlPr>
                      </m:sSupPr>
                      <m:e>
                        <m:sSub>
                          <m:sSubPr>
                            <m:ctrlPr>
                              <a:rPr lang="en-US" i="1">
                                <a:latin typeface="Cambria Math" panose="02040503050406030204" pitchFamily="18" charset="0"/>
                              </a:rPr>
                            </m:ctrlPr>
                          </m:sSubPr>
                          <m:e>
                            <m:r>
                              <a:rPr lang="en-US" b="0" i="1" smtClean="0">
                                <a:latin typeface="Cambria Math" panose="02040503050406030204" pitchFamily="18" charset="0"/>
                              </a:rPr>
                              <m:t>∑</m:t>
                            </m:r>
                            <m:r>
                              <a:rPr lang="en-US" i="1">
                                <a:latin typeface="Cambria Math" panose="02040503050406030204" pitchFamily="18" charset="0"/>
                              </a:rPr>
                              <m:t>𝑋</m:t>
                            </m:r>
                          </m:e>
                          <m:sub>
                            <m:r>
                              <a:rPr lang="en-US" i="1">
                                <a:latin typeface="Cambria Math" panose="02040503050406030204" pitchFamily="18" charset="0"/>
                              </a:rPr>
                              <m:t>1</m:t>
                            </m:r>
                          </m:sub>
                        </m:sSub>
                        <m:r>
                          <a:rPr lang="en-US" b="0" i="1" smtClean="0">
                            <a:latin typeface="Cambria Math" panose="02040503050406030204" pitchFamily="18" charset="0"/>
                          </a:rPr>
                          <m:t>=</m:t>
                        </m:r>
                        <m:r>
                          <a:rPr lang="en-US" i="1">
                            <a:solidFill>
                              <a:schemeClr val="tx1"/>
                            </a:solidFill>
                            <a:latin typeface="Cambria Math" panose="02040503050406030204" pitchFamily="18" charset="0"/>
                          </a:rPr>
                          <m:t>𝑋</m:t>
                        </m:r>
                      </m:e>
                      <m:sup>
                        <m:r>
                          <a:rPr lang="en-US" i="1">
                            <a:solidFill>
                              <a:schemeClr val="tx1"/>
                            </a:solidFill>
                            <a:latin typeface="Cambria Math" panose="02040503050406030204" pitchFamily="18" charset="0"/>
                          </a:rPr>
                          <m:t>𝐵</m:t>
                        </m:r>
                        <m:r>
                          <a:rPr lang="en-US" b="0" i="1" smtClean="0">
                            <a:solidFill>
                              <a:schemeClr val="tx1"/>
                            </a:solidFill>
                            <a:latin typeface="Cambria Math" panose="02040503050406030204" pitchFamily="18" charset="0"/>
                          </a:rPr>
                          <m:t>𝑡</m:t>
                        </m:r>
                      </m:sup>
                    </m:sSup>
                    <m:r>
                      <a:rPr lang="en-US" b="0" i="1" smtClean="0">
                        <a:solidFill>
                          <a:schemeClr val="tx1"/>
                        </a:solidFill>
                        <a:latin typeface="Cambria Math" panose="02040503050406030204" pitchFamily="18" charset="0"/>
                      </a:rPr>
                      <m:t>+</m:t>
                    </m:r>
                    <m:sSup>
                      <m:sSupPr>
                        <m:ctrlPr>
                          <a:rPr lang="en-US" i="1">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𝑋</m:t>
                        </m:r>
                      </m:e>
                      <m:sup>
                        <m:r>
                          <a:rPr lang="en-US" i="1">
                            <a:solidFill>
                              <a:schemeClr val="tx1"/>
                            </a:solidFill>
                            <a:latin typeface="Cambria Math" panose="02040503050406030204" pitchFamily="18" charset="0"/>
                          </a:rPr>
                          <m:t>𝐶</m:t>
                        </m:r>
                        <m:r>
                          <a:rPr lang="en-US" b="0" i="1" smtClean="0">
                            <a:solidFill>
                              <a:schemeClr val="tx1"/>
                            </a:solidFill>
                            <a:latin typeface="Cambria Math" panose="02040503050406030204" pitchFamily="18" charset="0"/>
                          </a:rPr>
                          <m:t>𝑡</m:t>
                        </m:r>
                      </m:sup>
                    </m:sSup>
                  </m:oMath>
                </a14:m>
                <a:r>
                  <a:rPr lang="en-US" dirty="0">
                    <a:solidFill>
                      <a:schemeClr val="tx1"/>
                    </a:solidFill>
                  </a:rPr>
                  <a:t> </a:t>
                </a:r>
                <a14:m>
                  <m:oMath xmlns:m="http://schemas.openxmlformats.org/officeDocument/2006/math">
                    <m:r>
                      <a:rPr lang="en-US" i="1">
                        <a:solidFill>
                          <a:schemeClr val="tx1"/>
                        </a:solidFill>
                        <a:latin typeface="Cambria Math" panose="02040503050406030204" pitchFamily="18" charset="0"/>
                      </a:rPr>
                      <m:t>+</m:t>
                    </m:r>
                    <m:sSup>
                      <m:sSupPr>
                        <m:ctrlPr>
                          <a:rPr lang="en-US" i="1">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𝑋</m:t>
                        </m:r>
                      </m:e>
                      <m:sup>
                        <m:r>
                          <a:rPr lang="en-US" b="0" i="1" smtClean="0">
                            <a:solidFill>
                              <a:schemeClr val="tx1"/>
                            </a:solidFill>
                            <a:latin typeface="Cambria Math" panose="02040503050406030204" pitchFamily="18" charset="0"/>
                          </a:rPr>
                          <m:t>𝐷</m:t>
                        </m:r>
                        <m:r>
                          <a:rPr lang="en-US" i="1">
                            <a:solidFill>
                              <a:schemeClr val="tx1"/>
                            </a:solidFill>
                            <a:latin typeface="Cambria Math" panose="02040503050406030204" pitchFamily="18" charset="0"/>
                          </a:rPr>
                          <m:t>𝑓</m:t>
                        </m:r>
                      </m:sup>
                    </m:sSup>
                  </m:oMath>
                </a14:m>
                <a:r>
                  <a:rPr lang="en-US" dirty="0">
                    <a:solidFill>
                      <a:schemeClr val="tx1"/>
                    </a:solidFill>
                    <a:effectLst/>
                  </a:rPr>
                  <a:t> </a:t>
                </a:r>
                <a:endParaRPr lang="en-US" baseline="30000" dirty="0">
                  <a:solidFill>
                    <a:schemeClr val="tx1"/>
                  </a:solidFill>
                </a:endParaRPr>
              </a:p>
            </p:txBody>
          </p:sp>
        </mc:Choice>
        <mc:Fallback xmlns="">
          <p:sp>
            <p:nvSpPr>
              <p:cNvPr id="68" name="TextBox 67">
                <a:extLst>
                  <a:ext uri="{FF2B5EF4-FFF2-40B4-BE49-F238E27FC236}">
                    <a16:creationId xmlns:a16="http://schemas.microsoft.com/office/drawing/2014/main" id="{F9C75D09-0F53-DF48-AD8E-38C815DBE7E1}"/>
                  </a:ext>
                </a:extLst>
              </p:cNvPr>
              <p:cNvSpPr txBox="1">
                <a:spLocks noRot="1" noChangeAspect="1" noMove="1" noResize="1" noEditPoints="1" noAdjustHandles="1" noChangeArrowheads="1" noChangeShapeType="1" noTextEdit="1"/>
              </p:cNvSpPr>
              <p:nvPr/>
            </p:nvSpPr>
            <p:spPr>
              <a:xfrm>
                <a:off x="5791200" y="2286000"/>
                <a:ext cx="2514600" cy="376963"/>
              </a:xfrm>
              <a:prstGeom prst="rect">
                <a:avLst/>
              </a:prstGeom>
              <a:blipFill>
                <a:blip r:embed="rId7"/>
                <a:stretch>
                  <a:fillRect l="-1010" b="-13333"/>
                </a:stretch>
              </a:blipFill>
            </p:spPr>
            <p:txBody>
              <a:bodyPr/>
              <a:lstStyle/>
              <a:p>
                <a:r>
                  <a:rPr lang="en-US">
                    <a:noFill/>
                  </a:rPr>
                  <a:t> </a:t>
                </a:r>
              </a:p>
            </p:txBody>
          </p:sp>
        </mc:Fallback>
      </mc:AlternateContent>
      <p:cxnSp>
        <p:nvCxnSpPr>
          <p:cNvPr id="69" name="Straight Connector 68">
            <a:extLst>
              <a:ext uri="{FF2B5EF4-FFF2-40B4-BE49-F238E27FC236}">
                <a16:creationId xmlns:a16="http://schemas.microsoft.com/office/drawing/2014/main" id="{EE98CAB4-9CA7-C945-AEE9-3207A953AE03}"/>
              </a:ext>
            </a:extLst>
          </p:cNvPr>
          <p:cNvCxnSpPr>
            <a:cxnSpLocks/>
          </p:cNvCxnSpPr>
          <p:nvPr/>
        </p:nvCxnSpPr>
        <p:spPr>
          <a:xfrm>
            <a:off x="1266825" y="4286250"/>
            <a:ext cx="104775"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72" name="TextBox 71">
                <a:extLst>
                  <a:ext uri="{FF2B5EF4-FFF2-40B4-BE49-F238E27FC236}">
                    <a16:creationId xmlns:a16="http://schemas.microsoft.com/office/drawing/2014/main" id="{C9B71F0D-DBBC-B247-84E9-0E33FACC9F0D}"/>
                  </a:ext>
                </a:extLst>
              </p:cNvPr>
              <p:cNvSpPr txBox="1"/>
              <p:nvPr/>
            </p:nvSpPr>
            <p:spPr>
              <a:xfrm>
                <a:off x="1361952" y="4122222"/>
                <a:ext cx="2114550" cy="370230"/>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𝑏</m:t>
                        </m:r>
                      </m:e>
                      <m:sup>
                        <m:r>
                          <a:rPr lang="en-US" i="1">
                            <a:latin typeface="Cambria Math" panose="02040503050406030204" pitchFamily="18" charset="0"/>
                          </a:rPr>
                          <m:t>𝐵</m:t>
                        </m:r>
                      </m:sup>
                    </m:sSup>
                    <m:r>
                      <a:rPr lang="en-US" i="1">
                        <a:latin typeface="Cambria Math" panose="02040503050406030204" pitchFamily="18" charset="0"/>
                      </a:rPr>
                      <m:t>=</m:t>
                    </m:r>
                    <m:sSup>
                      <m:sSupPr>
                        <m:ctrlPr>
                          <a:rPr lang="en-US" i="1">
                            <a:latin typeface="Cambria Math" panose="02040503050406030204" pitchFamily="18" charset="0"/>
                          </a:rPr>
                        </m:ctrlPr>
                      </m:sSupPr>
                      <m:e>
                        <m:r>
                          <a:rPr lang="en-US" b="0" i="1" smtClean="0">
                            <a:latin typeface="Cambria Math" panose="02040503050406030204" pitchFamily="18" charset="0"/>
                          </a:rPr>
                          <m:t>𝑏</m:t>
                        </m:r>
                      </m:e>
                      <m:sup>
                        <m:r>
                          <a:rPr lang="en-US" i="1">
                            <a:latin typeface="Cambria Math" panose="02040503050406030204" pitchFamily="18" charset="0"/>
                          </a:rPr>
                          <m:t>𝐶</m:t>
                        </m:r>
                      </m:sup>
                    </m:sSup>
                  </m:oMath>
                </a14:m>
                <a:r>
                  <a:rPr lang="en-US" dirty="0">
                    <a:effectLst/>
                  </a:rPr>
                  <a:t> =</a:t>
                </a:r>
                <a:r>
                  <a:rPr lang="en-US" dirty="0"/>
                  <a:t> </a:t>
                </a:r>
                <a14:m>
                  <m:oMath xmlns:m="http://schemas.openxmlformats.org/officeDocument/2006/math">
                    <m:sSup>
                      <m:sSupPr>
                        <m:ctrlPr>
                          <a:rPr lang="en-US" i="1">
                            <a:latin typeface="Cambria Math" panose="02040503050406030204" pitchFamily="18" charset="0"/>
                          </a:rPr>
                        </m:ctrlPr>
                      </m:sSupPr>
                      <m:e>
                        <m:r>
                          <a:rPr lang="en-US" b="0" i="1" smtClean="0">
                            <a:latin typeface="Cambria Math" panose="02040503050406030204" pitchFamily="18" charset="0"/>
                          </a:rPr>
                          <m:t>𝑏</m:t>
                        </m:r>
                      </m:e>
                      <m:sup>
                        <m:r>
                          <a:rPr lang="en-US" b="0" i="1" smtClean="0">
                            <a:latin typeface="Cambria Math" panose="02040503050406030204" pitchFamily="18" charset="0"/>
                          </a:rPr>
                          <m:t>𝐷</m:t>
                        </m:r>
                      </m:sup>
                    </m:sSup>
                  </m:oMath>
                </a14:m>
                <a:r>
                  <a:rPr lang="en-US" dirty="0"/>
                  <a:t> </a:t>
                </a:r>
                <a:endParaRPr lang="en-US" baseline="-25000" dirty="0"/>
              </a:p>
            </p:txBody>
          </p:sp>
        </mc:Choice>
        <mc:Fallback xmlns="">
          <p:sp>
            <p:nvSpPr>
              <p:cNvPr id="72" name="TextBox 71">
                <a:extLst>
                  <a:ext uri="{FF2B5EF4-FFF2-40B4-BE49-F238E27FC236}">
                    <a16:creationId xmlns:a16="http://schemas.microsoft.com/office/drawing/2014/main" id="{C9B71F0D-DBBC-B247-84E9-0E33FACC9F0D}"/>
                  </a:ext>
                </a:extLst>
              </p:cNvPr>
              <p:cNvSpPr txBox="1">
                <a:spLocks noRot="1" noChangeAspect="1" noMove="1" noResize="1" noEditPoints="1" noAdjustHandles="1" noChangeArrowheads="1" noChangeShapeType="1" noTextEdit="1"/>
              </p:cNvSpPr>
              <p:nvPr/>
            </p:nvSpPr>
            <p:spPr>
              <a:xfrm>
                <a:off x="1361952" y="4122222"/>
                <a:ext cx="2114550" cy="370230"/>
              </a:xfrm>
              <a:prstGeom prst="rect">
                <a:avLst/>
              </a:prstGeom>
              <a:blipFill>
                <a:blip r:embed="rId8"/>
                <a:stretch>
                  <a:fillRect t="-6667" b="-2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5" name="TextBox 74">
                <a:extLst>
                  <a:ext uri="{FF2B5EF4-FFF2-40B4-BE49-F238E27FC236}">
                    <a16:creationId xmlns:a16="http://schemas.microsoft.com/office/drawing/2014/main" id="{51DC24F5-8E62-924A-A6C1-4C433BCA8E0C}"/>
                  </a:ext>
                </a:extLst>
              </p:cNvPr>
              <p:cNvSpPr txBox="1"/>
              <p:nvPr/>
            </p:nvSpPr>
            <p:spPr>
              <a:xfrm>
                <a:off x="4114800" y="2667000"/>
                <a:ext cx="2895600" cy="370230"/>
              </a:xfrm>
              <a:prstGeom prst="rect">
                <a:avLst/>
              </a:prstGeom>
              <a:noFill/>
            </p:spPr>
            <p:txBody>
              <a:bodyPr wrap="square" rtlCol="0">
                <a:spAutoFit/>
              </a:bodyPr>
              <a:lstStyle/>
              <a:p>
                <a14:m>
                  <m:oMath xmlns:m="http://schemas.openxmlformats.org/officeDocument/2006/math">
                    <m:sSup>
                      <m:sSupPr>
                        <m:ctrlPr>
                          <a:rPr lang="en-US" i="1" smtClean="0">
                            <a:solidFill>
                              <a:schemeClr val="bg1">
                                <a:lumMod val="65000"/>
                              </a:schemeClr>
                            </a:solidFill>
                            <a:latin typeface="Cambria Math" panose="02040503050406030204" pitchFamily="18" charset="0"/>
                          </a:rPr>
                        </m:ctrlPr>
                      </m:sSupPr>
                      <m:e>
                        <m:sSub>
                          <m:sSubPr>
                            <m:ctrlPr>
                              <a:rPr lang="en-US" i="1">
                                <a:solidFill>
                                  <a:schemeClr val="bg1">
                                    <a:lumMod val="65000"/>
                                  </a:schemeClr>
                                </a:solidFill>
                                <a:latin typeface="Cambria Math" panose="02040503050406030204" pitchFamily="18" charset="0"/>
                              </a:rPr>
                            </m:ctrlPr>
                          </m:sSubPr>
                          <m:e>
                            <m:r>
                              <a:rPr lang="en-US" i="1">
                                <a:solidFill>
                                  <a:schemeClr val="bg1">
                                    <a:lumMod val="65000"/>
                                  </a:schemeClr>
                                </a:solidFill>
                                <a:latin typeface="Cambria Math" panose="02040503050406030204" pitchFamily="18" charset="0"/>
                              </a:rPr>
                              <m:t>∑</m:t>
                            </m:r>
                            <m:r>
                              <a:rPr lang="en-US" i="1">
                                <a:solidFill>
                                  <a:schemeClr val="bg1">
                                    <a:lumMod val="65000"/>
                                  </a:schemeClr>
                                </a:solidFill>
                                <a:latin typeface="Cambria Math" panose="02040503050406030204" pitchFamily="18" charset="0"/>
                              </a:rPr>
                              <m:t>𝑋</m:t>
                            </m:r>
                          </m:e>
                          <m:sub>
                            <m:r>
                              <a:rPr lang="en-US" b="0" i="1" smtClean="0">
                                <a:solidFill>
                                  <a:schemeClr val="bg1">
                                    <a:lumMod val="65000"/>
                                  </a:schemeClr>
                                </a:solidFill>
                                <a:latin typeface="Cambria Math" panose="02040503050406030204" pitchFamily="18" charset="0"/>
                              </a:rPr>
                              <m:t>0</m:t>
                            </m:r>
                          </m:sub>
                        </m:sSub>
                        <m:r>
                          <a:rPr lang="en-US" b="0" i="1" smtClean="0">
                            <a:solidFill>
                              <a:schemeClr val="bg1">
                                <a:lumMod val="65000"/>
                              </a:schemeClr>
                            </a:solidFill>
                            <a:latin typeface="Cambria Math" panose="02040503050406030204" pitchFamily="18" charset="0"/>
                          </a:rPr>
                          <m:t>=</m:t>
                        </m:r>
                        <m:r>
                          <a:rPr lang="en-US" i="1">
                            <a:solidFill>
                              <a:schemeClr val="bg1">
                                <a:lumMod val="65000"/>
                              </a:schemeClr>
                            </a:solidFill>
                            <a:latin typeface="Cambria Math" panose="02040503050406030204" pitchFamily="18" charset="0"/>
                          </a:rPr>
                          <m:t>𝑋</m:t>
                        </m:r>
                      </m:e>
                      <m:sup>
                        <m:r>
                          <a:rPr lang="en-US" i="1">
                            <a:solidFill>
                              <a:schemeClr val="bg1">
                                <a:lumMod val="65000"/>
                              </a:schemeClr>
                            </a:solidFill>
                            <a:latin typeface="Cambria Math" panose="02040503050406030204" pitchFamily="18" charset="0"/>
                          </a:rPr>
                          <m:t>𝐵</m:t>
                        </m:r>
                        <m:r>
                          <a:rPr lang="en-US" b="0" i="1" smtClean="0">
                            <a:solidFill>
                              <a:schemeClr val="bg1">
                                <a:lumMod val="65000"/>
                              </a:schemeClr>
                            </a:solidFill>
                            <a:latin typeface="Cambria Math" panose="02040503050406030204" pitchFamily="18" charset="0"/>
                          </a:rPr>
                          <m:t>𝑡</m:t>
                        </m:r>
                      </m:sup>
                    </m:sSup>
                    <m:r>
                      <a:rPr lang="en-US" b="0" i="1" smtClean="0">
                        <a:solidFill>
                          <a:schemeClr val="bg1">
                            <a:lumMod val="65000"/>
                          </a:schemeClr>
                        </a:solidFill>
                        <a:latin typeface="Cambria Math" panose="02040503050406030204" pitchFamily="18" charset="0"/>
                      </a:rPr>
                      <m:t>+</m:t>
                    </m:r>
                    <m:sSup>
                      <m:sSupPr>
                        <m:ctrlPr>
                          <a:rPr lang="en-US" i="1">
                            <a:solidFill>
                              <a:schemeClr val="bg1">
                                <a:lumMod val="65000"/>
                              </a:schemeClr>
                            </a:solidFill>
                            <a:latin typeface="Cambria Math" panose="02040503050406030204" pitchFamily="18" charset="0"/>
                          </a:rPr>
                        </m:ctrlPr>
                      </m:sSupPr>
                      <m:e>
                        <m:r>
                          <a:rPr lang="en-US" i="1">
                            <a:solidFill>
                              <a:schemeClr val="bg1">
                                <a:lumMod val="65000"/>
                              </a:schemeClr>
                            </a:solidFill>
                            <a:latin typeface="Cambria Math" panose="02040503050406030204" pitchFamily="18" charset="0"/>
                          </a:rPr>
                          <m:t>𝑋</m:t>
                        </m:r>
                      </m:e>
                      <m:sup>
                        <m:r>
                          <a:rPr lang="en-US" i="1">
                            <a:solidFill>
                              <a:schemeClr val="bg1">
                                <a:lumMod val="65000"/>
                              </a:schemeClr>
                            </a:solidFill>
                            <a:latin typeface="Cambria Math" panose="02040503050406030204" pitchFamily="18" charset="0"/>
                          </a:rPr>
                          <m:t>𝐶</m:t>
                        </m:r>
                        <m:r>
                          <a:rPr lang="en-US" b="0" i="1" smtClean="0">
                            <a:solidFill>
                              <a:schemeClr val="bg1">
                                <a:lumMod val="65000"/>
                              </a:schemeClr>
                            </a:solidFill>
                            <a:latin typeface="Cambria Math" panose="02040503050406030204" pitchFamily="18" charset="0"/>
                          </a:rPr>
                          <m:t>𝑡</m:t>
                        </m:r>
                      </m:sup>
                    </m:sSup>
                  </m:oMath>
                </a14:m>
                <a:r>
                  <a:rPr lang="en-US" dirty="0">
                    <a:solidFill>
                      <a:schemeClr val="bg1">
                        <a:lumMod val="65000"/>
                      </a:schemeClr>
                    </a:solidFill>
                  </a:rPr>
                  <a:t> </a:t>
                </a:r>
                <a14:m>
                  <m:oMath xmlns:m="http://schemas.openxmlformats.org/officeDocument/2006/math">
                    <m:r>
                      <a:rPr lang="en-US" i="1">
                        <a:solidFill>
                          <a:schemeClr val="bg1">
                            <a:lumMod val="65000"/>
                          </a:schemeClr>
                        </a:solidFill>
                        <a:latin typeface="Cambria Math" panose="02040503050406030204" pitchFamily="18" charset="0"/>
                      </a:rPr>
                      <m:t>+</m:t>
                    </m:r>
                    <m:sSup>
                      <m:sSupPr>
                        <m:ctrlPr>
                          <a:rPr lang="en-US" i="1">
                            <a:solidFill>
                              <a:schemeClr val="bg1">
                                <a:lumMod val="65000"/>
                              </a:schemeClr>
                            </a:solidFill>
                            <a:latin typeface="Cambria Math" panose="02040503050406030204" pitchFamily="18" charset="0"/>
                          </a:rPr>
                        </m:ctrlPr>
                      </m:sSupPr>
                      <m:e>
                        <m:r>
                          <a:rPr lang="en-US" i="1">
                            <a:solidFill>
                              <a:schemeClr val="bg1">
                                <a:lumMod val="65000"/>
                              </a:schemeClr>
                            </a:solidFill>
                            <a:latin typeface="Cambria Math" panose="02040503050406030204" pitchFamily="18" charset="0"/>
                          </a:rPr>
                          <m:t>𝑋</m:t>
                        </m:r>
                      </m:e>
                      <m:sup>
                        <m:r>
                          <a:rPr lang="en-US" b="0" i="1" smtClean="0">
                            <a:solidFill>
                              <a:schemeClr val="bg1">
                                <a:lumMod val="65000"/>
                              </a:schemeClr>
                            </a:solidFill>
                            <a:latin typeface="Cambria Math" panose="02040503050406030204" pitchFamily="18" charset="0"/>
                          </a:rPr>
                          <m:t>𝐷𝑡</m:t>
                        </m:r>
                      </m:sup>
                    </m:sSup>
                  </m:oMath>
                </a14:m>
                <a:r>
                  <a:rPr lang="en-US" dirty="0">
                    <a:solidFill>
                      <a:schemeClr val="bg1">
                        <a:lumMod val="65000"/>
                      </a:schemeClr>
                    </a:solidFill>
                    <a:effectLst/>
                  </a:rPr>
                  <a:t> </a:t>
                </a:r>
                <a:endParaRPr lang="en-US" baseline="30000" dirty="0">
                  <a:solidFill>
                    <a:schemeClr val="bg1">
                      <a:lumMod val="65000"/>
                    </a:schemeClr>
                  </a:solidFill>
                </a:endParaRPr>
              </a:p>
            </p:txBody>
          </p:sp>
        </mc:Choice>
        <mc:Fallback xmlns="">
          <p:sp>
            <p:nvSpPr>
              <p:cNvPr id="75" name="TextBox 74">
                <a:extLst>
                  <a:ext uri="{FF2B5EF4-FFF2-40B4-BE49-F238E27FC236}">
                    <a16:creationId xmlns:a16="http://schemas.microsoft.com/office/drawing/2014/main" id="{51DC24F5-8E62-924A-A6C1-4C433BCA8E0C}"/>
                  </a:ext>
                </a:extLst>
              </p:cNvPr>
              <p:cNvSpPr txBox="1">
                <a:spLocks noRot="1" noChangeAspect="1" noMove="1" noResize="1" noEditPoints="1" noAdjustHandles="1" noChangeArrowheads="1" noChangeShapeType="1" noTextEdit="1"/>
              </p:cNvSpPr>
              <p:nvPr/>
            </p:nvSpPr>
            <p:spPr>
              <a:xfrm>
                <a:off x="4114800" y="2667000"/>
                <a:ext cx="2895600" cy="370230"/>
              </a:xfrm>
              <a:prstGeom prst="rect">
                <a:avLst/>
              </a:prstGeom>
              <a:blipFill>
                <a:blip r:embed="rId9"/>
                <a:stretch>
                  <a:fillRect l="-877" b="-13333"/>
                </a:stretch>
              </a:blipFill>
            </p:spPr>
            <p:txBody>
              <a:bodyPr/>
              <a:lstStyle/>
              <a:p>
                <a:r>
                  <a:rPr lang="en-US">
                    <a:noFill/>
                  </a:rPr>
                  <a:t> </a:t>
                </a:r>
              </a:p>
            </p:txBody>
          </p:sp>
        </mc:Fallback>
      </mc:AlternateContent>
      <p:cxnSp>
        <p:nvCxnSpPr>
          <p:cNvPr id="85" name="Straight Connector 84">
            <a:extLst>
              <a:ext uri="{FF2B5EF4-FFF2-40B4-BE49-F238E27FC236}">
                <a16:creationId xmlns:a16="http://schemas.microsoft.com/office/drawing/2014/main" id="{7D3B3EFB-8AD7-B847-A9E9-32226D6619E0}"/>
              </a:ext>
            </a:extLst>
          </p:cNvPr>
          <p:cNvCxnSpPr>
            <a:cxnSpLocks/>
          </p:cNvCxnSpPr>
          <p:nvPr/>
        </p:nvCxnSpPr>
        <p:spPr>
          <a:xfrm flipV="1">
            <a:off x="4000500" y="3371850"/>
            <a:ext cx="217170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0" name="Straight Connector 89">
            <a:extLst>
              <a:ext uri="{FF2B5EF4-FFF2-40B4-BE49-F238E27FC236}">
                <a16:creationId xmlns:a16="http://schemas.microsoft.com/office/drawing/2014/main" id="{B2D8F04D-0077-A244-88D3-72FB5EC1C75A}"/>
              </a:ext>
            </a:extLst>
          </p:cNvPr>
          <p:cNvCxnSpPr>
            <a:cxnSpLocks/>
          </p:cNvCxnSpPr>
          <p:nvPr/>
        </p:nvCxnSpPr>
        <p:spPr>
          <a:xfrm flipV="1">
            <a:off x="1143000" y="2343150"/>
            <a:ext cx="114300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2" name="Straight Connector 91">
            <a:extLst>
              <a:ext uri="{FF2B5EF4-FFF2-40B4-BE49-F238E27FC236}">
                <a16:creationId xmlns:a16="http://schemas.microsoft.com/office/drawing/2014/main" id="{8B85F163-61A3-0746-963C-6D9ECA960372}"/>
              </a:ext>
            </a:extLst>
          </p:cNvPr>
          <p:cNvCxnSpPr>
            <a:cxnSpLocks/>
          </p:cNvCxnSpPr>
          <p:nvPr/>
        </p:nvCxnSpPr>
        <p:spPr>
          <a:xfrm flipV="1">
            <a:off x="1143000" y="2743200"/>
            <a:ext cx="1828800" cy="16573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1" name="Straight Connector 100">
            <a:extLst>
              <a:ext uri="{FF2B5EF4-FFF2-40B4-BE49-F238E27FC236}">
                <a16:creationId xmlns:a16="http://schemas.microsoft.com/office/drawing/2014/main" id="{A17A838F-B57C-AF43-860E-05141BB120C7}"/>
              </a:ext>
            </a:extLst>
          </p:cNvPr>
          <p:cNvCxnSpPr>
            <a:cxnSpLocks/>
          </p:cNvCxnSpPr>
          <p:nvPr/>
        </p:nvCxnSpPr>
        <p:spPr>
          <a:xfrm flipV="1">
            <a:off x="4000500" y="3943350"/>
            <a:ext cx="1485900" cy="457200"/>
          </a:xfrm>
          <a:prstGeom prst="line">
            <a:avLst/>
          </a:prstGeom>
          <a:ln>
            <a:solidFill>
              <a:schemeClr val="bg1">
                <a:lumMod val="65000"/>
              </a:schemeClr>
            </a:solidFill>
            <a:prstDash val="dash"/>
          </a:ln>
          <a:effectLst/>
        </p:spPr>
        <p:style>
          <a:lnRef idx="2">
            <a:schemeClr val="accent1"/>
          </a:lnRef>
          <a:fillRef idx="0">
            <a:schemeClr val="accent1"/>
          </a:fillRef>
          <a:effectRef idx="1">
            <a:schemeClr val="accent1"/>
          </a:effectRef>
          <a:fontRef idx="minor">
            <a:schemeClr val="tx1"/>
          </a:fontRef>
        </p:style>
      </p:cxnSp>
      <p:cxnSp>
        <p:nvCxnSpPr>
          <p:cNvPr id="105" name="Straight Connector 104">
            <a:extLst>
              <a:ext uri="{FF2B5EF4-FFF2-40B4-BE49-F238E27FC236}">
                <a16:creationId xmlns:a16="http://schemas.microsoft.com/office/drawing/2014/main" id="{BD22C410-650B-8D47-BD64-C672E078F6CA}"/>
              </a:ext>
            </a:extLst>
          </p:cNvPr>
          <p:cNvCxnSpPr>
            <a:cxnSpLocks/>
          </p:cNvCxnSpPr>
          <p:nvPr/>
        </p:nvCxnSpPr>
        <p:spPr>
          <a:xfrm flipV="1">
            <a:off x="6172200" y="2914650"/>
            <a:ext cx="1485900" cy="4572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8" name="Straight Connector 107">
            <a:extLst>
              <a:ext uri="{FF2B5EF4-FFF2-40B4-BE49-F238E27FC236}">
                <a16:creationId xmlns:a16="http://schemas.microsoft.com/office/drawing/2014/main" id="{78587724-9D09-8C47-A585-6DFE04317138}"/>
              </a:ext>
            </a:extLst>
          </p:cNvPr>
          <p:cNvCxnSpPr>
            <a:cxnSpLocks/>
          </p:cNvCxnSpPr>
          <p:nvPr/>
        </p:nvCxnSpPr>
        <p:spPr>
          <a:xfrm flipV="1">
            <a:off x="5086350" y="2571750"/>
            <a:ext cx="2571750" cy="8001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0" name="Straight Connector 109">
            <a:extLst>
              <a:ext uri="{FF2B5EF4-FFF2-40B4-BE49-F238E27FC236}">
                <a16:creationId xmlns:a16="http://schemas.microsoft.com/office/drawing/2014/main" id="{AC034453-FF7B-AE4B-B71D-316FC4C9580C}"/>
              </a:ext>
            </a:extLst>
          </p:cNvPr>
          <p:cNvCxnSpPr>
            <a:cxnSpLocks/>
          </p:cNvCxnSpPr>
          <p:nvPr/>
        </p:nvCxnSpPr>
        <p:spPr>
          <a:xfrm>
            <a:off x="1371600" y="4200525"/>
            <a:ext cx="0" cy="85725"/>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4" name="Straight Connector 113">
            <a:extLst>
              <a:ext uri="{FF2B5EF4-FFF2-40B4-BE49-F238E27FC236}">
                <a16:creationId xmlns:a16="http://schemas.microsoft.com/office/drawing/2014/main" id="{41438139-4DCE-6F46-8D3D-3A73B2D78A37}"/>
              </a:ext>
            </a:extLst>
          </p:cNvPr>
          <p:cNvCxnSpPr>
            <a:cxnSpLocks/>
          </p:cNvCxnSpPr>
          <p:nvPr/>
        </p:nvCxnSpPr>
        <p:spPr>
          <a:xfrm flipV="1">
            <a:off x="4000500" y="2914650"/>
            <a:ext cx="1485900" cy="457200"/>
          </a:xfrm>
          <a:prstGeom prst="line">
            <a:avLst/>
          </a:prstGeom>
          <a:ln>
            <a:solidFill>
              <a:schemeClr val="bg1">
                <a:lumMod val="65000"/>
              </a:schemeClr>
            </a:solidFill>
            <a:prstDash val="dash"/>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115" name="TextBox 114">
                <a:extLst>
                  <a:ext uri="{FF2B5EF4-FFF2-40B4-BE49-F238E27FC236}">
                    <a16:creationId xmlns:a16="http://schemas.microsoft.com/office/drawing/2014/main" id="{21640F1F-1A90-E547-BEF8-DDC4CB1E4E82}"/>
                  </a:ext>
                </a:extLst>
              </p:cNvPr>
              <p:cNvSpPr txBox="1"/>
              <p:nvPr/>
            </p:nvSpPr>
            <p:spPr>
              <a:xfrm>
                <a:off x="2438400" y="2438400"/>
                <a:ext cx="1793502" cy="376963"/>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𝐵𝑓</m:t>
                        </m:r>
                      </m:sup>
                    </m:sSup>
                    <m:r>
                      <a:rPr lang="en-US" b="0" i="1" smtClean="0">
                        <a:latin typeface="Cambria Math" panose="02040503050406030204" pitchFamily="18" charset="0"/>
                      </a:rPr>
                      <m:t>,</m:t>
                    </m:r>
                    <m:r>
                      <a:rPr lang="en-US" i="1">
                        <a:latin typeface="Cambria Math" panose="02040503050406030204" pitchFamily="18" charset="0"/>
                      </a:rPr>
                      <m:t> </m:t>
                    </m:r>
                    <m:sSup>
                      <m:sSupPr>
                        <m:ctrlPr>
                          <a:rPr lang="en-US" i="1">
                            <a:latin typeface="Cambria Math" panose="02040503050406030204" pitchFamily="18" charset="0"/>
                          </a:rPr>
                        </m:ctrlPr>
                      </m:sSupPr>
                      <m:e>
                        <m:r>
                          <a:rPr lang="en-US" b="0" i="1" smtClean="0">
                            <a:latin typeface="Cambria Math" panose="02040503050406030204" pitchFamily="18" charset="0"/>
                          </a:rPr>
                          <m:t> </m:t>
                        </m:r>
                        <m:r>
                          <a:rPr lang="en-US" i="1">
                            <a:latin typeface="Cambria Math" panose="02040503050406030204" pitchFamily="18" charset="0"/>
                          </a:rPr>
                          <m:t>𝑋</m:t>
                        </m:r>
                      </m:e>
                      <m:sup>
                        <m:r>
                          <a:rPr lang="en-US" i="1">
                            <a:latin typeface="Cambria Math" panose="02040503050406030204" pitchFamily="18" charset="0"/>
                          </a:rPr>
                          <m:t>𝐶𝑓</m:t>
                        </m:r>
                      </m:sup>
                    </m:sSup>
                  </m:oMath>
                </a14:m>
                <a:r>
                  <a:rPr lang="en-US" dirty="0"/>
                  <a:t>,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b="0" i="1" smtClean="0">
                            <a:latin typeface="Cambria Math" panose="02040503050406030204" pitchFamily="18" charset="0"/>
                          </a:rPr>
                          <m:t>𝐷</m:t>
                        </m:r>
                        <m:r>
                          <a:rPr lang="en-US" i="1">
                            <a:latin typeface="Cambria Math" panose="02040503050406030204" pitchFamily="18" charset="0"/>
                          </a:rPr>
                          <m:t>𝑓</m:t>
                        </m:r>
                      </m:sup>
                    </m:sSup>
                  </m:oMath>
                </a14:m>
                <a:endParaRPr lang="en-US" baseline="30000" dirty="0"/>
              </a:p>
            </p:txBody>
          </p:sp>
        </mc:Choice>
        <mc:Fallback xmlns="">
          <p:sp>
            <p:nvSpPr>
              <p:cNvPr id="115" name="TextBox 114">
                <a:extLst>
                  <a:ext uri="{FF2B5EF4-FFF2-40B4-BE49-F238E27FC236}">
                    <a16:creationId xmlns:a16="http://schemas.microsoft.com/office/drawing/2014/main" id="{21640F1F-1A90-E547-BEF8-DDC4CB1E4E82}"/>
                  </a:ext>
                </a:extLst>
              </p:cNvPr>
              <p:cNvSpPr txBox="1">
                <a:spLocks noRot="1" noChangeAspect="1" noMove="1" noResize="1" noEditPoints="1" noAdjustHandles="1" noChangeArrowheads="1" noChangeShapeType="1" noTextEdit="1"/>
              </p:cNvSpPr>
              <p:nvPr/>
            </p:nvSpPr>
            <p:spPr>
              <a:xfrm>
                <a:off x="2438400" y="2438400"/>
                <a:ext cx="1793502" cy="376963"/>
              </a:xfrm>
              <a:prstGeom prst="rect">
                <a:avLst/>
              </a:prstGeom>
              <a:blipFill>
                <a:blip r:embed="rId10"/>
                <a:stretch>
                  <a:fillRect t="-3333" b="-23333"/>
                </a:stretch>
              </a:blipFill>
            </p:spPr>
            <p:txBody>
              <a:bodyPr/>
              <a:lstStyle/>
              <a:p>
                <a:r>
                  <a:rPr lang="en-US">
                    <a:noFill/>
                  </a:rPr>
                  <a:t> </a:t>
                </a:r>
              </a:p>
            </p:txBody>
          </p:sp>
        </mc:Fallback>
      </mc:AlternateContent>
      <p:sp>
        <p:nvSpPr>
          <p:cNvPr id="2" name="Footer Placeholder 1">
            <a:extLst>
              <a:ext uri="{FF2B5EF4-FFF2-40B4-BE49-F238E27FC236}">
                <a16:creationId xmlns:a16="http://schemas.microsoft.com/office/drawing/2014/main" id="{FCB744FD-4CC4-4344-BE39-933ABB644DDB}"/>
              </a:ext>
            </a:extLst>
          </p:cNvPr>
          <p:cNvSpPr>
            <a:spLocks noGrp="1"/>
          </p:cNvSpPr>
          <p:nvPr>
            <p:ph type="ftr" sz="quarter" idx="11"/>
          </p:nvPr>
        </p:nvSpPr>
        <p:spPr/>
        <p:txBody>
          <a:bodyPr/>
          <a:lstStyle/>
          <a:p>
            <a:pPr>
              <a:defRPr/>
            </a:pPr>
            <a:r>
              <a:rPr lang="en-US"/>
              <a:t>Class 19:  Preferential Trading Arrangements</a:t>
            </a:r>
          </a:p>
        </p:txBody>
      </p:sp>
    </p:spTree>
    <p:extLst>
      <p:ext uri="{BB962C8B-B14F-4D97-AF65-F5344CB8AC3E}">
        <p14:creationId xmlns:p14="http://schemas.microsoft.com/office/powerpoint/2010/main" val="158645625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0F692276-B995-014A-B45F-7700E72F9D62}"/>
              </a:ext>
            </a:extLst>
          </p:cNvPr>
          <p:cNvSpPr/>
          <p:nvPr/>
        </p:nvSpPr>
        <p:spPr>
          <a:xfrm>
            <a:off x="0" y="668740"/>
            <a:ext cx="9144000" cy="55546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63</a:t>
            </a:fld>
            <a:endParaRPr lang="en-US"/>
          </a:p>
        </p:txBody>
      </p:sp>
      <p:cxnSp>
        <p:nvCxnSpPr>
          <p:cNvPr id="7" name="Straight Connector 6"/>
          <p:cNvCxnSpPr>
            <a:cxnSpLocks/>
          </p:cNvCxnSpPr>
          <p:nvPr/>
        </p:nvCxnSpPr>
        <p:spPr>
          <a:xfrm>
            <a:off x="1143000" y="4743450"/>
            <a:ext cx="22288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V="1">
            <a:off x="11430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914400" y="2114550"/>
            <a:ext cx="514350" cy="369332"/>
          </a:xfrm>
          <a:prstGeom prst="rect">
            <a:avLst/>
          </a:prstGeom>
          <a:noFill/>
        </p:spPr>
        <p:txBody>
          <a:bodyPr wrap="square" rtlCol="0">
            <a:spAutoFit/>
          </a:bodyPr>
          <a:lstStyle/>
          <a:p>
            <a:r>
              <a:rPr lang="en-US" dirty="0"/>
              <a:t>P</a:t>
            </a:r>
          </a:p>
        </p:txBody>
      </p:sp>
      <p:sp>
        <p:nvSpPr>
          <p:cNvPr id="17" name="TextBox 16"/>
          <p:cNvSpPr txBox="1"/>
          <p:nvPr/>
        </p:nvSpPr>
        <p:spPr>
          <a:xfrm>
            <a:off x="3143250" y="4686300"/>
            <a:ext cx="514350" cy="369332"/>
          </a:xfrm>
          <a:prstGeom prst="rect">
            <a:avLst/>
          </a:prstGeom>
          <a:noFill/>
        </p:spPr>
        <p:txBody>
          <a:bodyPr wrap="square" rtlCol="0">
            <a:spAutoFit/>
          </a:bodyPr>
          <a:lstStyle/>
          <a:p>
            <a:r>
              <a:rPr lang="en-US" dirty="0"/>
              <a:t>Q</a:t>
            </a:r>
          </a:p>
        </p:txBody>
      </p:sp>
      <p:sp>
        <p:nvSpPr>
          <p:cNvPr id="34" name="TextBox 33"/>
          <p:cNvSpPr txBox="1"/>
          <p:nvPr/>
        </p:nvSpPr>
        <p:spPr>
          <a:xfrm>
            <a:off x="1314450" y="1600201"/>
            <a:ext cx="1943100" cy="646331"/>
          </a:xfrm>
          <a:prstGeom prst="rect">
            <a:avLst/>
          </a:prstGeom>
          <a:noFill/>
        </p:spPr>
        <p:txBody>
          <a:bodyPr wrap="square" rtlCol="0">
            <a:spAutoFit/>
          </a:bodyPr>
          <a:lstStyle/>
          <a:p>
            <a:pPr algn="ctr"/>
            <a:r>
              <a:rPr lang="en-US" dirty="0"/>
              <a:t>Export Supplies of B, C, and D</a:t>
            </a:r>
          </a:p>
        </p:txBody>
      </p:sp>
      <p:sp>
        <p:nvSpPr>
          <p:cNvPr id="38" name="Left Brace 37"/>
          <p:cNvSpPr/>
          <p:nvPr/>
        </p:nvSpPr>
        <p:spPr>
          <a:xfrm>
            <a:off x="971550" y="3371850"/>
            <a:ext cx="171450" cy="1028700"/>
          </a:xfrm>
          <a:prstGeom prst="leftBrace">
            <a:avLst>
              <a:gd name="adj1" fmla="val 44444"/>
              <a:gd name="adj2"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61" name="Straight Connector 60"/>
          <p:cNvCxnSpPr>
            <a:cxnSpLocks/>
          </p:cNvCxnSpPr>
          <p:nvPr/>
        </p:nvCxnSpPr>
        <p:spPr>
          <a:xfrm>
            <a:off x="4000500" y="4743450"/>
            <a:ext cx="36004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flipV="1">
            <a:off x="40005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5" name="TextBox 64"/>
          <p:cNvSpPr txBox="1"/>
          <p:nvPr/>
        </p:nvSpPr>
        <p:spPr>
          <a:xfrm>
            <a:off x="7486650" y="4686300"/>
            <a:ext cx="514350" cy="369332"/>
          </a:xfrm>
          <a:prstGeom prst="rect">
            <a:avLst/>
          </a:prstGeom>
          <a:noFill/>
        </p:spPr>
        <p:txBody>
          <a:bodyPr wrap="square" rtlCol="0">
            <a:spAutoFit/>
          </a:bodyPr>
          <a:lstStyle/>
          <a:p>
            <a:r>
              <a:rPr lang="en-US" dirty="0"/>
              <a:t>Q</a:t>
            </a:r>
          </a:p>
        </p:txBody>
      </p:sp>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92EE2414-DF8A-4344-983D-77235EC7E06D}"/>
                  </a:ext>
                </a:extLst>
              </p:cNvPr>
              <p:cNvSpPr txBox="1"/>
              <p:nvPr/>
            </p:nvSpPr>
            <p:spPr>
              <a:xfrm>
                <a:off x="2286000" y="2171700"/>
                <a:ext cx="1023657" cy="3702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𝑡</m:t>
                          </m:r>
                        </m:sup>
                      </m:sSup>
                      <m:r>
                        <a:rPr lang="en-US" i="1">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𝑡</m:t>
                          </m:r>
                        </m:sup>
                      </m:sSup>
                      <m:r>
                        <a:rPr lang="en-US" b="0" i="1" smtClean="0">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b="0" i="1" smtClean="0">
                              <a:latin typeface="Cambria Math" panose="02040503050406030204" pitchFamily="18" charset="0"/>
                            </a:rPr>
                            <m:t>𝐷</m:t>
                          </m:r>
                          <m:r>
                            <a:rPr lang="en-US" i="1">
                              <a:latin typeface="Cambria Math" panose="02040503050406030204" pitchFamily="18" charset="0"/>
                            </a:rPr>
                            <m:t>𝑡</m:t>
                          </m:r>
                        </m:sup>
                      </m:sSup>
                    </m:oMath>
                  </m:oMathPara>
                </a14:m>
                <a:endParaRPr lang="en-US" baseline="30000" dirty="0"/>
              </a:p>
            </p:txBody>
          </p:sp>
        </mc:Choice>
        <mc:Fallback xmlns="">
          <p:sp>
            <p:nvSpPr>
              <p:cNvPr id="52" name="TextBox 51">
                <a:extLst>
                  <a:ext uri="{FF2B5EF4-FFF2-40B4-BE49-F238E27FC236}">
                    <a16:creationId xmlns:a16="http://schemas.microsoft.com/office/drawing/2014/main" id="{92EE2414-DF8A-4344-983D-77235EC7E06D}"/>
                  </a:ext>
                </a:extLst>
              </p:cNvPr>
              <p:cNvSpPr txBox="1">
                <a:spLocks noRot="1" noChangeAspect="1" noMove="1" noResize="1" noEditPoints="1" noAdjustHandles="1" noChangeArrowheads="1" noChangeShapeType="1" noTextEdit="1"/>
              </p:cNvSpPr>
              <p:nvPr/>
            </p:nvSpPr>
            <p:spPr>
              <a:xfrm>
                <a:off x="2286000" y="2171700"/>
                <a:ext cx="1023657" cy="370230"/>
              </a:xfrm>
              <a:prstGeom prst="rect">
                <a:avLst/>
              </a:prstGeom>
              <a:blipFill>
                <a:blip r:embed="rId2"/>
                <a:stretch>
                  <a:fillRect r="-33333"/>
                </a:stretch>
              </a:blipFill>
            </p:spPr>
            <p:txBody>
              <a:bodyPr/>
              <a:lstStyle/>
              <a:p>
                <a:r>
                  <a:rPr lang="en-US">
                    <a:noFill/>
                  </a:rPr>
                  <a:t> </a:t>
                </a:r>
              </a:p>
            </p:txBody>
          </p:sp>
        </mc:Fallback>
      </mc:AlternateContent>
      <p:sp>
        <p:nvSpPr>
          <p:cNvPr id="82" name="TextBox 81">
            <a:extLst>
              <a:ext uri="{FF2B5EF4-FFF2-40B4-BE49-F238E27FC236}">
                <a16:creationId xmlns:a16="http://schemas.microsoft.com/office/drawing/2014/main" id="{7E6B0EBB-1053-F74B-9D67-38DE2DAC1BC9}"/>
              </a:ext>
            </a:extLst>
          </p:cNvPr>
          <p:cNvSpPr txBox="1"/>
          <p:nvPr/>
        </p:nvSpPr>
        <p:spPr>
          <a:xfrm>
            <a:off x="3771900" y="2114550"/>
            <a:ext cx="514350" cy="369332"/>
          </a:xfrm>
          <a:prstGeom prst="rect">
            <a:avLst/>
          </a:prstGeom>
          <a:noFill/>
        </p:spPr>
        <p:txBody>
          <a:bodyPr wrap="square" rtlCol="0">
            <a:spAutoFit/>
          </a:bodyPr>
          <a:lstStyle/>
          <a:p>
            <a:r>
              <a:rPr lang="en-US" dirty="0"/>
              <a:t>P</a:t>
            </a:r>
          </a:p>
        </p:txBody>
      </p:sp>
      <p:cxnSp>
        <p:nvCxnSpPr>
          <p:cNvPr id="37" name="Straight Connector 36">
            <a:extLst>
              <a:ext uri="{FF2B5EF4-FFF2-40B4-BE49-F238E27FC236}">
                <a16:creationId xmlns:a16="http://schemas.microsoft.com/office/drawing/2014/main" id="{2B69756F-A655-3D4B-94B8-1C84BBD8D05F}"/>
              </a:ext>
            </a:extLst>
          </p:cNvPr>
          <p:cNvCxnSpPr>
            <a:cxnSpLocks/>
          </p:cNvCxnSpPr>
          <p:nvPr/>
        </p:nvCxnSpPr>
        <p:spPr>
          <a:xfrm flipV="1">
            <a:off x="4000500" y="3371850"/>
            <a:ext cx="108585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7D3B3EFB-8AD7-B847-A9E9-32226D6619E0}"/>
              </a:ext>
            </a:extLst>
          </p:cNvPr>
          <p:cNvCxnSpPr>
            <a:cxnSpLocks/>
          </p:cNvCxnSpPr>
          <p:nvPr/>
        </p:nvCxnSpPr>
        <p:spPr>
          <a:xfrm flipV="1">
            <a:off x="4000500" y="3371850"/>
            <a:ext cx="2171700" cy="1028700"/>
          </a:xfrm>
          <a:prstGeom prst="line">
            <a:avLst/>
          </a:prstGeom>
          <a:ln>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cxnSp>
        <p:nvCxnSpPr>
          <p:cNvPr id="90" name="Straight Connector 89">
            <a:extLst>
              <a:ext uri="{FF2B5EF4-FFF2-40B4-BE49-F238E27FC236}">
                <a16:creationId xmlns:a16="http://schemas.microsoft.com/office/drawing/2014/main" id="{B2D8F04D-0077-A244-88D3-72FB5EC1C75A}"/>
              </a:ext>
            </a:extLst>
          </p:cNvPr>
          <p:cNvCxnSpPr>
            <a:cxnSpLocks/>
          </p:cNvCxnSpPr>
          <p:nvPr/>
        </p:nvCxnSpPr>
        <p:spPr>
          <a:xfrm flipV="1">
            <a:off x="1143000" y="2343150"/>
            <a:ext cx="114300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2" name="Straight Connector 91">
            <a:extLst>
              <a:ext uri="{FF2B5EF4-FFF2-40B4-BE49-F238E27FC236}">
                <a16:creationId xmlns:a16="http://schemas.microsoft.com/office/drawing/2014/main" id="{8B85F163-61A3-0746-963C-6D9ECA960372}"/>
              </a:ext>
            </a:extLst>
          </p:cNvPr>
          <p:cNvCxnSpPr>
            <a:cxnSpLocks/>
          </p:cNvCxnSpPr>
          <p:nvPr/>
        </p:nvCxnSpPr>
        <p:spPr>
          <a:xfrm flipV="1">
            <a:off x="1143000" y="2743200"/>
            <a:ext cx="1828800" cy="16573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5" name="Straight Connector 104">
            <a:extLst>
              <a:ext uri="{FF2B5EF4-FFF2-40B4-BE49-F238E27FC236}">
                <a16:creationId xmlns:a16="http://schemas.microsoft.com/office/drawing/2014/main" id="{BD22C410-650B-8D47-BD64-C672E078F6CA}"/>
              </a:ext>
            </a:extLst>
          </p:cNvPr>
          <p:cNvCxnSpPr>
            <a:cxnSpLocks/>
          </p:cNvCxnSpPr>
          <p:nvPr/>
        </p:nvCxnSpPr>
        <p:spPr>
          <a:xfrm flipV="1">
            <a:off x="6172200" y="2914650"/>
            <a:ext cx="1485900" cy="457200"/>
          </a:xfrm>
          <a:prstGeom prst="line">
            <a:avLst/>
          </a:prstGeom>
          <a:ln>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cxnSp>
        <p:nvCxnSpPr>
          <p:cNvPr id="108" name="Straight Connector 107">
            <a:extLst>
              <a:ext uri="{FF2B5EF4-FFF2-40B4-BE49-F238E27FC236}">
                <a16:creationId xmlns:a16="http://schemas.microsoft.com/office/drawing/2014/main" id="{78587724-9D09-8C47-A585-6DFE04317138}"/>
              </a:ext>
            </a:extLst>
          </p:cNvPr>
          <p:cNvCxnSpPr>
            <a:cxnSpLocks/>
          </p:cNvCxnSpPr>
          <p:nvPr/>
        </p:nvCxnSpPr>
        <p:spPr>
          <a:xfrm flipV="1">
            <a:off x="5086350" y="2571750"/>
            <a:ext cx="2571750" cy="8001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6" name="TextBox 35">
            <a:extLst>
              <a:ext uri="{FF2B5EF4-FFF2-40B4-BE49-F238E27FC236}">
                <a16:creationId xmlns:a16="http://schemas.microsoft.com/office/drawing/2014/main" id="{6FA78F6B-4EF9-3F43-A122-38D606931225}"/>
              </a:ext>
            </a:extLst>
          </p:cNvPr>
          <p:cNvSpPr txBox="1"/>
          <p:nvPr/>
        </p:nvSpPr>
        <p:spPr>
          <a:xfrm>
            <a:off x="857250" y="1143001"/>
            <a:ext cx="7372350" cy="507831"/>
          </a:xfrm>
          <a:prstGeom prst="rect">
            <a:avLst/>
          </a:prstGeom>
          <a:noFill/>
        </p:spPr>
        <p:txBody>
          <a:bodyPr wrap="square" rtlCol="0">
            <a:spAutoFit/>
          </a:bodyPr>
          <a:lstStyle/>
          <a:p>
            <a:pPr algn="ctr"/>
            <a:r>
              <a:rPr lang="en-US" sz="2700" dirty="0"/>
              <a:t>Equilibrium 1:  A has FTA with 1 country, D</a:t>
            </a:r>
          </a:p>
        </p:txBody>
      </p:sp>
      <p:cxnSp>
        <p:nvCxnSpPr>
          <p:cNvPr id="39" name="Straight Connector 38">
            <a:extLst>
              <a:ext uri="{FF2B5EF4-FFF2-40B4-BE49-F238E27FC236}">
                <a16:creationId xmlns:a16="http://schemas.microsoft.com/office/drawing/2014/main" id="{0296D01C-5A67-F249-8B2F-49D0E799DF72}"/>
              </a:ext>
            </a:extLst>
          </p:cNvPr>
          <p:cNvCxnSpPr>
            <a:cxnSpLocks/>
          </p:cNvCxnSpPr>
          <p:nvPr/>
        </p:nvCxnSpPr>
        <p:spPr>
          <a:xfrm>
            <a:off x="5772150" y="2286000"/>
            <a:ext cx="1771650" cy="14287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80892F4F-B952-8C4F-B790-4341425ED3BF}"/>
                  </a:ext>
                </a:extLst>
              </p:cNvPr>
              <p:cNvSpPr/>
              <p:nvPr/>
            </p:nvSpPr>
            <p:spPr>
              <a:xfrm>
                <a:off x="7258051" y="2286000"/>
                <a:ext cx="64203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m:t>
                          </m:r>
                          <m:r>
                            <a:rPr lang="en-US" i="1">
                              <a:latin typeface="Cambria Math" panose="02040503050406030204" pitchFamily="18" charset="0"/>
                            </a:rPr>
                            <m:t>𝑋</m:t>
                          </m:r>
                        </m:e>
                        <m:sub>
                          <m:r>
                            <a:rPr lang="en-US" i="1">
                              <a:latin typeface="Cambria Math" panose="02040503050406030204" pitchFamily="18" charset="0"/>
                            </a:rPr>
                            <m:t>1</m:t>
                          </m:r>
                        </m:sub>
                      </m:sSub>
                    </m:oMath>
                  </m:oMathPara>
                </a14:m>
                <a:endParaRPr lang="en-US" dirty="0"/>
              </a:p>
            </p:txBody>
          </p:sp>
        </mc:Choice>
        <mc:Fallback xmlns="">
          <p:sp>
            <p:nvSpPr>
              <p:cNvPr id="2" name="Rectangle 1">
                <a:extLst>
                  <a:ext uri="{FF2B5EF4-FFF2-40B4-BE49-F238E27FC236}">
                    <a16:creationId xmlns:a16="http://schemas.microsoft.com/office/drawing/2014/main" id="{80892F4F-B952-8C4F-B790-4341425ED3BF}"/>
                  </a:ext>
                </a:extLst>
              </p:cNvPr>
              <p:cNvSpPr>
                <a:spLocks noRot="1" noChangeAspect="1" noMove="1" noResize="1" noEditPoints="1" noAdjustHandles="1" noChangeArrowheads="1" noChangeShapeType="1" noTextEdit="1"/>
              </p:cNvSpPr>
              <p:nvPr/>
            </p:nvSpPr>
            <p:spPr>
              <a:xfrm>
                <a:off x="7258051" y="2286000"/>
                <a:ext cx="642035" cy="369332"/>
              </a:xfrm>
              <a:prstGeom prst="rect">
                <a:avLst/>
              </a:prstGeom>
              <a:blipFill>
                <a:blip r:embed="rId3"/>
                <a:stretch>
                  <a:fillRect b="-137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Rectangle 40">
                <a:extLst>
                  <a:ext uri="{FF2B5EF4-FFF2-40B4-BE49-F238E27FC236}">
                    <a16:creationId xmlns:a16="http://schemas.microsoft.com/office/drawing/2014/main" id="{DABB84F5-AE17-204A-80ED-F6F8F057D7D9}"/>
                  </a:ext>
                </a:extLst>
              </p:cNvPr>
              <p:cNvSpPr/>
              <p:nvPr/>
            </p:nvSpPr>
            <p:spPr>
              <a:xfrm>
                <a:off x="7315200" y="2971800"/>
                <a:ext cx="64735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bg1">
                                  <a:lumMod val="65000"/>
                                </a:schemeClr>
                              </a:solidFill>
                              <a:latin typeface="Cambria Math" panose="02040503050406030204" pitchFamily="18" charset="0"/>
                            </a:rPr>
                          </m:ctrlPr>
                        </m:sSubPr>
                        <m:e>
                          <m:r>
                            <a:rPr lang="en-US" i="1">
                              <a:solidFill>
                                <a:schemeClr val="bg1">
                                  <a:lumMod val="65000"/>
                                </a:schemeClr>
                              </a:solidFill>
                              <a:latin typeface="Cambria Math" panose="02040503050406030204" pitchFamily="18" charset="0"/>
                            </a:rPr>
                            <m:t>∑</m:t>
                          </m:r>
                          <m:r>
                            <a:rPr lang="en-US" i="1">
                              <a:solidFill>
                                <a:schemeClr val="bg1">
                                  <a:lumMod val="65000"/>
                                </a:schemeClr>
                              </a:solidFill>
                              <a:latin typeface="Cambria Math" panose="02040503050406030204" pitchFamily="18" charset="0"/>
                            </a:rPr>
                            <m:t>𝑋</m:t>
                          </m:r>
                        </m:e>
                        <m:sub>
                          <m:r>
                            <a:rPr lang="en-US" b="0" i="1" smtClean="0">
                              <a:solidFill>
                                <a:schemeClr val="bg1">
                                  <a:lumMod val="65000"/>
                                </a:schemeClr>
                              </a:solidFill>
                              <a:latin typeface="Cambria Math" panose="02040503050406030204" pitchFamily="18" charset="0"/>
                            </a:rPr>
                            <m:t>2</m:t>
                          </m:r>
                        </m:sub>
                      </m:sSub>
                    </m:oMath>
                  </m:oMathPara>
                </a14:m>
                <a:endParaRPr lang="en-US" dirty="0">
                  <a:solidFill>
                    <a:schemeClr val="bg1">
                      <a:lumMod val="65000"/>
                    </a:schemeClr>
                  </a:solidFill>
                </a:endParaRPr>
              </a:p>
            </p:txBody>
          </p:sp>
        </mc:Choice>
        <mc:Fallback xmlns="">
          <p:sp>
            <p:nvSpPr>
              <p:cNvPr id="41" name="Rectangle 40">
                <a:extLst>
                  <a:ext uri="{FF2B5EF4-FFF2-40B4-BE49-F238E27FC236}">
                    <a16:creationId xmlns:a16="http://schemas.microsoft.com/office/drawing/2014/main" id="{DABB84F5-AE17-204A-80ED-F6F8F057D7D9}"/>
                  </a:ext>
                </a:extLst>
              </p:cNvPr>
              <p:cNvSpPr>
                <a:spLocks noRot="1" noChangeAspect="1" noMove="1" noResize="1" noEditPoints="1" noAdjustHandles="1" noChangeArrowheads="1" noChangeShapeType="1" noTextEdit="1"/>
              </p:cNvSpPr>
              <p:nvPr/>
            </p:nvSpPr>
            <p:spPr>
              <a:xfrm>
                <a:off x="7315200" y="2971800"/>
                <a:ext cx="647357" cy="369332"/>
              </a:xfrm>
              <a:prstGeom prst="rect">
                <a:avLst/>
              </a:prstGeom>
              <a:blipFill>
                <a:blip r:embed="rId4"/>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Rectangle 44">
                <a:extLst>
                  <a:ext uri="{FF2B5EF4-FFF2-40B4-BE49-F238E27FC236}">
                    <a16:creationId xmlns:a16="http://schemas.microsoft.com/office/drawing/2014/main" id="{0CF069C6-2FA6-5044-AFDE-4E27CCAE2EE5}"/>
                  </a:ext>
                </a:extLst>
              </p:cNvPr>
              <p:cNvSpPr/>
              <p:nvPr/>
            </p:nvSpPr>
            <p:spPr>
              <a:xfrm>
                <a:off x="7315200" y="3371850"/>
                <a:ext cx="570349" cy="37003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𝑀</m:t>
                          </m:r>
                        </m:e>
                        <m:sup>
                          <m:r>
                            <a:rPr lang="en-US" i="1">
                              <a:latin typeface="Cambria Math" panose="02040503050406030204" pitchFamily="18" charset="0"/>
                            </a:rPr>
                            <m:t>𝐴</m:t>
                          </m:r>
                        </m:sup>
                      </m:sSup>
                    </m:oMath>
                  </m:oMathPara>
                </a14:m>
                <a:endParaRPr lang="en-US" dirty="0"/>
              </a:p>
            </p:txBody>
          </p:sp>
        </mc:Choice>
        <mc:Fallback xmlns="">
          <p:sp>
            <p:nvSpPr>
              <p:cNvPr id="45" name="Rectangle 44">
                <a:extLst>
                  <a:ext uri="{FF2B5EF4-FFF2-40B4-BE49-F238E27FC236}">
                    <a16:creationId xmlns:a16="http://schemas.microsoft.com/office/drawing/2014/main" id="{0CF069C6-2FA6-5044-AFDE-4E27CCAE2EE5}"/>
                  </a:ext>
                </a:extLst>
              </p:cNvPr>
              <p:cNvSpPr>
                <a:spLocks noRot="1" noChangeAspect="1" noMove="1" noResize="1" noEditPoints="1" noAdjustHandles="1" noChangeArrowheads="1" noChangeShapeType="1" noTextEdit="1"/>
              </p:cNvSpPr>
              <p:nvPr/>
            </p:nvSpPr>
            <p:spPr>
              <a:xfrm>
                <a:off x="7315200" y="3371850"/>
                <a:ext cx="570349" cy="370038"/>
              </a:xfrm>
              <a:prstGeom prst="rect">
                <a:avLst/>
              </a:prstGeom>
              <a:blipFill>
                <a:blip r:embed="rId5"/>
                <a:stretch>
                  <a:fillRect/>
                </a:stretch>
              </a:blipFill>
            </p:spPr>
            <p:txBody>
              <a:bodyPr/>
              <a:lstStyle/>
              <a:p>
                <a:r>
                  <a:rPr lang="en-US">
                    <a:noFill/>
                  </a:rPr>
                  <a:t> </a:t>
                </a:r>
              </a:p>
            </p:txBody>
          </p:sp>
        </mc:Fallback>
      </mc:AlternateContent>
      <p:cxnSp>
        <p:nvCxnSpPr>
          <p:cNvPr id="46" name="Straight Connector 45">
            <a:extLst>
              <a:ext uri="{FF2B5EF4-FFF2-40B4-BE49-F238E27FC236}">
                <a16:creationId xmlns:a16="http://schemas.microsoft.com/office/drawing/2014/main" id="{2AF4C72D-A217-9045-8FD3-1A2D1F3846E0}"/>
              </a:ext>
            </a:extLst>
          </p:cNvPr>
          <p:cNvCxnSpPr>
            <a:cxnSpLocks/>
          </p:cNvCxnSpPr>
          <p:nvPr/>
        </p:nvCxnSpPr>
        <p:spPr>
          <a:xfrm>
            <a:off x="1143000" y="2914650"/>
            <a:ext cx="5350669"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3" name="Straight Connector 52">
            <a:extLst>
              <a:ext uri="{FF2B5EF4-FFF2-40B4-BE49-F238E27FC236}">
                <a16:creationId xmlns:a16="http://schemas.microsoft.com/office/drawing/2014/main" id="{C411EB69-7D49-CF40-82E4-3B972507DF3B}"/>
              </a:ext>
            </a:extLst>
          </p:cNvPr>
          <p:cNvCxnSpPr>
            <a:cxnSpLocks/>
          </p:cNvCxnSpPr>
          <p:nvPr/>
        </p:nvCxnSpPr>
        <p:spPr>
          <a:xfrm flipV="1">
            <a:off x="6549146" y="2908570"/>
            <a:ext cx="0" cy="1839744"/>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9F0E4899-CCAF-DB40-8F93-BF49E3BE89D1}"/>
              </a:ext>
            </a:extLst>
          </p:cNvPr>
          <p:cNvCxnSpPr>
            <a:cxnSpLocks/>
          </p:cNvCxnSpPr>
          <p:nvPr/>
        </p:nvCxnSpPr>
        <p:spPr>
          <a:xfrm flipV="1">
            <a:off x="2791838" y="2906138"/>
            <a:ext cx="0" cy="1839744"/>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8" name="Straight Connector 57">
            <a:extLst>
              <a:ext uri="{FF2B5EF4-FFF2-40B4-BE49-F238E27FC236}">
                <a16:creationId xmlns:a16="http://schemas.microsoft.com/office/drawing/2014/main" id="{8BC69BF0-E90A-5D48-AB9E-DEFC55577E12}"/>
              </a:ext>
            </a:extLst>
          </p:cNvPr>
          <p:cNvCxnSpPr>
            <a:cxnSpLocks/>
          </p:cNvCxnSpPr>
          <p:nvPr/>
        </p:nvCxnSpPr>
        <p:spPr>
          <a:xfrm flipV="1">
            <a:off x="1651270" y="2908570"/>
            <a:ext cx="0" cy="1839744"/>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59" name="Rectangle 58">
                <a:extLst>
                  <a:ext uri="{FF2B5EF4-FFF2-40B4-BE49-F238E27FC236}">
                    <a16:creationId xmlns:a16="http://schemas.microsoft.com/office/drawing/2014/main" id="{6BF641EA-696B-904A-B254-9E74194E81E4}"/>
                  </a:ext>
                </a:extLst>
              </p:cNvPr>
              <p:cNvSpPr/>
              <p:nvPr/>
            </p:nvSpPr>
            <p:spPr>
              <a:xfrm>
                <a:off x="1428750" y="4743450"/>
                <a:ext cx="400050" cy="656334"/>
              </a:xfrm>
              <a:prstGeom prst="rect">
                <a:avLst/>
              </a:prstGeom>
            </p:spPr>
            <p:txBody>
              <a:bodyPr wrap="square">
                <a:spAutoFit/>
              </a:bodyPr>
              <a:lstStyle/>
              <a:p>
                <a:pPr/>
                <a14:m>
                  <m:oMathPara xmlns:m="http://schemas.openxmlformats.org/officeDocument/2006/math">
                    <m:oMathParaPr>
                      <m:jc m:val="center"/>
                    </m:oMathParaPr>
                    <m:oMath xmlns:m="http://schemas.openxmlformats.org/officeDocument/2006/math">
                      <m:sSubSup>
                        <m:sSubSupPr>
                          <m:ctrlPr>
                            <a:rPr lang="en-US" i="1" smtClean="0">
                              <a:latin typeface="Cambria Math" panose="02040503050406030204" pitchFamily="18" charset="0"/>
                            </a:rPr>
                          </m:ctrlPr>
                        </m:sSubSupPr>
                        <m:e>
                          <m:r>
                            <a:rPr lang="en-US" i="1">
                              <a:latin typeface="Cambria Math" panose="02040503050406030204" pitchFamily="18" charset="0"/>
                            </a:rPr>
                            <m:t>𝑋</m:t>
                          </m:r>
                        </m:e>
                        <m:sub>
                          <m:r>
                            <a:rPr lang="en-US" b="0" i="0" smtClean="0">
                              <a:latin typeface="Cambria Math" panose="02040503050406030204" pitchFamily="18" charset="0"/>
                            </a:rPr>
                            <m:t>1</m:t>
                          </m:r>
                        </m:sub>
                        <m:sup>
                          <m:r>
                            <a:rPr lang="en-US" i="1">
                              <a:latin typeface="Cambria Math" panose="02040503050406030204" pitchFamily="18" charset="0"/>
                            </a:rPr>
                            <m:t>𝐵</m:t>
                          </m:r>
                        </m:sup>
                      </m:sSubSup>
                      <m:r>
                        <a:rPr lang="en-US" i="0">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𝑋</m:t>
                          </m:r>
                        </m:e>
                        <m:sub>
                          <m:r>
                            <a:rPr lang="en-US" b="0" i="0" smtClean="0">
                              <a:latin typeface="Cambria Math" panose="02040503050406030204" pitchFamily="18" charset="0"/>
                            </a:rPr>
                            <m:t>1</m:t>
                          </m:r>
                        </m:sub>
                        <m:sup>
                          <m:r>
                            <a:rPr lang="en-US" i="1">
                              <a:latin typeface="Cambria Math" panose="02040503050406030204" pitchFamily="18" charset="0"/>
                            </a:rPr>
                            <m:t>𝐶</m:t>
                          </m:r>
                        </m:sup>
                      </m:sSubSup>
                    </m:oMath>
                  </m:oMathPara>
                </a14:m>
                <a:endParaRPr lang="en-US" dirty="0"/>
              </a:p>
            </p:txBody>
          </p:sp>
        </mc:Choice>
        <mc:Fallback xmlns="">
          <p:sp>
            <p:nvSpPr>
              <p:cNvPr id="59" name="Rectangle 58">
                <a:extLst>
                  <a:ext uri="{FF2B5EF4-FFF2-40B4-BE49-F238E27FC236}">
                    <a16:creationId xmlns:a16="http://schemas.microsoft.com/office/drawing/2014/main" id="{6BF641EA-696B-904A-B254-9E74194E81E4}"/>
                  </a:ext>
                </a:extLst>
              </p:cNvPr>
              <p:cNvSpPr>
                <a:spLocks noRot="1" noChangeAspect="1" noMove="1" noResize="1" noEditPoints="1" noAdjustHandles="1" noChangeArrowheads="1" noChangeShapeType="1" noTextEdit="1"/>
              </p:cNvSpPr>
              <p:nvPr/>
            </p:nvSpPr>
            <p:spPr>
              <a:xfrm>
                <a:off x="1428750" y="4743450"/>
                <a:ext cx="400050" cy="656334"/>
              </a:xfrm>
              <a:prstGeom prst="rect">
                <a:avLst/>
              </a:prstGeom>
              <a:blipFill>
                <a:blip r:embed="rId6"/>
                <a:stretch>
                  <a:fillRect r="-5625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0" name="Rectangle 59">
                <a:extLst>
                  <a:ext uri="{FF2B5EF4-FFF2-40B4-BE49-F238E27FC236}">
                    <a16:creationId xmlns:a16="http://schemas.microsoft.com/office/drawing/2014/main" id="{89E05563-3473-5348-B66C-DE4F19C4CC18}"/>
                  </a:ext>
                </a:extLst>
              </p:cNvPr>
              <p:cNvSpPr/>
              <p:nvPr/>
            </p:nvSpPr>
            <p:spPr>
              <a:xfrm>
                <a:off x="2628900" y="4743450"/>
                <a:ext cx="400050" cy="372666"/>
              </a:xfrm>
              <a:prstGeom prst="rect">
                <a:avLst/>
              </a:prstGeom>
            </p:spPr>
            <p:txBody>
              <a:bodyPr wrap="square">
                <a:spAutoFit/>
              </a:bodyPr>
              <a:lstStyle/>
              <a:p>
                <a:pPr/>
                <a14:m>
                  <m:oMathPara xmlns:m="http://schemas.openxmlformats.org/officeDocument/2006/math">
                    <m:oMathParaPr>
                      <m:jc m:val="center"/>
                    </m:oMathParaPr>
                    <m:oMath xmlns:m="http://schemas.openxmlformats.org/officeDocument/2006/math">
                      <m:sSubSup>
                        <m:sSubSupPr>
                          <m:ctrlPr>
                            <a:rPr lang="en-US" i="1" smtClean="0">
                              <a:latin typeface="Cambria Math" panose="02040503050406030204" pitchFamily="18" charset="0"/>
                            </a:rPr>
                          </m:ctrlPr>
                        </m:sSubSupPr>
                        <m:e>
                          <m:r>
                            <a:rPr lang="en-US" i="1">
                              <a:latin typeface="Cambria Math" panose="02040503050406030204" pitchFamily="18" charset="0"/>
                            </a:rPr>
                            <m:t>𝑋</m:t>
                          </m:r>
                        </m:e>
                        <m:sub>
                          <m:r>
                            <a:rPr lang="en-US" b="0" i="0" smtClean="0">
                              <a:latin typeface="Cambria Math" panose="02040503050406030204" pitchFamily="18" charset="0"/>
                            </a:rPr>
                            <m:t>1</m:t>
                          </m:r>
                        </m:sub>
                        <m:sup>
                          <m:r>
                            <a:rPr lang="en-US" b="0" i="1" smtClean="0">
                              <a:latin typeface="Cambria Math" panose="02040503050406030204" pitchFamily="18" charset="0"/>
                            </a:rPr>
                            <m:t>𝐷</m:t>
                          </m:r>
                        </m:sup>
                      </m:sSubSup>
                    </m:oMath>
                  </m:oMathPara>
                </a14:m>
                <a:endParaRPr lang="en-US" dirty="0"/>
              </a:p>
            </p:txBody>
          </p:sp>
        </mc:Choice>
        <mc:Fallback xmlns="">
          <p:sp>
            <p:nvSpPr>
              <p:cNvPr id="60" name="Rectangle 59">
                <a:extLst>
                  <a:ext uri="{FF2B5EF4-FFF2-40B4-BE49-F238E27FC236}">
                    <a16:creationId xmlns:a16="http://schemas.microsoft.com/office/drawing/2014/main" id="{89E05563-3473-5348-B66C-DE4F19C4CC18}"/>
                  </a:ext>
                </a:extLst>
              </p:cNvPr>
              <p:cNvSpPr>
                <a:spLocks noRot="1" noChangeAspect="1" noMove="1" noResize="1" noEditPoints="1" noAdjustHandles="1" noChangeArrowheads="1" noChangeShapeType="1" noTextEdit="1"/>
              </p:cNvSpPr>
              <p:nvPr/>
            </p:nvSpPr>
            <p:spPr>
              <a:xfrm>
                <a:off x="2628900" y="4743450"/>
                <a:ext cx="400050" cy="372666"/>
              </a:xfrm>
              <a:prstGeom prst="rect">
                <a:avLst/>
              </a:prstGeom>
              <a:blipFill>
                <a:blip r:embed="rId7"/>
                <a:stretch>
                  <a:fillRect r="-303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3" name="Rectangle 62">
                <a:extLst>
                  <a:ext uri="{FF2B5EF4-FFF2-40B4-BE49-F238E27FC236}">
                    <a16:creationId xmlns:a16="http://schemas.microsoft.com/office/drawing/2014/main" id="{3708522D-AB9C-D646-9B17-C1D324510F2C}"/>
                  </a:ext>
                </a:extLst>
              </p:cNvPr>
              <p:cNvSpPr/>
              <p:nvPr/>
            </p:nvSpPr>
            <p:spPr>
              <a:xfrm>
                <a:off x="5638800" y="4724400"/>
                <a:ext cx="1849352" cy="65774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latin typeface="Cambria Math" panose="02040503050406030204" pitchFamily="18" charset="0"/>
                            </a:rPr>
                          </m:ctrlPr>
                        </m:sSubSupPr>
                        <m:e>
                          <m:r>
                            <a:rPr lang="en-US" b="0" i="1" smtClean="0">
                              <a:latin typeface="Cambria Math" panose="02040503050406030204" pitchFamily="18" charset="0"/>
                            </a:rPr>
                            <m:t>𝑀</m:t>
                          </m:r>
                        </m:e>
                        <m:sub>
                          <m:r>
                            <a:rPr lang="en-US" b="0" i="1" smtClean="0">
                              <a:latin typeface="Cambria Math" panose="02040503050406030204" pitchFamily="18" charset="0"/>
                            </a:rPr>
                            <m:t>1</m:t>
                          </m:r>
                        </m:sub>
                        <m:sup>
                          <m:r>
                            <a:rPr lang="en-US" b="0" i="1" smtClean="0">
                              <a:latin typeface="Cambria Math" panose="02040503050406030204" pitchFamily="18" charset="0"/>
                            </a:rPr>
                            <m:t>𝐴</m:t>
                          </m:r>
                        </m:sup>
                      </m:sSubSup>
                    </m:oMath>
                  </m:oMathPara>
                </a14:m>
                <a:endParaRPr lang="en-US" b="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bSup>
                        <m:sSubSupPr>
                          <m:ctrlPr>
                            <a:rPr lang="en-US" i="1" smtClean="0">
                              <a:latin typeface="Cambria Math" panose="02040503050406030204" pitchFamily="18" charset="0"/>
                            </a:rPr>
                          </m:ctrlPr>
                        </m:sSubSupPr>
                        <m:e>
                          <m:r>
                            <a:rPr lang="en-US" b="0" i="1" smtClean="0">
                              <a:latin typeface="Cambria Math" panose="02040503050406030204" pitchFamily="18" charset="0"/>
                            </a:rPr>
                            <m:t>=</m:t>
                          </m:r>
                          <m:r>
                            <a:rPr lang="en-US" i="1">
                              <a:latin typeface="Cambria Math" panose="02040503050406030204" pitchFamily="18" charset="0"/>
                            </a:rPr>
                            <m:t>𝑋</m:t>
                          </m:r>
                        </m:e>
                        <m:sub>
                          <m:r>
                            <a:rPr lang="en-US" b="0" i="0" smtClean="0">
                              <a:latin typeface="Cambria Math" panose="02040503050406030204" pitchFamily="18" charset="0"/>
                            </a:rPr>
                            <m:t>1</m:t>
                          </m:r>
                        </m:sub>
                        <m:sup>
                          <m:r>
                            <a:rPr lang="en-US" i="1">
                              <a:latin typeface="Cambria Math" panose="02040503050406030204" pitchFamily="18" charset="0"/>
                            </a:rPr>
                            <m:t>𝐵</m:t>
                          </m:r>
                        </m:sup>
                      </m:sSubSup>
                      <m:r>
                        <a:rPr lang="en-US" smtClean="0">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𝑋</m:t>
                          </m:r>
                        </m:e>
                        <m:sub>
                          <m:r>
                            <a:rPr lang="en-US" b="0" i="0" smtClean="0">
                              <a:latin typeface="Cambria Math" panose="02040503050406030204" pitchFamily="18" charset="0"/>
                            </a:rPr>
                            <m:t>1</m:t>
                          </m:r>
                        </m:sub>
                        <m:sup>
                          <m:r>
                            <a:rPr lang="en-US" i="1">
                              <a:latin typeface="Cambria Math" panose="02040503050406030204" pitchFamily="18" charset="0"/>
                            </a:rPr>
                            <m:t>𝐶</m:t>
                          </m:r>
                        </m:sup>
                      </m:sSubSup>
                      <m:r>
                        <a:rPr lang="en-US">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𝑋</m:t>
                          </m:r>
                        </m:e>
                        <m:sub>
                          <m:r>
                            <a:rPr lang="en-US">
                              <a:latin typeface="Cambria Math" panose="02040503050406030204" pitchFamily="18" charset="0"/>
                            </a:rPr>
                            <m:t>1</m:t>
                          </m:r>
                        </m:sub>
                        <m:sup>
                          <m:r>
                            <a:rPr lang="en-US" b="0" i="1" smtClean="0">
                              <a:latin typeface="Cambria Math" panose="02040503050406030204" pitchFamily="18" charset="0"/>
                            </a:rPr>
                            <m:t>𝐷</m:t>
                          </m:r>
                        </m:sup>
                      </m:sSubSup>
                    </m:oMath>
                  </m:oMathPara>
                </a14:m>
                <a:endParaRPr lang="en-US" dirty="0"/>
              </a:p>
            </p:txBody>
          </p:sp>
        </mc:Choice>
        <mc:Fallback xmlns="">
          <p:sp>
            <p:nvSpPr>
              <p:cNvPr id="63" name="Rectangle 62">
                <a:extLst>
                  <a:ext uri="{FF2B5EF4-FFF2-40B4-BE49-F238E27FC236}">
                    <a16:creationId xmlns:a16="http://schemas.microsoft.com/office/drawing/2014/main" id="{3708522D-AB9C-D646-9B17-C1D324510F2C}"/>
                  </a:ext>
                </a:extLst>
              </p:cNvPr>
              <p:cNvSpPr>
                <a:spLocks noRot="1" noChangeAspect="1" noMove="1" noResize="1" noEditPoints="1" noAdjustHandles="1" noChangeArrowheads="1" noChangeShapeType="1" noTextEdit="1"/>
              </p:cNvSpPr>
              <p:nvPr/>
            </p:nvSpPr>
            <p:spPr>
              <a:xfrm>
                <a:off x="5638800" y="4724400"/>
                <a:ext cx="1849352" cy="657744"/>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D985FA07-8242-E544-B4B6-D6AD411F8DAA}"/>
                  </a:ext>
                </a:extLst>
              </p:cNvPr>
              <p:cNvSpPr txBox="1"/>
              <p:nvPr/>
            </p:nvSpPr>
            <p:spPr>
              <a:xfrm>
                <a:off x="2438400" y="2438400"/>
                <a:ext cx="1793502" cy="376963"/>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𝐵𝑓</m:t>
                        </m:r>
                      </m:sup>
                    </m:sSup>
                    <m:r>
                      <a:rPr lang="en-US" b="0" i="1" smtClean="0">
                        <a:latin typeface="Cambria Math" panose="02040503050406030204" pitchFamily="18" charset="0"/>
                      </a:rPr>
                      <m:t>,</m:t>
                    </m:r>
                    <m:r>
                      <a:rPr lang="en-US" i="1">
                        <a:latin typeface="Cambria Math" panose="02040503050406030204" pitchFamily="18" charset="0"/>
                      </a:rPr>
                      <m:t> </m:t>
                    </m:r>
                    <m:sSup>
                      <m:sSupPr>
                        <m:ctrlPr>
                          <a:rPr lang="en-US" i="1">
                            <a:latin typeface="Cambria Math" panose="02040503050406030204" pitchFamily="18" charset="0"/>
                          </a:rPr>
                        </m:ctrlPr>
                      </m:sSupPr>
                      <m:e>
                        <m:r>
                          <a:rPr lang="en-US" b="0" i="1" smtClean="0">
                            <a:latin typeface="Cambria Math" panose="02040503050406030204" pitchFamily="18" charset="0"/>
                          </a:rPr>
                          <m:t> </m:t>
                        </m:r>
                        <m:r>
                          <a:rPr lang="en-US" i="1">
                            <a:latin typeface="Cambria Math" panose="02040503050406030204" pitchFamily="18" charset="0"/>
                          </a:rPr>
                          <m:t>𝑋</m:t>
                        </m:r>
                      </m:e>
                      <m:sup>
                        <m:r>
                          <a:rPr lang="en-US" i="1">
                            <a:latin typeface="Cambria Math" panose="02040503050406030204" pitchFamily="18" charset="0"/>
                          </a:rPr>
                          <m:t>𝐶𝑓</m:t>
                        </m:r>
                      </m:sup>
                    </m:sSup>
                  </m:oMath>
                </a14:m>
                <a:r>
                  <a:rPr lang="en-US" dirty="0"/>
                  <a:t>,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b="0" i="1" smtClean="0">
                            <a:latin typeface="Cambria Math" panose="02040503050406030204" pitchFamily="18" charset="0"/>
                          </a:rPr>
                          <m:t>𝐷</m:t>
                        </m:r>
                        <m:r>
                          <a:rPr lang="en-US" i="1">
                            <a:latin typeface="Cambria Math" panose="02040503050406030204" pitchFamily="18" charset="0"/>
                          </a:rPr>
                          <m:t>𝑓</m:t>
                        </m:r>
                      </m:sup>
                    </m:sSup>
                  </m:oMath>
                </a14:m>
                <a:endParaRPr lang="en-US" baseline="30000" dirty="0"/>
              </a:p>
            </p:txBody>
          </p:sp>
        </mc:Choice>
        <mc:Fallback xmlns="">
          <p:sp>
            <p:nvSpPr>
              <p:cNvPr id="40" name="TextBox 39">
                <a:extLst>
                  <a:ext uri="{FF2B5EF4-FFF2-40B4-BE49-F238E27FC236}">
                    <a16:creationId xmlns:a16="http://schemas.microsoft.com/office/drawing/2014/main" id="{D985FA07-8242-E544-B4B6-D6AD411F8DAA}"/>
                  </a:ext>
                </a:extLst>
              </p:cNvPr>
              <p:cNvSpPr txBox="1">
                <a:spLocks noRot="1" noChangeAspect="1" noMove="1" noResize="1" noEditPoints="1" noAdjustHandles="1" noChangeArrowheads="1" noChangeShapeType="1" noTextEdit="1"/>
              </p:cNvSpPr>
              <p:nvPr/>
            </p:nvSpPr>
            <p:spPr>
              <a:xfrm>
                <a:off x="2438400" y="2438400"/>
                <a:ext cx="1793502" cy="376963"/>
              </a:xfrm>
              <a:prstGeom prst="rect">
                <a:avLst/>
              </a:prstGeom>
              <a:blipFill>
                <a:blip r:embed="rId9"/>
                <a:stretch>
                  <a:fillRect t="-3333" b="-2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Rectangle 41">
                <a:extLst>
                  <a:ext uri="{FF2B5EF4-FFF2-40B4-BE49-F238E27FC236}">
                    <a16:creationId xmlns:a16="http://schemas.microsoft.com/office/drawing/2014/main" id="{5EDCC594-6100-F543-841B-874908D6CB12}"/>
                  </a:ext>
                </a:extLst>
              </p:cNvPr>
              <p:cNvSpPr/>
              <p:nvPr/>
            </p:nvSpPr>
            <p:spPr>
              <a:xfrm>
                <a:off x="685800" y="3657600"/>
                <a:ext cx="33457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𝑡</m:t>
                      </m:r>
                    </m:oMath>
                  </m:oMathPara>
                </a14:m>
                <a:endParaRPr lang="en-US" dirty="0"/>
              </a:p>
            </p:txBody>
          </p:sp>
        </mc:Choice>
        <mc:Fallback xmlns="">
          <p:sp>
            <p:nvSpPr>
              <p:cNvPr id="42" name="Rectangle 41">
                <a:extLst>
                  <a:ext uri="{FF2B5EF4-FFF2-40B4-BE49-F238E27FC236}">
                    <a16:creationId xmlns:a16="http://schemas.microsoft.com/office/drawing/2014/main" id="{5EDCC594-6100-F543-841B-874908D6CB12}"/>
                  </a:ext>
                </a:extLst>
              </p:cNvPr>
              <p:cNvSpPr>
                <a:spLocks noRot="1" noChangeAspect="1" noMove="1" noResize="1" noEditPoints="1" noAdjustHandles="1" noChangeArrowheads="1" noChangeShapeType="1" noTextEdit="1"/>
              </p:cNvSpPr>
              <p:nvPr/>
            </p:nvSpPr>
            <p:spPr>
              <a:xfrm>
                <a:off x="685800" y="3657600"/>
                <a:ext cx="334579" cy="369332"/>
              </a:xfrm>
              <a:prstGeom prst="rect">
                <a:avLst/>
              </a:prstGeom>
              <a:blipFill>
                <a:blip r:embed="rId10"/>
                <a:stretch>
                  <a:fillRect/>
                </a:stretch>
              </a:blipFill>
            </p:spPr>
            <p:txBody>
              <a:bodyPr/>
              <a:lstStyle/>
              <a:p>
                <a:r>
                  <a:rPr lang="en-US">
                    <a:noFill/>
                  </a:rPr>
                  <a:t> </a:t>
                </a:r>
              </a:p>
            </p:txBody>
          </p:sp>
        </mc:Fallback>
      </mc:AlternateContent>
      <p:sp>
        <p:nvSpPr>
          <p:cNvPr id="43" name="TextBox 42">
            <a:extLst>
              <a:ext uri="{FF2B5EF4-FFF2-40B4-BE49-F238E27FC236}">
                <a16:creationId xmlns:a16="http://schemas.microsoft.com/office/drawing/2014/main" id="{37107CF9-7B8A-F446-B6DD-8EEBFF6FEE43}"/>
              </a:ext>
            </a:extLst>
          </p:cNvPr>
          <p:cNvSpPr txBox="1"/>
          <p:nvPr/>
        </p:nvSpPr>
        <p:spPr>
          <a:xfrm>
            <a:off x="4743450" y="1771650"/>
            <a:ext cx="2171700" cy="369332"/>
          </a:xfrm>
          <a:prstGeom prst="rect">
            <a:avLst/>
          </a:prstGeom>
          <a:noFill/>
        </p:spPr>
        <p:txBody>
          <a:bodyPr wrap="square" rtlCol="0">
            <a:spAutoFit/>
          </a:bodyPr>
          <a:lstStyle/>
          <a:p>
            <a:pPr algn="ctr"/>
            <a:r>
              <a:rPr lang="en-US" dirty="0"/>
              <a:t>Import Market</a:t>
            </a:r>
          </a:p>
        </p:txBody>
      </p:sp>
      <p:sp>
        <p:nvSpPr>
          <p:cNvPr id="3" name="Footer Placeholder 2">
            <a:extLst>
              <a:ext uri="{FF2B5EF4-FFF2-40B4-BE49-F238E27FC236}">
                <a16:creationId xmlns:a16="http://schemas.microsoft.com/office/drawing/2014/main" id="{A5678925-32A1-E948-99AB-20F6D8D1EBC7}"/>
              </a:ext>
            </a:extLst>
          </p:cNvPr>
          <p:cNvSpPr>
            <a:spLocks noGrp="1"/>
          </p:cNvSpPr>
          <p:nvPr>
            <p:ph type="ftr" sz="quarter" idx="11"/>
          </p:nvPr>
        </p:nvSpPr>
        <p:spPr/>
        <p:txBody>
          <a:bodyPr/>
          <a:lstStyle/>
          <a:p>
            <a:pPr>
              <a:defRPr/>
            </a:pPr>
            <a:r>
              <a:rPr lang="en-US"/>
              <a:t>Class 19:  Preferential Trading Arrangements</a:t>
            </a:r>
          </a:p>
        </p:txBody>
      </p:sp>
    </p:spTree>
    <p:extLst>
      <p:ext uri="{BB962C8B-B14F-4D97-AF65-F5344CB8AC3E}">
        <p14:creationId xmlns:p14="http://schemas.microsoft.com/office/powerpoint/2010/main" val="380305393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C99E9A7F-9C32-4743-B641-C9A6880E9A4D}"/>
              </a:ext>
            </a:extLst>
          </p:cNvPr>
          <p:cNvSpPr/>
          <p:nvPr/>
        </p:nvSpPr>
        <p:spPr>
          <a:xfrm>
            <a:off x="0" y="668740"/>
            <a:ext cx="9144000" cy="55546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64</a:t>
            </a:fld>
            <a:endParaRPr lang="en-US"/>
          </a:p>
        </p:txBody>
      </p:sp>
      <p:cxnSp>
        <p:nvCxnSpPr>
          <p:cNvPr id="7" name="Straight Connector 6"/>
          <p:cNvCxnSpPr>
            <a:cxnSpLocks/>
          </p:cNvCxnSpPr>
          <p:nvPr/>
        </p:nvCxnSpPr>
        <p:spPr>
          <a:xfrm>
            <a:off x="1143000" y="4743450"/>
            <a:ext cx="22288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V="1">
            <a:off x="11430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914400" y="2114550"/>
            <a:ext cx="514350" cy="369332"/>
          </a:xfrm>
          <a:prstGeom prst="rect">
            <a:avLst/>
          </a:prstGeom>
          <a:noFill/>
        </p:spPr>
        <p:txBody>
          <a:bodyPr wrap="square" rtlCol="0">
            <a:spAutoFit/>
          </a:bodyPr>
          <a:lstStyle/>
          <a:p>
            <a:r>
              <a:rPr lang="en-US" dirty="0"/>
              <a:t>P</a:t>
            </a:r>
          </a:p>
        </p:txBody>
      </p:sp>
      <p:sp>
        <p:nvSpPr>
          <p:cNvPr id="17" name="TextBox 16"/>
          <p:cNvSpPr txBox="1"/>
          <p:nvPr/>
        </p:nvSpPr>
        <p:spPr>
          <a:xfrm>
            <a:off x="3143250" y="4686300"/>
            <a:ext cx="514350" cy="369332"/>
          </a:xfrm>
          <a:prstGeom prst="rect">
            <a:avLst/>
          </a:prstGeom>
          <a:noFill/>
        </p:spPr>
        <p:txBody>
          <a:bodyPr wrap="square" rtlCol="0">
            <a:spAutoFit/>
          </a:bodyPr>
          <a:lstStyle/>
          <a:p>
            <a:r>
              <a:rPr lang="en-US" dirty="0"/>
              <a:t>Q</a:t>
            </a:r>
          </a:p>
        </p:txBody>
      </p:sp>
      <p:sp>
        <p:nvSpPr>
          <p:cNvPr id="34" name="TextBox 33"/>
          <p:cNvSpPr txBox="1"/>
          <p:nvPr/>
        </p:nvSpPr>
        <p:spPr>
          <a:xfrm>
            <a:off x="1314450" y="1600201"/>
            <a:ext cx="1943100" cy="646331"/>
          </a:xfrm>
          <a:prstGeom prst="rect">
            <a:avLst/>
          </a:prstGeom>
          <a:noFill/>
        </p:spPr>
        <p:txBody>
          <a:bodyPr wrap="square" rtlCol="0">
            <a:spAutoFit/>
          </a:bodyPr>
          <a:lstStyle/>
          <a:p>
            <a:pPr algn="ctr"/>
            <a:r>
              <a:rPr lang="en-US" dirty="0"/>
              <a:t>Export Supplies of B, C, and D</a:t>
            </a:r>
          </a:p>
        </p:txBody>
      </p:sp>
      <p:sp>
        <p:nvSpPr>
          <p:cNvPr id="38" name="Left Brace 37"/>
          <p:cNvSpPr/>
          <p:nvPr/>
        </p:nvSpPr>
        <p:spPr>
          <a:xfrm>
            <a:off x="971550" y="3371850"/>
            <a:ext cx="171450" cy="1028700"/>
          </a:xfrm>
          <a:prstGeom prst="leftBrace">
            <a:avLst>
              <a:gd name="adj1" fmla="val 44444"/>
              <a:gd name="adj2"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61" name="Straight Connector 60"/>
          <p:cNvCxnSpPr>
            <a:cxnSpLocks/>
          </p:cNvCxnSpPr>
          <p:nvPr/>
        </p:nvCxnSpPr>
        <p:spPr>
          <a:xfrm>
            <a:off x="4000500" y="4743450"/>
            <a:ext cx="36004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flipV="1">
            <a:off x="40005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5" name="TextBox 64"/>
          <p:cNvSpPr txBox="1"/>
          <p:nvPr/>
        </p:nvSpPr>
        <p:spPr>
          <a:xfrm>
            <a:off x="7486650" y="4686300"/>
            <a:ext cx="514350" cy="369332"/>
          </a:xfrm>
          <a:prstGeom prst="rect">
            <a:avLst/>
          </a:prstGeom>
          <a:noFill/>
        </p:spPr>
        <p:txBody>
          <a:bodyPr wrap="square" rtlCol="0">
            <a:spAutoFit/>
          </a:bodyPr>
          <a:lstStyle/>
          <a:p>
            <a:r>
              <a:rPr lang="en-US" dirty="0"/>
              <a:t>Q</a:t>
            </a:r>
          </a:p>
        </p:txBody>
      </p:sp>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92EE2414-DF8A-4344-983D-77235EC7E06D}"/>
                  </a:ext>
                </a:extLst>
              </p:cNvPr>
              <p:cNvSpPr txBox="1"/>
              <p:nvPr/>
            </p:nvSpPr>
            <p:spPr>
              <a:xfrm>
                <a:off x="2286000" y="2171700"/>
                <a:ext cx="1023657" cy="3702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𝑡</m:t>
                          </m:r>
                        </m:sup>
                      </m:sSup>
                      <m:r>
                        <a:rPr lang="en-US" i="1">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𝑡</m:t>
                          </m:r>
                        </m:sup>
                      </m:sSup>
                      <m:r>
                        <a:rPr lang="en-US" b="0" i="1" smtClean="0">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b="0" i="1" smtClean="0">
                              <a:latin typeface="Cambria Math" panose="02040503050406030204" pitchFamily="18" charset="0"/>
                            </a:rPr>
                            <m:t>𝐷</m:t>
                          </m:r>
                          <m:r>
                            <a:rPr lang="en-US" i="1">
                              <a:latin typeface="Cambria Math" panose="02040503050406030204" pitchFamily="18" charset="0"/>
                            </a:rPr>
                            <m:t>𝑡</m:t>
                          </m:r>
                        </m:sup>
                      </m:sSup>
                    </m:oMath>
                  </m:oMathPara>
                </a14:m>
                <a:endParaRPr lang="en-US" baseline="30000" dirty="0"/>
              </a:p>
            </p:txBody>
          </p:sp>
        </mc:Choice>
        <mc:Fallback xmlns="">
          <p:sp>
            <p:nvSpPr>
              <p:cNvPr id="52" name="TextBox 51">
                <a:extLst>
                  <a:ext uri="{FF2B5EF4-FFF2-40B4-BE49-F238E27FC236}">
                    <a16:creationId xmlns:a16="http://schemas.microsoft.com/office/drawing/2014/main" id="{92EE2414-DF8A-4344-983D-77235EC7E06D}"/>
                  </a:ext>
                </a:extLst>
              </p:cNvPr>
              <p:cNvSpPr txBox="1">
                <a:spLocks noRot="1" noChangeAspect="1" noMove="1" noResize="1" noEditPoints="1" noAdjustHandles="1" noChangeArrowheads="1" noChangeShapeType="1" noTextEdit="1"/>
              </p:cNvSpPr>
              <p:nvPr/>
            </p:nvSpPr>
            <p:spPr>
              <a:xfrm>
                <a:off x="2286000" y="2171700"/>
                <a:ext cx="1023657" cy="370230"/>
              </a:xfrm>
              <a:prstGeom prst="rect">
                <a:avLst/>
              </a:prstGeom>
              <a:blipFill>
                <a:blip r:embed="rId2"/>
                <a:stretch>
                  <a:fillRect r="-33333"/>
                </a:stretch>
              </a:blipFill>
            </p:spPr>
            <p:txBody>
              <a:bodyPr/>
              <a:lstStyle/>
              <a:p>
                <a:r>
                  <a:rPr lang="en-US">
                    <a:noFill/>
                  </a:rPr>
                  <a:t> </a:t>
                </a:r>
              </a:p>
            </p:txBody>
          </p:sp>
        </mc:Fallback>
      </mc:AlternateContent>
      <p:sp>
        <p:nvSpPr>
          <p:cNvPr id="82" name="TextBox 81">
            <a:extLst>
              <a:ext uri="{FF2B5EF4-FFF2-40B4-BE49-F238E27FC236}">
                <a16:creationId xmlns:a16="http://schemas.microsoft.com/office/drawing/2014/main" id="{7E6B0EBB-1053-F74B-9D67-38DE2DAC1BC9}"/>
              </a:ext>
            </a:extLst>
          </p:cNvPr>
          <p:cNvSpPr txBox="1"/>
          <p:nvPr/>
        </p:nvSpPr>
        <p:spPr>
          <a:xfrm>
            <a:off x="3771900" y="2114550"/>
            <a:ext cx="514350" cy="369332"/>
          </a:xfrm>
          <a:prstGeom prst="rect">
            <a:avLst/>
          </a:prstGeom>
          <a:noFill/>
        </p:spPr>
        <p:txBody>
          <a:bodyPr wrap="square" rtlCol="0">
            <a:spAutoFit/>
          </a:bodyPr>
          <a:lstStyle/>
          <a:p>
            <a:r>
              <a:rPr lang="en-US" dirty="0"/>
              <a:t>P</a:t>
            </a:r>
          </a:p>
        </p:txBody>
      </p:sp>
      <p:cxnSp>
        <p:nvCxnSpPr>
          <p:cNvPr id="37" name="Straight Connector 36">
            <a:extLst>
              <a:ext uri="{FF2B5EF4-FFF2-40B4-BE49-F238E27FC236}">
                <a16:creationId xmlns:a16="http://schemas.microsoft.com/office/drawing/2014/main" id="{2B69756F-A655-3D4B-94B8-1C84BBD8D05F}"/>
              </a:ext>
            </a:extLst>
          </p:cNvPr>
          <p:cNvCxnSpPr>
            <a:cxnSpLocks/>
          </p:cNvCxnSpPr>
          <p:nvPr/>
        </p:nvCxnSpPr>
        <p:spPr>
          <a:xfrm flipV="1">
            <a:off x="4000500" y="3371850"/>
            <a:ext cx="1085850" cy="1028700"/>
          </a:xfrm>
          <a:prstGeom prst="line">
            <a:avLst/>
          </a:prstGeom>
          <a:ln>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7D3B3EFB-8AD7-B847-A9E9-32226D6619E0}"/>
              </a:ext>
            </a:extLst>
          </p:cNvPr>
          <p:cNvCxnSpPr>
            <a:cxnSpLocks/>
          </p:cNvCxnSpPr>
          <p:nvPr/>
        </p:nvCxnSpPr>
        <p:spPr>
          <a:xfrm flipV="1">
            <a:off x="4000500" y="3371850"/>
            <a:ext cx="217170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0" name="Straight Connector 89">
            <a:extLst>
              <a:ext uri="{FF2B5EF4-FFF2-40B4-BE49-F238E27FC236}">
                <a16:creationId xmlns:a16="http://schemas.microsoft.com/office/drawing/2014/main" id="{B2D8F04D-0077-A244-88D3-72FB5EC1C75A}"/>
              </a:ext>
            </a:extLst>
          </p:cNvPr>
          <p:cNvCxnSpPr>
            <a:cxnSpLocks/>
          </p:cNvCxnSpPr>
          <p:nvPr/>
        </p:nvCxnSpPr>
        <p:spPr>
          <a:xfrm flipV="1">
            <a:off x="1143000" y="2343150"/>
            <a:ext cx="114300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2" name="Straight Connector 91">
            <a:extLst>
              <a:ext uri="{FF2B5EF4-FFF2-40B4-BE49-F238E27FC236}">
                <a16:creationId xmlns:a16="http://schemas.microsoft.com/office/drawing/2014/main" id="{8B85F163-61A3-0746-963C-6D9ECA960372}"/>
              </a:ext>
            </a:extLst>
          </p:cNvPr>
          <p:cNvCxnSpPr>
            <a:cxnSpLocks/>
          </p:cNvCxnSpPr>
          <p:nvPr/>
        </p:nvCxnSpPr>
        <p:spPr>
          <a:xfrm flipV="1">
            <a:off x="1143000" y="2743200"/>
            <a:ext cx="1828800" cy="16573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5" name="Straight Connector 104">
            <a:extLst>
              <a:ext uri="{FF2B5EF4-FFF2-40B4-BE49-F238E27FC236}">
                <a16:creationId xmlns:a16="http://schemas.microsoft.com/office/drawing/2014/main" id="{BD22C410-650B-8D47-BD64-C672E078F6CA}"/>
              </a:ext>
            </a:extLst>
          </p:cNvPr>
          <p:cNvCxnSpPr>
            <a:cxnSpLocks/>
          </p:cNvCxnSpPr>
          <p:nvPr/>
        </p:nvCxnSpPr>
        <p:spPr>
          <a:xfrm flipV="1">
            <a:off x="6172200" y="2914650"/>
            <a:ext cx="1485900" cy="4572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8" name="Straight Connector 107">
            <a:extLst>
              <a:ext uri="{FF2B5EF4-FFF2-40B4-BE49-F238E27FC236}">
                <a16:creationId xmlns:a16="http://schemas.microsoft.com/office/drawing/2014/main" id="{78587724-9D09-8C47-A585-6DFE04317138}"/>
              </a:ext>
            </a:extLst>
          </p:cNvPr>
          <p:cNvCxnSpPr>
            <a:cxnSpLocks/>
          </p:cNvCxnSpPr>
          <p:nvPr/>
        </p:nvCxnSpPr>
        <p:spPr>
          <a:xfrm flipV="1">
            <a:off x="5086350" y="2571750"/>
            <a:ext cx="2571750" cy="800100"/>
          </a:xfrm>
          <a:prstGeom prst="line">
            <a:avLst/>
          </a:prstGeom>
          <a:ln>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0296D01C-5A67-F249-8B2F-49D0E799DF72}"/>
              </a:ext>
            </a:extLst>
          </p:cNvPr>
          <p:cNvCxnSpPr>
            <a:cxnSpLocks/>
          </p:cNvCxnSpPr>
          <p:nvPr/>
        </p:nvCxnSpPr>
        <p:spPr>
          <a:xfrm>
            <a:off x="5772150" y="2286000"/>
            <a:ext cx="1771650" cy="14287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80892F4F-B952-8C4F-B790-4341425ED3BF}"/>
                  </a:ext>
                </a:extLst>
              </p:cNvPr>
              <p:cNvSpPr/>
              <p:nvPr/>
            </p:nvSpPr>
            <p:spPr>
              <a:xfrm>
                <a:off x="7258051" y="2286000"/>
                <a:ext cx="64203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bg1">
                                  <a:lumMod val="65000"/>
                                </a:schemeClr>
                              </a:solidFill>
                              <a:latin typeface="Cambria Math" panose="02040503050406030204" pitchFamily="18" charset="0"/>
                            </a:rPr>
                          </m:ctrlPr>
                        </m:sSubPr>
                        <m:e>
                          <m:r>
                            <a:rPr lang="en-US" i="1">
                              <a:solidFill>
                                <a:schemeClr val="bg1">
                                  <a:lumMod val="65000"/>
                                </a:schemeClr>
                              </a:solidFill>
                              <a:latin typeface="Cambria Math" panose="02040503050406030204" pitchFamily="18" charset="0"/>
                            </a:rPr>
                            <m:t>∑</m:t>
                          </m:r>
                          <m:r>
                            <a:rPr lang="en-US" i="1">
                              <a:solidFill>
                                <a:schemeClr val="bg1">
                                  <a:lumMod val="65000"/>
                                </a:schemeClr>
                              </a:solidFill>
                              <a:latin typeface="Cambria Math" panose="02040503050406030204" pitchFamily="18" charset="0"/>
                            </a:rPr>
                            <m:t>𝑋</m:t>
                          </m:r>
                        </m:e>
                        <m:sub>
                          <m:r>
                            <a:rPr lang="en-US" i="1">
                              <a:solidFill>
                                <a:schemeClr val="bg1">
                                  <a:lumMod val="65000"/>
                                </a:schemeClr>
                              </a:solidFill>
                              <a:latin typeface="Cambria Math" panose="02040503050406030204" pitchFamily="18" charset="0"/>
                            </a:rPr>
                            <m:t>1</m:t>
                          </m:r>
                        </m:sub>
                      </m:sSub>
                    </m:oMath>
                  </m:oMathPara>
                </a14:m>
                <a:endParaRPr lang="en-US" dirty="0">
                  <a:solidFill>
                    <a:schemeClr val="bg1">
                      <a:lumMod val="65000"/>
                    </a:schemeClr>
                  </a:solidFill>
                </a:endParaRPr>
              </a:p>
            </p:txBody>
          </p:sp>
        </mc:Choice>
        <mc:Fallback xmlns="">
          <p:sp>
            <p:nvSpPr>
              <p:cNvPr id="2" name="Rectangle 1">
                <a:extLst>
                  <a:ext uri="{FF2B5EF4-FFF2-40B4-BE49-F238E27FC236}">
                    <a16:creationId xmlns:a16="http://schemas.microsoft.com/office/drawing/2014/main" id="{80892F4F-B952-8C4F-B790-4341425ED3BF}"/>
                  </a:ext>
                </a:extLst>
              </p:cNvPr>
              <p:cNvSpPr>
                <a:spLocks noRot="1" noChangeAspect="1" noMove="1" noResize="1" noEditPoints="1" noAdjustHandles="1" noChangeArrowheads="1" noChangeShapeType="1" noTextEdit="1"/>
              </p:cNvSpPr>
              <p:nvPr/>
            </p:nvSpPr>
            <p:spPr>
              <a:xfrm>
                <a:off x="7258051" y="2286000"/>
                <a:ext cx="642035" cy="369332"/>
              </a:xfrm>
              <a:prstGeom prst="rect">
                <a:avLst/>
              </a:prstGeom>
              <a:blipFill>
                <a:blip r:embed="rId3"/>
                <a:stretch>
                  <a:fillRect b="-137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Rectangle 40">
                <a:extLst>
                  <a:ext uri="{FF2B5EF4-FFF2-40B4-BE49-F238E27FC236}">
                    <a16:creationId xmlns:a16="http://schemas.microsoft.com/office/drawing/2014/main" id="{DABB84F5-AE17-204A-80ED-F6F8F057D7D9}"/>
                  </a:ext>
                </a:extLst>
              </p:cNvPr>
              <p:cNvSpPr/>
              <p:nvPr/>
            </p:nvSpPr>
            <p:spPr>
              <a:xfrm>
                <a:off x="7315200" y="2971800"/>
                <a:ext cx="64735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𝑋</m:t>
                          </m:r>
                        </m:e>
                        <m:sub>
                          <m:r>
                            <a:rPr lang="en-US" b="0" i="1" smtClean="0">
                              <a:solidFill>
                                <a:schemeClr val="tx1"/>
                              </a:solidFill>
                              <a:latin typeface="Cambria Math" panose="02040503050406030204" pitchFamily="18" charset="0"/>
                            </a:rPr>
                            <m:t>2</m:t>
                          </m:r>
                        </m:sub>
                      </m:sSub>
                    </m:oMath>
                  </m:oMathPara>
                </a14:m>
                <a:endParaRPr lang="en-US" dirty="0">
                  <a:solidFill>
                    <a:schemeClr val="tx1"/>
                  </a:solidFill>
                </a:endParaRPr>
              </a:p>
            </p:txBody>
          </p:sp>
        </mc:Choice>
        <mc:Fallback xmlns="">
          <p:sp>
            <p:nvSpPr>
              <p:cNvPr id="41" name="Rectangle 40">
                <a:extLst>
                  <a:ext uri="{FF2B5EF4-FFF2-40B4-BE49-F238E27FC236}">
                    <a16:creationId xmlns:a16="http://schemas.microsoft.com/office/drawing/2014/main" id="{DABB84F5-AE17-204A-80ED-F6F8F057D7D9}"/>
                  </a:ext>
                </a:extLst>
              </p:cNvPr>
              <p:cNvSpPr>
                <a:spLocks noRot="1" noChangeAspect="1" noMove="1" noResize="1" noEditPoints="1" noAdjustHandles="1" noChangeArrowheads="1" noChangeShapeType="1" noTextEdit="1"/>
              </p:cNvSpPr>
              <p:nvPr/>
            </p:nvSpPr>
            <p:spPr>
              <a:xfrm>
                <a:off x="7315200" y="2971800"/>
                <a:ext cx="647357" cy="369332"/>
              </a:xfrm>
              <a:prstGeom prst="rect">
                <a:avLst/>
              </a:prstGeom>
              <a:blipFill>
                <a:blip r:embed="rId4"/>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Rectangle 44">
                <a:extLst>
                  <a:ext uri="{FF2B5EF4-FFF2-40B4-BE49-F238E27FC236}">
                    <a16:creationId xmlns:a16="http://schemas.microsoft.com/office/drawing/2014/main" id="{0CF069C6-2FA6-5044-AFDE-4E27CCAE2EE5}"/>
                  </a:ext>
                </a:extLst>
              </p:cNvPr>
              <p:cNvSpPr/>
              <p:nvPr/>
            </p:nvSpPr>
            <p:spPr>
              <a:xfrm>
                <a:off x="7315200" y="3371850"/>
                <a:ext cx="570349" cy="37003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𝑀</m:t>
                          </m:r>
                        </m:e>
                        <m:sup>
                          <m:r>
                            <a:rPr lang="en-US" i="1">
                              <a:latin typeface="Cambria Math" panose="02040503050406030204" pitchFamily="18" charset="0"/>
                            </a:rPr>
                            <m:t>𝐴</m:t>
                          </m:r>
                        </m:sup>
                      </m:sSup>
                    </m:oMath>
                  </m:oMathPara>
                </a14:m>
                <a:endParaRPr lang="en-US" dirty="0"/>
              </a:p>
            </p:txBody>
          </p:sp>
        </mc:Choice>
        <mc:Fallback xmlns="">
          <p:sp>
            <p:nvSpPr>
              <p:cNvPr id="45" name="Rectangle 44">
                <a:extLst>
                  <a:ext uri="{FF2B5EF4-FFF2-40B4-BE49-F238E27FC236}">
                    <a16:creationId xmlns:a16="http://schemas.microsoft.com/office/drawing/2014/main" id="{0CF069C6-2FA6-5044-AFDE-4E27CCAE2EE5}"/>
                  </a:ext>
                </a:extLst>
              </p:cNvPr>
              <p:cNvSpPr>
                <a:spLocks noRot="1" noChangeAspect="1" noMove="1" noResize="1" noEditPoints="1" noAdjustHandles="1" noChangeArrowheads="1" noChangeShapeType="1" noTextEdit="1"/>
              </p:cNvSpPr>
              <p:nvPr/>
            </p:nvSpPr>
            <p:spPr>
              <a:xfrm>
                <a:off x="7315200" y="3371850"/>
                <a:ext cx="570349" cy="370038"/>
              </a:xfrm>
              <a:prstGeom prst="rect">
                <a:avLst/>
              </a:prstGeom>
              <a:blipFill>
                <a:blip r:embed="rId5"/>
                <a:stretch>
                  <a:fillRect/>
                </a:stretch>
              </a:blipFill>
            </p:spPr>
            <p:txBody>
              <a:bodyPr/>
              <a:lstStyle/>
              <a:p>
                <a:r>
                  <a:rPr lang="en-US">
                    <a:noFill/>
                  </a:rPr>
                  <a:t> </a:t>
                </a:r>
              </a:p>
            </p:txBody>
          </p:sp>
        </mc:Fallback>
      </mc:AlternateContent>
      <p:cxnSp>
        <p:nvCxnSpPr>
          <p:cNvPr id="46" name="Straight Connector 45">
            <a:extLst>
              <a:ext uri="{FF2B5EF4-FFF2-40B4-BE49-F238E27FC236}">
                <a16:creationId xmlns:a16="http://schemas.microsoft.com/office/drawing/2014/main" id="{2AF4C72D-A217-9045-8FD3-1A2D1F3846E0}"/>
              </a:ext>
            </a:extLst>
          </p:cNvPr>
          <p:cNvCxnSpPr>
            <a:cxnSpLocks/>
          </p:cNvCxnSpPr>
          <p:nvPr/>
        </p:nvCxnSpPr>
        <p:spPr>
          <a:xfrm>
            <a:off x="1143000" y="2914650"/>
            <a:ext cx="5350669" cy="0"/>
          </a:xfrm>
          <a:prstGeom prst="line">
            <a:avLst/>
          </a:prstGeom>
          <a:ln>
            <a:solidFill>
              <a:schemeClr val="bg1">
                <a:lumMod val="65000"/>
              </a:schemeClr>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3" name="Straight Connector 52">
            <a:extLst>
              <a:ext uri="{FF2B5EF4-FFF2-40B4-BE49-F238E27FC236}">
                <a16:creationId xmlns:a16="http://schemas.microsoft.com/office/drawing/2014/main" id="{C411EB69-7D49-CF40-82E4-3B972507DF3B}"/>
              </a:ext>
            </a:extLst>
          </p:cNvPr>
          <p:cNvCxnSpPr>
            <a:cxnSpLocks/>
          </p:cNvCxnSpPr>
          <p:nvPr/>
        </p:nvCxnSpPr>
        <p:spPr>
          <a:xfrm flipV="1">
            <a:off x="6549146" y="2908570"/>
            <a:ext cx="0" cy="1839744"/>
          </a:xfrm>
          <a:prstGeom prst="line">
            <a:avLst/>
          </a:prstGeom>
          <a:ln>
            <a:solidFill>
              <a:schemeClr val="bg1">
                <a:lumMod val="75000"/>
              </a:schemeClr>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9F0E4899-CCAF-DB40-8F93-BF49E3BE89D1}"/>
              </a:ext>
            </a:extLst>
          </p:cNvPr>
          <p:cNvCxnSpPr>
            <a:cxnSpLocks/>
          </p:cNvCxnSpPr>
          <p:nvPr/>
        </p:nvCxnSpPr>
        <p:spPr>
          <a:xfrm flipV="1">
            <a:off x="2791838" y="2906138"/>
            <a:ext cx="0" cy="1839744"/>
          </a:xfrm>
          <a:prstGeom prst="line">
            <a:avLst/>
          </a:prstGeom>
          <a:ln>
            <a:solidFill>
              <a:schemeClr val="bg1">
                <a:lumMod val="65000"/>
              </a:schemeClr>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8" name="Straight Connector 57">
            <a:extLst>
              <a:ext uri="{FF2B5EF4-FFF2-40B4-BE49-F238E27FC236}">
                <a16:creationId xmlns:a16="http://schemas.microsoft.com/office/drawing/2014/main" id="{8BC69BF0-E90A-5D48-AB9E-DEFC55577E12}"/>
              </a:ext>
            </a:extLst>
          </p:cNvPr>
          <p:cNvCxnSpPr>
            <a:cxnSpLocks/>
          </p:cNvCxnSpPr>
          <p:nvPr/>
        </p:nvCxnSpPr>
        <p:spPr>
          <a:xfrm flipV="1">
            <a:off x="1651270" y="2908570"/>
            <a:ext cx="0" cy="1839744"/>
          </a:xfrm>
          <a:prstGeom prst="line">
            <a:avLst/>
          </a:prstGeom>
          <a:ln>
            <a:solidFill>
              <a:schemeClr val="bg1">
                <a:lumMod val="65000"/>
              </a:schemeClr>
            </a:solidFill>
            <a:prstDash val="dash"/>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59" name="Rectangle 58">
                <a:extLst>
                  <a:ext uri="{FF2B5EF4-FFF2-40B4-BE49-F238E27FC236}">
                    <a16:creationId xmlns:a16="http://schemas.microsoft.com/office/drawing/2014/main" id="{6BF641EA-696B-904A-B254-9E74194E81E4}"/>
                  </a:ext>
                </a:extLst>
              </p:cNvPr>
              <p:cNvSpPr/>
              <p:nvPr/>
            </p:nvSpPr>
            <p:spPr>
              <a:xfrm>
                <a:off x="1428750" y="4743450"/>
                <a:ext cx="400050" cy="656334"/>
              </a:xfrm>
              <a:prstGeom prst="rect">
                <a:avLst/>
              </a:prstGeom>
            </p:spPr>
            <p:txBody>
              <a:bodyPr wrap="square">
                <a:spAutoFit/>
              </a:bodyPr>
              <a:lstStyle/>
              <a:p>
                <a:pPr/>
                <a14:m>
                  <m:oMathPara xmlns:m="http://schemas.openxmlformats.org/officeDocument/2006/math">
                    <m:oMathParaPr>
                      <m:jc m:val="center"/>
                    </m:oMathParaPr>
                    <m:oMath xmlns:m="http://schemas.openxmlformats.org/officeDocument/2006/math">
                      <m:sSubSup>
                        <m:sSubSupPr>
                          <m:ctrlPr>
                            <a:rPr lang="en-US" i="1" smtClean="0">
                              <a:solidFill>
                                <a:schemeClr val="bg1">
                                  <a:lumMod val="65000"/>
                                </a:schemeClr>
                              </a:solidFill>
                              <a:latin typeface="Cambria Math" panose="02040503050406030204" pitchFamily="18" charset="0"/>
                            </a:rPr>
                          </m:ctrlPr>
                        </m:sSubSupPr>
                        <m:e>
                          <m:r>
                            <a:rPr lang="en-US" i="1">
                              <a:solidFill>
                                <a:schemeClr val="bg1">
                                  <a:lumMod val="65000"/>
                                </a:schemeClr>
                              </a:solidFill>
                              <a:latin typeface="Cambria Math" panose="02040503050406030204" pitchFamily="18" charset="0"/>
                            </a:rPr>
                            <m:t>𝑋</m:t>
                          </m:r>
                        </m:e>
                        <m:sub>
                          <m:r>
                            <a:rPr lang="en-US" b="0" i="0" smtClean="0">
                              <a:solidFill>
                                <a:schemeClr val="bg1">
                                  <a:lumMod val="65000"/>
                                </a:schemeClr>
                              </a:solidFill>
                              <a:latin typeface="Cambria Math" panose="02040503050406030204" pitchFamily="18" charset="0"/>
                            </a:rPr>
                            <m:t>1</m:t>
                          </m:r>
                        </m:sub>
                        <m:sup>
                          <m:r>
                            <a:rPr lang="en-US" i="1">
                              <a:solidFill>
                                <a:schemeClr val="bg1">
                                  <a:lumMod val="65000"/>
                                </a:schemeClr>
                              </a:solidFill>
                              <a:latin typeface="Cambria Math" panose="02040503050406030204" pitchFamily="18" charset="0"/>
                            </a:rPr>
                            <m:t>𝐵</m:t>
                          </m:r>
                        </m:sup>
                      </m:sSubSup>
                      <m:r>
                        <a:rPr lang="en-US" i="0">
                          <a:solidFill>
                            <a:schemeClr val="bg1">
                              <a:lumMod val="65000"/>
                            </a:schemeClr>
                          </a:solidFill>
                          <a:latin typeface="Cambria Math" panose="02040503050406030204" pitchFamily="18" charset="0"/>
                        </a:rPr>
                        <m:t>=</m:t>
                      </m:r>
                      <m:sSubSup>
                        <m:sSubSupPr>
                          <m:ctrlPr>
                            <a:rPr lang="en-US" i="1">
                              <a:solidFill>
                                <a:schemeClr val="bg1">
                                  <a:lumMod val="65000"/>
                                </a:schemeClr>
                              </a:solidFill>
                              <a:latin typeface="Cambria Math" panose="02040503050406030204" pitchFamily="18" charset="0"/>
                            </a:rPr>
                          </m:ctrlPr>
                        </m:sSubSupPr>
                        <m:e>
                          <m:r>
                            <a:rPr lang="en-US" i="1">
                              <a:solidFill>
                                <a:schemeClr val="bg1">
                                  <a:lumMod val="65000"/>
                                </a:schemeClr>
                              </a:solidFill>
                              <a:latin typeface="Cambria Math" panose="02040503050406030204" pitchFamily="18" charset="0"/>
                            </a:rPr>
                            <m:t>𝑋</m:t>
                          </m:r>
                        </m:e>
                        <m:sub>
                          <m:r>
                            <a:rPr lang="en-US" b="0" i="0" smtClean="0">
                              <a:solidFill>
                                <a:schemeClr val="bg1">
                                  <a:lumMod val="65000"/>
                                </a:schemeClr>
                              </a:solidFill>
                              <a:latin typeface="Cambria Math" panose="02040503050406030204" pitchFamily="18" charset="0"/>
                            </a:rPr>
                            <m:t>1</m:t>
                          </m:r>
                        </m:sub>
                        <m:sup>
                          <m:r>
                            <a:rPr lang="en-US" i="1">
                              <a:solidFill>
                                <a:schemeClr val="bg1">
                                  <a:lumMod val="65000"/>
                                </a:schemeClr>
                              </a:solidFill>
                              <a:latin typeface="Cambria Math" panose="02040503050406030204" pitchFamily="18" charset="0"/>
                            </a:rPr>
                            <m:t>𝐶</m:t>
                          </m:r>
                        </m:sup>
                      </m:sSubSup>
                    </m:oMath>
                  </m:oMathPara>
                </a14:m>
                <a:endParaRPr lang="en-US" dirty="0">
                  <a:solidFill>
                    <a:schemeClr val="bg1">
                      <a:lumMod val="65000"/>
                    </a:schemeClr>
                  </a:solidFill>
                </a:endParaRPr>
              </a:p>
            </p:txBody>
          </p:sp>
        </mc:Choice>
        <mc:Fallback xmlns="">
          <p:sp>
            <p:nvSpPr>
              <p:cNvPr id="59" name="Rectangle 58">
                <a:extLst>
                  <a:ext uri="{FF2B5EF4-FFF2-40B4-BE49-F238E27FC236}">
                    <a16:creationId xmlns:a16="http://schemas.microsoft.com/office/drawing/2014/main" id="{6BF641EA-696B-904A-B254-9E74194E81E4}"/>
                  </a:ext>
                </a:extLst>
              </p:cNvPr>
              <p:cNvSpPr>
                <a:spLocks noRot="1" noChangeAspect="1" noMove="1" noResize="1" noEditPoints="1" noAdjustHandles="1" noChangeArrowheads="1" noChangeShapeType="1" noTextEdit="1"/>
              </p:cNvSpPr>
              <p:nvPr/>
            </p:nvSpPr>
            <p:spPr>
              <a:xfrm>
                <a:off x="1428750" y="4743450"/>
                <a:ext cx="400050" cy="656334"/>
              </a:xfrm>
              <a:prstGeom prst="rect">
                <a:avLst/>
              </a:prstGeom>
              <a:blipFill>
                <a:blip r:embed="rId6"/>
                <a:stretch>
                  <a:fillRect r="-5625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0" name="Rectangle 59">
                <a:extLst>
                  <a:ext uri="{FF2B5EF4-FFF2-40B4-BE49-F238E27FC236}">
                    <a16:creationId xmlns:a16="http://schemas.microsoft.com/office/drawing/2014/main" id="{89E05563-3473-5348-B66C-DE4F19C4CC18}"/>
                  </a:ext>
                </a:extLst>
              </p:cNvPr>
              <p:cNvSpPr/>
              <p:nvPr/>
            </p:nvSpPr>
            <p:spPr>
              <a:xfrm>
                <a:off x="2628900" y="4743450"/>
                <a:ext cx="400050" cy="372666"/>
              </a:xfrm>
              <a:prstGeom prst="rect">
                <a:avLst/>
              </a:prstGeom>
            </p:spPr>
            <p:txBody>
              <a:bodyPr wrap="square">
                <a:spAutoFit/>
              </a:bodyPr>
              <a:lstStyle/>
              <a:p>
                <a:pPr/>
                <a14:m>
                  <m:oMathPara xmlns:m="http://schemas.openxmlformats.org/officeDocument/2006/math">
                    <m:oMathParaPr>
                      <m:jc m:val="center"/>
                    </m:oMathParaPr>
                    <m:oMath xmlns:m="http://schemas.openxmlformats.org/officeDocument/2006/math">
                      <m:sSubSup>
                        <m:sSubSupPr>
                          <m:ctrlPr>
                            <a:rPr lang="en-US" i="1" smtClean="0">
                              <a:solidFill>
                                <a:schemeClr val="bg1">
                                  <a:lumMod val="65000"/>
                                </a:schemeClr>
                              </a:solidFill>
                              <a:latin typeface="Cambria Math" panose="02040503050406030204" pitchFamily="18" charset="0"/>
                            </a:rPr>
                          </m:ctrlPr>
                        </m:sSubSupPr>
                        <m:e>
                          <m:r>
                            <a:rPr lang="en-US" i="1">
                              <a:solidFill>
                                <a:schemeClr val="bg1">
                                  <a:lumMod val="65000"/>
                                </a:schemeClr>
                              </a:solidFill>
                              <a:latin typeface="Cambria Math" panose="02040503050406030204" pitchFamily="18" charset="0"/>
                            </a:rPr>
                            <m:t>𝑋</m:t>
                          </m:r>
                        </m:e>
                        <m:sub>
                          <m:r>
                            <a:rPr lang="en-US" b="0" i="0" smtClean="0">
                              <a:solidFill>
                                <a:schemeClr val="bg1">
                                  <a:lumMod val="65000"/>
                                </a:schemeClr>
                              </a:solidFill>
                              <a:latin typeface="Cambria Math" panose="02040503050406030204" pitchFamily="18" charset="0"/>
                            </a:rPr>
                            <m:t>1</m:t>
                          </m:r>
                        </m:sub>
                        <m:sup>
                          <m:r>
                            <a:rPr lang="en-US" b="0" i="1" smtClean="0">
                              <a:solidFill>
                                <a:schemeClr val="bg1">
                                  <a:lumMod val="65000"/>
                                </a:schemeClr>
                              </a:solidFill>
                              <a:latin typeface="Cambria Math" panose="02040503050406030204" pitchFamily="18" charset="0"/>
                            </a:rPr>
                            <m:t>𝐷</m:t>
                          </m:r>
                        </m:sup>
                      </m:sSubSup>
                    </m:oMath>
                  </m:oMathPara>
                </a14:m>
                <a:endParaRPr lang="en-US" dirty="0">
                  <a:solidFill>
                    <a:schemeClr val="bg1">
                      <a:lumMod val="65000"/>
                    </a:schemeClr>
                  </a:solidFill>
                </a:endParaRPr>
              </a:p>
            </p:txBody>
          </p:sp>
        </mc:Choice>
        <mc:Fallback xmlns="">
          <p:sp>
            <p:nvSpPr>
              <p:cNvPr id="60" name="Rectangle 59">
                <a:extLst>
                  <a:ext uri="{FF2B5EF4-FFF2-40B4-BE49-F238E27FC236}">
                    <a16:creationId xmlns:a16="http://schemas.microsoft.com/office/drawing/2014/main" id="{89E05563-3473-5348-B66C-DE4F19C4CC18}"/>
                  </a:ext>
                </a:extLst>
              </p:cNvPr>
              <p:cNvSpPr>
                <a:spLocks noRot="1" noChangeAspect="1" noMove="1" noResize="1" noEditPoints="1" noAdjustHandles="1" noChangeArrowheads="1" noChangeShapeType="1" noTextEdit="1"/>
              </p:cNvSpPr>
              <p:nvPr/>
            </p:nvSpPr>
            <p:spPr>
              <a:xfrm>
                <a:off x="2628900" y="4743450"/>
                <a:ext cx="400050" cy="372666"/>
              </a:xfrm>
              <a:prstGeom prst="rect">
                <a:avLst/>
              </a:prstGeom>
              <a:blipFill>
                <a:blip r:embed="rId7"/>
                <a:stretch>
                  <a:fillRect r="-303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3" name="Rectangle 62">
                <a:extLst>
                  <a:ext uri="{FF2B5EF4-FFF2-40B4-BE49-F238E27FC236}">
                    <a16:creationId xmlns:a16="http://schemas.microsoft.com/office/drawing/2014/main" id="{3708522D-AB9C-D646-9B17-C1D324510F2C}"/>
                  </a:ext>
                </a:extLst>
              </p:cNvPr>
              <p:cNvSpPr/>
              <p:nvPr/>
            </p:nvSpPr>
            <p:spPr>
              <a:xfrm>
                <a:off x="6286500" y="4743450"/>
                <a:ext cx="570349" cy="3740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chemeClr val="bg1">
                                  <a:lumMod val="75000"/>
                                </a:schemeClr>
                              </a:solidFill>
                              <a:latin typeface="Cambria Math" panose="02040503050406030204" pitchFamily="18" charset="0"/>
                            </a:rPr>
                          </m:ctrlPr>
                        </m:sSubSupPr>
                        <m:e>
                          <m:r>
                            <a:rPr lang="en-US" b="0" i="1" smtClean="0">
                              <a:solidFill>
                                <a:schemeClr val="bg1">
                                  <a:lumMod val="75000"/>
                                </a:schemeClr>
                              </a:solidFill>
                              <a:latin typeface="Cambria Math" panose="02040503050406030204" pitchFamily="18" charset="0"/>
                            </a:rPr>
                            <m:t>𝑀</m:t>
                          </m:r>
                        </m:e>
                        <m:sub>
                          <m:r>
                            <a:rPr lang="en-US" b="0" i="1" smtClean="0">
                              <a:solidFill>
                                <a:schemeClr val="bg1">
                                  <a:lumMod val="75000"/>
                                </a:schemeClr>
                              </a:solidFill>
                              <a:latin typeface="Cambria Math" panose="02040503050406030204" pitchFamily="18" charset="0"/>
                            </a:rPr>
                            <m:t>1</m:t>
                          </m:r>
                        </m:sub>
                        <m:sup>
                          <m:r>
                            <a:rPr lang="en-US" b="0" i="1" smtClean="0">
                              <a:solidFill>
                                <a:schemeClr val="bg1">
                                  <a:lumMod val="75000"/>
                                </a:schemeClr>
                              </a:solidFill>
                              <a:latin typeface="Cambria Math" panose="02040503050406030204" pitchFamily="18" charset="0"/>
                            </a:rPr>
                            <m:t>𝐴</m:t>
                          </m:r>
                        </m:sup>
                      </m:sSubSup>
                    </m:oMath>
                  </m:oMathPara>
                </a14:m>
                <a:endParaRPr lang="en-US" dirty="0">
                  <a:solidFill>
                    <a:schemeClr val="bg1">
                      <a:lumMod val="75000"/>
                    </a:schemeClr>
                  </a:solidFill>
                </a:endParaRPr>
              </a:p>
            </p:txBody>
          </p:sp>
        </mc:Choice>
        <mc:Fallback xmlns="">
          <p:sp>
            <p:nvSpPr>
              <p:cNvPr id="63" name="Rectangle 62">
                <a:extLst>
                  <a:ext uri="{FF2B5EF4-FFF2-40B4-BE49-F238E27FC236}">
                    <a16:creationId xmlns:a16="http://schemas.microsoft.com/office/drawing/2014/main" id="{3708522D-AB9C-D646-9B17-C1D324510F2C}"/>
                  </a:ext>
                </a:extLst>
              </p:cNvPr>
              <p:cNvSpPr>
                <a:spLocks noRot="1" noChangeAspect="1" noMove="1" noResize="1" noEditPoints="1" noAdjustHandles="1" noChangeArrowheads="1" noChangeShapeType="1" noTextEdit="1"/>
              </p:cNvSpPr>
              <p:nvPr/>
            </p:nvSpPr>
            <p:spPr>
              <a:xfrm>
                <a:off x="6286500" y="4743450"/>
                <a:ext cx="570349" cy="374077"/>
              </a:xfrm>
              <a:prstGeom prst="rect">
                <a:avLst/>
              </a:prstGeom>
              <a:blipFill>
                <a:blip r:embed="rId8"/>
                <a:stretch>
                  <a:fillRect/>
                </a:stretch>
              </a:blipFill>
            </p:spPr>
            <p:txBody>
              <a:bodyPr/>
              <a:lstStyle/>
              <a:p>
                <a:r>
                  <a:rPr lang="en-US">
                    <a:noFill/>
                  </a:rPr>
                  <a:t> </a:t>
                </a:r>
              </a:p>
            </p:txBody>
          </p:sp>
        </mc:Fallback>
      </mc:AlternateContent>
      <p:sp>
        <p:nvSpPr>
          <p:cNvPr id="35" name="TextBox 34">
            <a:extLst>
              <a:ext uri="{FF2B5EF4-FFF2-40B4-BE49-F238E27FC236}">
                <a16:creationId xmlns:a16="http://schemas.microsoft.com/office/drawing/2014/main" id="{19CA497C-6932-0847-B5E4-FD03224DC90C}"/>
              </a:ext>
            </a:extLst>
          </p:cNvPr>
          <p:cNvSpPr txBox="1"/>
          <p:nvPr/>
        </p:nvSpPr>
        <p:spPr>
          <a:xfrm>
            <a:off x="857250" y="1143001"/>
            <a:ext cx="7372350" cy="507831"/>
          </a:xfrm>
          <a:prstGeom prst="rect">
            <a:avLst/>
          </a:prstGeom>
          <a:noFill/>
        </p:spPr>
        <p:txBody>
          <a:bodyPr wrap="square" rtlCol="0">
            <a:spAutoFit/>
          </a:bodyPr>
          <a:lstStyle/>
          <a:p>
            <a:pPr algn="ctr"/>
            <a:r>
              <a:rPr lang="en-US" sz="2700" dirty="0"/>
              <a:t>Equilibrium 2:  A has FTA with 2 countries, B &amp; D</a:t>
            </a:r>
          </a:p>
        </p:txBody>
      </p:sp>
      <p:cxnSp>
        <p:nvCxnSpPr>
          <p:cNvPr id="40" name="Straight Connector 39">
            <a:extLst>
              <a:ext uri="{FF2B5EF4-FFF2-40B4-BE49-F238E27FC236}">
                <a16:creationId xmlns:a16="http://schemas.microsoft.com/office/drawing/2014/main" id="{108F5F29-3284-6845-BBD9-F61EF62DE53E}"/>
              </a:ext>
            </a:extLst>
          </p:cNvPr>
          <p:cNvCxnSpPr>
            <a:cxnSpLocks/>
          </p:cNvCxnSpPr>
          <p:nvPr/>
        </p:nvCxnSpPr>
        <p:spPr>
          <a:xfrm>
            <a:off x="1143000" y="3156698"/>
            <a:ext cx="5710378"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CD0ACFD9-A660-F14C-BA38-C134DEBEC825}"/>
              </a:ext>
            </a:extLst>
          </p:cNvPr>
          <p:cNvCxnSpPr>
            <a:cxnSpLocks/>
          </p:cNvCxnSpPr>
          <p:nvPr/>
        </p:nvCxnSpPr>
        <p:spPr>
          <a:xfrm flipV="1">
            <a:off x="6858000" y="3160569"/>
            <a:ext cx="0" cy="1582882"/>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458363F3-4D2B-F944-B8A8-BDF52ADACE6B}"/>
              </a:ext>
            </a:extLst>
          </p:cNvPr>
          <p:cNvCxnSpPr>
            <a:cxnSpLocks/>
          </p:cNvCxnSpPr>
          <p:nvPr/>
        </p:nvCxnSpPr>
        <p:spPr>
          <a:xfrm flipV="1">
            <a:off x="2514600" y="3143250"/>
            <a:ext cx="0" cy="1582882"/>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A2D15046-B6AB-D446-B3B4-F3C28A3E276E}"/>
              </a:ext>
            </a:extLst>
          </p:cNvPr>
          <p:cNvCxnSpPr>
            <a:cxnSpLocks/>
          </p:cNvCxnSpPr>
          <p:nvPr/>
        </p:nvCxnSpPr>
        <p:spPr>
          <a:xfrm flipV="1">
            <a:off x="1371600" y="3143250"/>
            <a:ext cx="0" cy="1582882"/>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47" name="Rectangle 46">
                <a:extLst>
                  <a:ext uri="{FF2B5EF4-FFF2-40B4-BE49-F238E27FC236}">
                    <a16:creationId xmlns:a16="http://schemas.microsoft.com/office/drawing/2014/main" id="{CB0FADCC-3BCD-CB49-AF2F-FD43A533E4DB}"/>
                  </a:ext>
                </a:extLst>
              </p:cNvPr>
              <p:cNvSpPr/>
              <p:nvPr/>
            </p:nvSpPr>
            <p:spPr>
              <a:xfrm>
                <a:off x="1143000" y="4743450"/>
                <a:ext cx="400050" cy="376578"/>
              </a:xfrm>
              <a:prstGeom prst="rect">
                <a:avLst/>
              </a:prstGeom>
            </p:spPr>
            <p:txBody>
              <a:bodyPr wrap="square">
                <a:spAutoFit/>
              </a:bodyPr>
              <a:lstStyle/>
              <a:p>
                <a:pPr/>
                <a14:m>
                  <m:oMathPara xmlns:m="http://schemas.openxmlformats.org/officeDocument/2006/math">
                    <m:oMathParaPr>
                      <m:jc m:val="center"/>
                    </m:oMathParaPr>
                    <m:oMath xmlns:m="http://schemas.openxmlformats.org/officeDocument/2006/math">
                      <m:sSubSup>
                        <m:sSubSupPr>
                          <m:ctrlPr>
                            <a:rPr lang="en-US" i="1" smtClean="0">
                              <a:solidFill>
                                <a:schemeClr val="tx1"/>
                              </a:solidFill>
                              <a:latin typeface="Cambria Math" panose="02040503050406030204" pitchFamily="18" charset="0"/>
                            </a:rPr>
                          </m:ctrlPr>
                        </m:sSubSupPr>
                        <m:e>
                          <m:r>
                            <a:rPr lang="en-US" i="1">
                              <a:solidFill>
                                <a:schemeClr val="tx1"/>
                              </a:solidFill>
                              <a:latin typeface="Cambria Math" panose="02040503050406030204" pitchFamily="18" charset="0"/>
                            </a:rPr>
                            <m:t>𝑋</m:t>
                          </m:r>
                        </m:e>
                        <m:sub>
                          <m:r>
                            <a:rPr lang="en-US" b="0" i="0" smtClean="0">
                              <a:solidFill>
                                <a:schemeClr val="tx1"/>
                              </a:solidFill>
                              <a:latin typeface="Cambria Math" panose="02040503050406030204" pitchFamily="18" charset="0"/>
                            </a:rPr>
                            <m:t>2</m:t>
                          </m:r>
                        </m:sub>
                        <m:sup>
                          <m:r>
                            <a:rPr lang="en-US" i="1">
                              <a:solidFill>
                                <a:schemeClr val="tx1"/>
                              </a:solidFill>
                              <a:latin typeface="Cambria Math" panose="02040503050406030204" pitchFamily="18" charset="0"/>
                            </a:rPr>
                            <m:t>𝐶</m:t>
                          </m:r>
                        </m:sup>
                      </m:sSubSup>
                    </m:oMath>
                  </m:oMathPara>
                </a14:m>
                <a:endParaRPr lang="en-US" dirty="0">
                  <a:solidFill>
                    <a:schemeClr val="tx1"/>
                  </a:solidFill>
                </a:endParaRPr>
              </a:p>
            </p:txBody>
          </p:sp>
        </mc:Choice>
        <mc:Fallback xmlns="">
          <p:sp>
            <p:nvSpPr>
              <p:cNvPr id="47" name="Rectangle 46">
                <a:extLst>
                  <a:ext uri="{FF2B5EF4-FFF2-40B4-BE49-F238E27FC236}">
                    <a16:creationId xmlns:a16="http://schemas.microsoft.com/office/drawing/2014/main" id="{CB0FADCC-3BCD-CB49-AF2F-FD43A533E4DB}"/>
                  </a:ext>
                </a:extLst>
              </p:cNvPr>
              <p:cNvSpPr>
                <a:spLocks noRot="1" noChangeAspect="1" noMove="1" noResize="1" noEditPoints="1" noAdjustHandles="1" noChangeArrowheads="1" noChangeShapeType="1" noTextEdit="1"/>
              </p:cNvSpPr>
              <p:nvPr/>
            </p:nvSpPr>
            <p:spPr>
              <a:xfrm>
                <a:off x="1143000" y="4743450"/>
                <a:ext cx="400050" cy="376578"/>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Rectangle 47">
                <a:extLst>
                  <a:ext uri="{FF2B5EF4-FFF2-40B4-BE49-F238E27FC236}">
                    <a16:creationId xmlns:a16="http://schemas.microsoft.com/office/drawing/2014/main" id="{3CE08A20-BA95-AC41-B71E-D8864AD731F3}"/>
                  </a:ext>
                </a:extLst>
              </p:cNvPr>
              <p:cNvSpPr/>
              <p:nvPr/>
            </p:nvSpPr>
            <p:spPr>
              <a:xfrm>
                <a:off x="2286000" y="4743450"/>
                <a:ext cx="400050" cy="654025"/>
              </a:xfrm>
              <a:prstGeom prst="rect">
                <a:avLst/>
              </a:prstGeom>
            </p:spPr>
            <p:txBody>
              <a:bodyPr wrap="square">
                <a:spAutoFit/>
              </a:bodyPr>
              <a:lstStyle/>
              <a:p>
                <a:pPr/>
                <a14:m>
                  <m:oMathPara xmlns:m="http://schemas.openxmlformats.org/officeDocument/2006/math">
                    <m:oMathParaPr>
                      <m:jc m:val="center"/>
                    </m:oMathParaPr>
                    <m:oMath xmlns:m="http://schemas.openxmlformats.org/officeDocument/2006/math">
                      <m:sSubSup>
                        <m:sSubSupPr>
                          <m:ctrlPr>
                            <a:rPr lang="en-US" i="1" smtClean="0">
                              <a:solidFill>
                                <a:schemeClr val="tx1"/>
                              </a:solidFill>
                              <a:latin typeface="Cambria Math" panose="02040503050406030204" pitchFamily="18" charset="0"/>
                            </a:rPr>
                          </m:ctrlPr>
                        </m:sSubSupPr>
                        <m:e>
                          <m:r>
                            <a:rPr lang="en-US" i="1">
                              <a:solidFill>
                                <a:schemeClr val="tx1"/>
                              </a:solidFill>
                              <a:latin typeface="Cambria Math" panose="02040503050406030204" pitchFamily="18" charset="0"/>
                            </a:rPr>
                            <m:t>𝑋</m:t>
                          </m:r>
                        </m:e>
                        <m:sub>
                          <m:r>
                            <a:rPr lang="en-US" b="0" i="0" smtClean="0">
                              <a:solidFill>
                                <a:schemeClr val="tx1"/>
                              </a:solidFill>
                              <a:latin typeface="Cambria Math" panose="02040503050406030204" pitchFamily="18" charset="0"/>
                            </a:rPr>
                            <m:t>2</m:t>
                          </m:r>
                        </m:sub>
                        <m:sup>
                          <m:r>
                            <a:rPr lang="en-US" i="1">
                              <a:solidFill>
                                <a:schemeClr val="tx1"/>
                              </a:solidFill>
                              <a:latin typeface="Cambria Math" panose="02040503050406030204" pitchFamily="18" charset="0"/>
                            </a:rPr>
                            <m:t>𝐵</m:t>
                          </m:r>
                        </m:sup>
                      </m:sSubSup>
                      <m:r>
                        <a:rPr lang="en-US" i="0">
                          <a:solidFill>
                            <a:schemeClr val="tx1"/>
                          </a:solidFill>
                          <a:latin typeface="Cambria Math" panose="02040503050406030204" pitchFamily="18" charset="0"/>
                        </a:rPr>
                        <m:t>=</m:t>
                      </m:r>
                      <m:sSubSup>
                        <m:sSubSupPr>
                          <m:ctrlPr>
                            <a:rPr lang="en-US" i="1">
                              <a:solidFill>
                                <a:schemeClr val="tx1"/>
                              </a:solidFill>
                              <a:latin typeface="Cambria Math" panose="02040503050406030204" pitchFamily="18" charset="0"/>
                            </a:rPr>
                          </m:ctrlPr>
                        </m:sSubSupPr>
                        <m:e>
                          <m:r>
                            <a:rPr lang="en-US" i="1">
                              <a:solidFill>
                                <a:schemeClr val="tx1"/>
                              </a:solidFill>
                              <a:latin typeface="Cambria Math" panose="02040503050406030204" pitchFamily="18" charset="0"/>
                            </a:rPr>
                            <m:t>𝑋</m:t>
                          </m:r>
                        </m:e>
                        <m:sub>
                          <m:r>
                            <a:rPr lang="en-US" b="0" i="0" smtClean="0">
                              <a:solidFill>
                                <a:schemeClr val="tx1"/>
                              </a:solidFill>
                              <a:latin typeface="Cambria Math" panose="02040503050406030204" pitchFamily="18" charset="0"/>
                            </a:rPr>
                            <m:t>2</m:t>
                          </m:r>
                        </m:sub>
                        <m:sup>
                          <m:r>
                            <a:rPr lang="en-US" b="0" i="1" smtClean="0">
                              <a:solidFill>
                                <a:schemeClr val="tx1"/>
                              </a:solidFill>
                              <a:latin typeface="Cambria Math" panose="02040503050406030204" pitchFamily="18" charset="0"/>
                            </a:rPr>
                            <m:t>𝐷</m:t>
                          </m:r>
                        </m:sup>
                      </m:sSubSup>
                    </m:oMath>
                  </m:oMathPara>
                </a14:m>
                <a:endParaRPr lang="en-US" dirty="0">
                  <a:solidFill>
                    <a:schemeClr val="tx1"/>
                  </a:solidFill>
                </a:endParaRPr>
              </a:p>
            </p:txBody>
          </p:sp>
        </mc:Choice>
        <mc:Fallback xmlns="">
          <p:sp>
            <p:nvSpPr>
              <p:cNvPr id="48" name="Rectangle 47">
                <a:extLst>
                  <a:ext uri="{FF2B5EF4-FFF2-40B4-BE49-F238E27FC236}">
                    <a16:creationId xmlns:a16="http://schemas.microsoft.com/office/drawing/2014/main" id="{3CE08A20-BA95-AC41-B71E-D8864AD731F3}"/>
                  </a:ext>
                </a:extLst>
              </p:cNvPr>
              <p:cNvSpPr>
                <a:spLocks noRot="1" noChangeAspect="1" noMove="1" noResize="1" noEditPoints="1" noAdjustHandles="1" noChangeArrowheads="1" noChangeShapeType="1" noTextEdit="1"/>
              </p:cNvSpPr>
              <p:nvPr/>
            </p:nvSpPr>
            <p:spPr>
              <a:xfrm>
                <a:off x="2286000" y="4743450"/>
                <a:ext cx="400050" cy="654025"/>
              </a:xfrm>
              <a:prstGeom prst="rect">
                <a:avLst/>
              </a:prstGeom>
              <a:blipFill>
                <a:blip r:embed="rId10"/>
                <a:stretch>
                  <a:fillRect r="-593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Rectangle 48">
                <a:extLst>
                  <a:ext uri="{FF2B5EF4-FFF2-40B4-BE49-F238E27FC236}">
                    <a16:creationId xmlns:a16="http://schemas.microsoft.com/office/drawing/2014/main" id="{4FEB3152-B2AF-0144-A1D7-F7EFC38B695E}"/>
                  </a:ext>
                </a:extLst>
              </p:cNvPr>
              <p:cNvSpPr/>
              <p:nvPr/>
            </p:nvSpPr>
            <p:spPr>
              <a:xfrm>
                <a:off x="6686550" y="4743450"/>
                <a:ext cx="570349" cy="37459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chemeClr val="tx1"/>
                              </a:solidFill>
                              <a:latin typeface="Cambria Math" panose="02040503050406030204" pitchFamily="18" charset="0"/>
                            </a:rPr>
                          </m:ctrlPr>
                        </m:sSubSupPr>
                        <m:e>
                          <m:r>
                            <a:rPr lang="en-US" b="0" i="1" smtClean="0">
                              <a:solidFill>
                                <a:schemeClr val="tx1"/>
                              </a:solidFill>
                              <a:latin typeface="Cambria Math" panose="02040503050406030204" pitchFamily="18" charset="0"/>
                            </a:rPr>
                            <m:t>𝑀</m:t>
                          </m:r>
                        </m:e>
                        <m:sub>
                          <m:r>
                            <a:rPr lang="en-US" b="0" i="1" smtClean="0">
                              <a:solidFill>
                                <a:schemeClr val="tx1"/>
                              </a:solidFill>
                              <a:latin typeface="Cambria Math" panose="02040503050406030204" pitchFamily="18" charset="0"/>
                            </a:rPr>
                            <m:t>2</m:t>
                          </m:r>
                        </m:sub>
                        <m:sup>
                          <m:r>
                            <a:rPr lang="en-US" b="0" i="1" smtClean="0">
                              <a:solidFill>
                                <a:schemeClr val="tx1"/>
                              </a:solidFill>
                              <a:latin typeface="Cambria Math" panose="02040503050406030204" pitchFamily="18" charset="0"/>
                            </a:rPr>
                            <m:t>𝐴</m:t>
                          </m:r>
                        </m:sup>
                      </m:sSubSup>
                    </m:oMath>
                  </m:oMathPara>
                </a14:m>
                <a:endParaRPr lang="en-US" dirty="0">
                  <a:solidFill>
                    <a:schemeClr val="tx1"/>
                  </a:solidFill>
                </a:endParaRPr>
              </a:p>
            </p:txBody>
          </p:sp>
        </mc:Choice>
        <mc:Fallback xmlns="">
          <p:sp>
            <p:nvSpPr>
              <p:cNvPr id="49" name="Rectangle 48">
                <a:extLst>
                  <a:ext uri="{FF2B5EF4-FFF2-40B4-BE49-F238E27FC236}">
                    <a16:creationId xmlns:a16="http://schemas.microsoft.com/office/drawing/2014/main" id="{4FEB3152-B2AF-0144-A1D7-F7EFC38B695E}"/>
                  </a:ext>
                </a:extLst>
              </p:cNvPr>
              <p:cNvSpPr>
                <a:spLocks noRot="1" noChangeAspect="1" noMove="1" noResize="1" noEditPoints="1" noAdjustHandles="1" noChangeArrowheads="1" noChangeShapeType="1" noTextEdit="1"/>
              </p:cNvSpPr>
              <p:nvPr/>
            </p:nvSpPr>
            <p:spPr>
              <a:xfrm>
                <a:off x="6686550" y="4743450"/>
                <a:ext cx="570349" cy="374590"/>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7DD249B9-3AF9-C64D-80AB-D7D0CAF1EDCF}"/>
                  </a:ext>
                </a:extLst>
              </p:cNvPr>
              <p:cNvSpPr txBox="1"/>
              <p:nvPr/>
            </p:nvSpPr>
            <p:spPr>
              <a:xfrm>
                <a:off x="2438400" y="2438400"/>
                <a:ext cx="1793502" cy="376963"/>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𝐵𝑓</m:t>
                        </m:r>
                      </m:sup>
                    </m:sSup>
                    <m:r>
                      <a:rPr lang="en-US" b="0" i="1" smtClean="0">
                        <a:latin typeface="Cambria Math" panose="02040503050406030204" pitchFamily="18" charset="0"/>
                      </a:rPr>
                      <m:t>,</m:t>
                    </m:r>
                    <m:r>
                      <a:rPr lang="en-US" i="1">
                        <a:latin typeface="Cambria Math" panose="02040503050406030204" pitchFamily="18" charset="0"/>
                      </a:rPr>
                      <m:t> </m:t>
                    </m:r>
                    <m:sSup>
                      <m:sSupPr>
                        <m:ctrlPr>
                          <a:rPr lang="en-US" i="1">
                            <a:latin typeface="Cambria Math" panose="02040503050406030204" pitchFamily="18" charset="0"/>
                          </a:rPr>
                        </m:ctrlPr>
                      </m:sSupPr>
                      <m:e>
                        <m:r>
                          <a:rPr lang="en-US" b="0" i="1" smtClean="0">
                            <a:latin typeface="Cambria Math" panose="02040503050406030204" pitchFamily="18" charset="0"/>
                          </a:rPr>
                          <m:t> </m:t>
                        </m:r>
                        <m:r>
                          <a:rPr lang="en-US" i="1">
                            <a:latin typeface="Cambria Math" panose="02040503050406030204" pitchFamily="18" charset="0"/>
                          </a:rPr>
                          <m:t>𝑋</m:t>
                        </m:r>
                      </m:e>
                      <m:sup>
                        <m:r>
                          <a:rPr lang="en-US" i="1">
                            <a:latin typeface="Cambria Math" panose="02040503050406030204" pitchFamily="18" charset="0"/>
                          </a:rPr>
                          <m:t>𝐶𝑓</m:t>
                        </m:r>
                      </m:sup>
                    </m:sSup>
                  </m:oMath>
                </a14:m>
                <a:r>
                  <a:rPr lang="en-US" dirty="0"/>
                  <a:t>,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b="0" i="1" smtClean="0">
                            <a:latin typeface="Cambria Math" panose="02040503050406030204" pitchFamily="18" charset="0"/>
                          </a:rPr>
                          <m:t>𝐷</m:t>
                        </m:r>
                        <m:r>
                          <a:rPr lang="en-US" i="1">
                            <a:latin typeface="Cambria Math" panose="02040503050406030204" pitchFamily="18" charset="0"/>
                          </a:rPr>
                          <m:t>𝑓</m:t>
                        </m:r>
                      </m:sup>
                    </m:sSup>
                  </m:oMath>
                </a14:m>
                <a:endParaRPr lang="en-US" baseline="30000" dirty="0"/>
              </a:p>
            </p:txBody>
          </p:sp>
        </mc:Choice>
        <mc:Fallback xmlns="">
          <p:sp>
            <p:nvSpPr>
              <p:cNvPr id="51" name="TextBox 50">
                <a:extLst>
                  <a:ext uri="{FF2B5EF4-FFF2-40B4-BE49-F238E27FC236}">
                    <a16:creationId xmlns:a16="http://schemas.microsoft.com/office/drawing/2014/main" id="{7DD249B9-3AF9-C64D-80AB-D7D0CAF1EDCF}"/>
                  </a:ext>
                </a:extLst>
              </p:cNvPr>
              <p:cNvSpPr txBox="1">
                <a:spLocks noRot="1" noChangeAspect="1" noMove="1" noResize="1" noEditPoints="1" noAdjustHandles="1" noChangeArrowheads="1" noChangeShapeType="1" noTextEdit="1"/>
              </p:cNvSpPr>
              <p:nvPr/>
            </p:nvSpPr>
            <p:spPr>
              <a:xfrm>
                <a:off x="2438400" y="2438400"/>
                <a:ext cx="1793502" cy="376963"/>
              </a:xfrm>
              <a:prstGeom prst="rect">
                <a:avLst/>
              </a:prstGeom>
              <a:blipFill>
                <a:blip r:embed="rId12"/>
                <a:stretch>
                  <a:fillRect t="-3333" b="-2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4" name="Rectangle 53">
                <a:extLst>
                  <a:ext uri="{FF2B5EF4-FFF2-40B4-BE49-F238E27FC236}">
                    <a16:creationId xmlns:a16="http://schemas.microsoft.com/office/drawing/2014/main" id="{3FDF66D3-E9B9-9D44-BD70-374408969CD1}"/>
                  </a:ext>
                </a:extLst>
              </p:cNvPr>
              <p:cNvSpPr/>
              <p:nvPr/>
            </p:nvSpPr>
            <p:spPr>
              <a:xfrm>
                <a:off x="685800" y="3657600"/>
                <a:ext cx="33457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𝑡</m:t>
                      </m:r>
                    </m:oMath>
                  </m:oMathPara>
                </a14:m>
                <a:endParaRPr lang="en-US" dirty="0"/>
              </a:p>
            </p:txBody>
          </p:sp>
        </mc:Choice>
        <mc:Fallback xmlns="">
          <p:sp>
            <p:nvSpPr>
              <p:cNvPr id="54" name="Rectangle 53">
                <a:extLst>
                  <a:ext uri="{FF2B5EF4-FFF2-40B4-BE49-F238E27FC236}">
                    <a16:creationId xmlns:a16="http://schemas.microsoft.com/office/drawing/2014/main" id="{3FDF66D3-E9B9-9D44-BD70-374408969CD1}"/>
                  </a:ext>
                </a:extLst>
              </p:cNvPr>
              <p:cNvSpPr>
                <a:spLocks noRot="1" noChangeAspect="1" noMove="1" noResize="1" noEditPoints="1" noAdjustHandles="1" noChangeArrowheads="1" noChangeShapeType="1" noTextEdit="1"/>
              </p:cNvSpPr>
              <p:nvPr/>
            </p:nvSpPr>
            <p:spPr>
              <a:xfrm>
                <a:off x="685800" y="3657600"/>
                <a:ext cx="334579" cy="369332"/>
              </a:xfrm>
              <a:prstGeom prst="rect">
                <a:avLst/>
              </a:prstGeom>
              <a:blipFill>
                <a:blip r:embed="rId13"/>
                <a:stretch>
                  <a:fillRect/>
                </a:stretch>
              </a:blipFill>
            </p:spPr>
            <p:txBody>
              <a:bodyPr/>
              <a:lstStyle/>
              <a:p>
                <a:r>
                  <a:rPr lang="en-US">
                    <a:noFill/>
                  </a:rPr>
                  <a:t> </a:t>
                </a:r>
              </a:p>
            </p:txBody>
          </p:sp>
        </mc:Fallback>
      </mc:AlternateContent>
      <p:sp>
        <p:nvSpPr>
          <p:cNvPr id="55" name="TextBox 54">
            <a:extLst>
              <a:ext uri="{FF2B5EF4-FFF2-40B4-BE49-F238E27FC236}">
                <a16:creationId xmlns:a16="http://schemas.microsoft.com/office/drawing/2014/main" id="{5A169B90-22A3-6842-9D70-5584BF9BF34F}"/>
              </a:ext>
            </a:extLst>
          </p:cNvPr>
          <p:cNvSpPr txBox="1"/>
          <p:nvPr/>
        </p:nvSpPr>
        <p:spPr>
          <a:xfrm>
            <a:off x="4743450" y="1771650"/>
            <a:ext cx="2171700" cy="369332"/>
          </a:xfrm>
          <a:prstGeom prst="rect">
            <a:avLst/>
          </a:prstGeom>
          <a:noFill/>
        </p:spPr>
        <p:txBody>
          <a:bodyPr wrap="square" rtlCol="0">
            <a:spAutoFit/>
          </a:bodyPr>
          <a:lstStyle/>
          <a:p>
            <a:pPr algn="ctr"/>
            <a:r>
              <a:rPr lang="en-US" dirty="0"/>
              <a:t>Import Market</a:t>
            </a:r>
          </a:p>
        </p:txBody>
      </p:sp>
      <p:sp>
        <p:nvSpPr>
          <p:cNvPr id="3" name="Footer Placeholder 2">
            <a:extLst>
              <a:ext uri="{FF2B5EF4-FFF2-40B4-BE49-F238E27FC236}">
                <a16:creationId xmlns:a16="http://schemas.microsoft.com/office/drawing/2014/main" id="{D7D25EA0-37B1-ED42-9141-D28326190DD4}"/>
              </a:ext>
            </a:extLst>
          </p:cNvPr>
          <p:cNvSpPr>
            <a:spLocks noGrp="1"/>
          </p:cNvSpPr>
          <p:nvPr>
            <p:ph type="ftr" sz="quarter" idx="11"/>
          </p:nvPr>
        </p:nvSpPr>
        <p:spPr/>
        <p:txBody>
          <a:bodyPr/>
          <a:lstStyle/>
          <a:p>
            <a:pPr>
              <a:defRPr/>
            </a:pPr>
            <a:r>
              <a:rPr lang="en-US"/>
              <a:t>Class 19:  Preferential Trading Arrangements</a:t>
            </a:r>
          </a:p>
        </p:txBody>
      </p:sp>
    </p:spTree>
    <p:extLst>
      <p:ext uri="{BB962C8B-B14F-4D97-AF65-F5344CB8AC3E}">
        <p14:creationId xmlns:p14="http://schemas.microsoft.com/office/powerpoint/2010/main" val="150150444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Rectangle 67">
            <a:extLst>
              <a:ext uri="{FF2B5EF4-FFF2-40B4-BE49-F238E27FC236}">
                <a16:creationId xmlns:a16="http://schemas.microsoft.com/office/drawing/2014/main" id="{F5E21346-5834-D346-90E0-98D5DEDE75B1}"/>
              </a:ext>
            </a:extLst>
          </p:cNvPr>
          <p:cNvSpPr/>
          <p:nvPr/>
        </p:nvSpPr>
        <p:spPr>
          <a:xfrm>
            <a:off x="0" y="668740"/>
            <a:ext cx="9144000" cy="55546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65</a:t>
            </a:fld>
            <a:endParaRPr lang="en-US"/>
          </a:p>
        </p:txBody>
      </p:sp>
      <p:cxnSp>
        <p:nvCxnSpPr>
          <p:cNvPr id="7" name="Straight Connector 6"/>
          <p:cNvCxnSpPr>
            <a:cxnSpLocks/>
          </p:cNvCxnSpPr>
          <p:nvPr/>
        </p:nvCxnSpPr>
        <p:spPr>
          <a:xfrm>
            <a:off x="1143000" y="4743450"/>
            <a:ext cx="22288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V="1">
            <a:off x="11430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914400" y="2114550"/>
            <a:ext cx="514350" cy="369332"/>
          </a:xfrm>
          <a:prstGeom prst="rect">
            <a:avLst/>
          </a:prstGeom>
          <a:noFill/>
        </p:spPr>
        <p:txBody>
          <a:bodyPr wrap="square" rtlCol="0">
            <a:spAutoFit/>
          </a:bodyPr>
          <a:lstStyle/>
          <a:p>
            <a:r>
              <a:rPr lang="en-US" dirty="0"/>
              <a:t>P</a:t>
            </a:r>
          </a:p>
        </p:txBody>
      </p:sp>
      <p:sp>
        <p:nvSpPr>
          <p:cNvPr id="17" name="TextBox 16"/>
          <p:cNvSpPr txBox="1"/>
          <p:nvPr/>
        </p:nvSpPr>
        <p:spPr>
          <a:xfrm>
            <a:off x="3143250" y="4686300"/>
            <a:ext cx="514350" cy="369332"/>
          </a:xfrm>
          <a:prstGeom prst="rect">
            <a:avLst/>
          </a:prstGeom>
          <a:noFill/>
        </p:spPr>
        <p:txBody>
          <a:bodyPr wrap="square" rtlCol="0">
            <a:spAutoFit/>
          </a:bodyPr>
          <a:lstStyle/>
          <a:p>
            <a:r>
              <a:rPr lang="en-US" dirty="0"/>
              <a:t>Q</a:t>
            </a:r>
          </a:p>
        </p:txBody>
      </p:sp>
      <p:sp>
        <p:nvSpPr>
          <p:cNvPr id="34" name="TextBox 33"/>
          <p:cNvSpPr txBox="1"/>
          <p:nvPr/>
        </p:nvSpPr>
        <p:spPr>
          <a:xfrm>
            <a:off x="1314450" y="1600201"/>
            <a:ext cx="1943100" cy="646331"/>
          </a:xfrm>
          <a:prstGeom prst="rect">
            <a:avLst/>
          </a:prstGeom>
          <a:noFill/>
        </p:spPr>
        <p:txBody>
          <a:bodyPr wrap="square" rtlCol="0">
            <a:spAutoFit/>
          </a:bodyPr>
          <a:lstStyle/>
          <a:p>
            <a:pPr algn="ctr"/>
            <a:r>
              <a:rPr lang="en-US" dirty="0"/>
              <a:t>Export Supplies of B, C, and D</a:t>
            </a:r>
          </a:p>
        </p:txBody>
      </p:sp>
      <p:sp>
        <p:nvSpPr>
          <p:cNvPr id="38" name="Left Brace 37"/>
          <p:cNvSpPr/>
          <p:nvPr/>
        </p:nvSpPr>
        <p:spPr>
          <a:xfrm>
            <a:off x="971550" y="3371850"/>
            <a:ext cx="171450" cy="1028700"/>
          </a:xfrm>
          <a:prstGeom prst="leftBrace">
            <a:avLst>
              <a:gd name="adj1" fmla="val 44444"/>
              <a:gd name="adj2"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61" name="Straight Connector 60"/>
          <p:cNvCxnSpPr>
            <a:cxnSpLocks/>
          </p:cNvCxnSpPr>
          <p:nvPr/>
        </p:nvCxnSpPr>
        <p:spPr>
          <a:xfrm>
            <a:off x="4000500" y="4743450"/>
            <a:ext cx="36004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flipV="1">
            <a:off x="40005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5" name="TextBox 64"/>
          <p:cNvSpPr txBox="1"/>
          <p:nvPr/>
        </p:nvSpPr>
        <p:spPr>
          <a:xfrm>
            <a:off x="7486650" y="4686300"/>
            <a:ext cx="514350" cy="369332"/>
          </a:xfrm>
          <a:prstGeom prst="rect">
            <a:avLst/>
          </a:prstGeom>
          <a:noFill/>
        </p:spPr>
        <p:txBody>
          <a:bodyPr wrap="square" rtlCol="0">
            <a:spAutoFit/>
          </a:bodyPr>
          <a:lstStyle/>
          <a:p>
            <a:r>
              <a:rPr lang="en-US" dirty="0"/>
              <a:t>Q</a:t>
            </a:r>
          </a:p>
        </p:txBody>
      </p:sp>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92EE2414-DF8A-4344-983D-77235EC7E06D}"/>
                  </a:ext>
                </a:extLst>
              </p:cNvPr>
              <p:cNvSpPr txBox="1"/>
              <p:nvPr/>
            </p:nvSpPr>
            <p:spPr>
              <a:xfrm>
                <a:off x="2286000" y="2171700"/>
                <a:ext cx="1023657" cy="3702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𝑡</m:t>
                          </m:r>
                        </m:sup>
                      </m:sSup>
                      <m:r>
                        <a:rPr lang="en-US" i="1">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𝑡</m:t>
                          </m:r>
                        </m:sup>
                      </m:sSup>
                      <m:r>
                        <a:rPr lang="en-US" b="0" i="1" smtClean="0">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b="0" i="1" smtClean="0">
                              <a:latin typeface="Cambria Math" panose="02040503050406030204" pitchFamily="18" charset="0"/>
                            </a:rPr>
                            <m:t>𝐷</m:t>
                          </m:r>
                          <m:r>
                            <a:rPr lang="en-US" i="1">
                              <a:latin typeface="Cambria Math" panose="02040503050406030204" pitchFamily="18" charset="0"/>
                            </a:rPr>
                            <m:t>𝑡</m:t>
                          </m:r>
                        </m:sup>
                      </m:sSup>
                    </m:oMath>
                  </m:oMathPara>
                </a14:m>
                <a:endParaRPr lang="en-US" baseline="30000" dirty="0"/>
              </a:p>
            </p:txBody>
          </p:sp>
        </mc:Choice>
        <mc:Fallback xmlns="">
          <p:sp>
            <p:nvSpPr>
              <p:cNvPr id="52" name="TextBox 51">
                <a:extLst>
                  <a:ext uri="{FF2B5EF4-FFF2-40B4-BE49-F238E27FC236}">
                    <a16:creationId xmlns:a16="http://schemas.microsoft.com/office/drawing/2014/main" id="{92EE2414-DF8A-4344-983D-77235EC7E06D}"/>
                  </a:ext>
                </a:extLst>
              </p:cNvPr>
              <p:cNvSpPr txBox="1">
                <a:spLocks noRot="1" noChangeAspect="1" noMove="1" noResize="1" noEditPoints="1" noAdjustHandles="1" noChangeArrowheads="1" noChangeShapeType="1" noTextEdit="1"/>
              </p:cNvSpPr>
              <p:nvPr/>
            </p:nvSpPr>
            <p:spPr>
              <a:xfrm>
                <a:off x="2286000" y="2171700"/>
                <a:ext cx="1023657" cy="370230"/>
              </a:xfrm>
              <a:prstGeom prst="rect">
                <a:avLst/>
              </a:prstGeom>
              <a:blipFill>
                <a:blip r:embed="rId2"/>
                <a:stretch>
                  <a:fillRect r="-33333"/>
                </a:stretch>
              </a:blipFill>
            </p:spPr>
            <p:txBody>
              <a:bodyPr/>
              <a:lstStyle/>
              <a:p>
                <a:r>
                  <a:rPr lang="en-US">
                    <a:noFill/>
                  </a:rPr>
                  <a:t> </a:t>
                </a:r>
              </a:p>
            </p:txBody>
          </p:sp>
        </mc:Fallback>
      </mc:AlternateContent>
      <p:sp>
        <p:nvSpPr>
          <p:cNvPr id="82" name="TextBox 81">
            <a:extLst>
              <a:ext uri="{FF2B5EF4-FFF2-40B4-BE49-F238E27FC236}">
                <a16:creationId xmlns:a16="http://schemas.microsoft.com/office/drawing/2014/main" id="{7E6B0EBB-1053-F74B-9D67-38DE2DAC1BC9}"/>
              </a:ext>
            </a:extLst>
          </p:cNvPr>
          <p:cNvSpPr txBox="1"/>
          <p:nvPr/>
        </p:nvSpPr>
        <p:spPr>
          <a:xfrm>
            <a:off x="3771900" y="2114550"/>
            <a:ext cx="514350" cy="369332"/>
          </a:xfrm>
          <a:prstGeom prst="rect">
            <a:avLst/>
          </a:prstGeom>
          <a:noFill/>
        </p:spPr>
        <p:txBody>
          <a:bodyPr wrap="square" rtlCol="0">
            <a:spAutoFit/>
          </a:bodyPr>
          <a:lstStyle/>
          <a:p>
            <a:r>
              <a:rPr lang="en-US" dirty="0"/>
              <a:t>P</a:t>
            </a:r>
          </a:p>
        </p:txBody>
      </p:sp>
      <p:cxnSp>
        <p:nvCxnSpPr>
          <p:cNvPr id="37" name="Straight Connector 36">
            <a:extLst>
              <a:ext uri="{FF2B5EF4-FFF2-40B4-BE49-F238E27FC236}">
                <a16:creationId xmlns:a16="http://schemas.microsoft.com/office/drawing/2014/main" id="{2B69756F-A655-3D4B-94B8-1C84BBD8D05F}"/>
              </a:ext>
            </a:extLst>
          </p:cNvPr>
          <p:cNvCxnSpPr>
            <a:cxnSpLocks/>
          </p:cNvCxnSpPr>
          <p:nvPr/>
        </p:nvCxnSpPr>
        <p:spPr>
          <a:xfrm flipV="1">
            <a:off x="4000500" y="3371850"/>
            <a:ext cx="108585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7D3B3EFB-8AD7-B847-A9E9-32226D6619E0}"/>
              </a:ext>
            </a:extLst>
          </p:cNvPr>
          <p:cNvCxnSpPr>
            <a:cxnSpLocks/>
          </p:cNvCxnSpPr>
          <p:nvPr/>
        </p:nvCxnSpPr>
        <p:spPr>
          <a:xfrm flipV="1">
            <a:off x="4000500" y="3371850"/>
            <a:ext cx="217170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0" name="Straight Connector 89">
            <a:extLst>
              <a:ext uri="{FF2B5EF4-FFF2-40B4-BE49-F238E27FC236}">
                <a16:creationId xmlns:a16="http://schemas.microsoft.com/office/drawing/2014/main" id="{B2D8F04D-0077-A244-88D3-72FB5EC1C75A}"/>
              </a:ext>
            </a:extLst>
          </p:cNvPr>
          <p:cNvCxnSpPr>
            <a:cxnSpLocks/>
          </p:cNvCxnSpPr>
          <p:nvPr/>
        </p:nvCxnSpPr>
        <p:spPr>
          <a:xfrm flipV="1">
            <a:off x="1143000" y="2343150"/>
            <a:ext cx="114300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2" name="Straight Connector 91">
            <a:extLst>
              <a:ext uri="{FF2B5EF4-FFF2-40B4-BE49-F238E27FC236}">
                <a16:creationId xmlns:a16="http://schemas.microsoft.com/office/drawing/2014/main" id="{8B85F163-61A3-0746-963C-6D9ECA960372}"/>
              </a:ext>
            </a:extLst>
          </p:cNvPr>
          <p:cNvCxnSpPr>
            <a:cxnSpLocks/>
          </p:cNvCxnSpPr>
          <p:nvPr/>
        </p:nvCxnSpPr>
        <p:spPr>
          <a:xfrm flipV="1">
            <a:off x="1143000" y="2743200"/>
            <a:ext cx="1828800" cy="16573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5" name="Straight Connector 104">
            <a:extLst>
              <a:ext uri="{FF2B5EF4-FFF2-40B4-BE49-F238E27FC236}">
                <a16:creationId xmlns:a16="http://schemas.microsoft.com/office/drawing/2014/main" id="{BD22C410-650B-8D47-BD64-C672E078F6CA}"/>
              </a:ext>
            </a:extLst>
          </p:cNvPr>
          <p:cNvCxnSpPr>
            <a:cxnSpLocks/>
          </p:cNvCxnSpPr>
          <p:nvPr/>
        </p:nvCxnSpPr>
        <p:spPr>
          <a:xfrm flipV="1">
            <a:off x="6172200" y="2914650"/>
            <a:ext cx="1485900" cy="4572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8" name="Straight Connector 107">
            <a:extLst>
              <a:ext uri="{FF2B5EF4-FFF2-40B4-BE49-F238E27FC236}">
                <a16:creationId xmlns:a16="http://schemas.microsoft.com/office/drawing/2014/main" id="{78587724-9D09-8C47-A585-6DFE04317138}"/>
              </a:ext>
            </a:extLst>
          </p:cNvPr>
          <p:cNvCxnSpPr>
            <a:cxnSpLocks/>
          </p:cNvCxnSpPr>
          <p:nvPr/>
        </p:nvCxnSpPr>
        <p:spPr>
          <a:xfrm flipV="1">
            <a:off x="5086350" y="2571750"/>
            <a:ext cx="2571750" cy="8001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0296D01C-5A67-F249-8B2F-49D0E799DF72}"/>
              </a:ext>
            </a:extLst>
          </p:cNvPr>
          <p:cNvCxnSpPr>
            <a:cxnSpLocks/>
          </p:cNvCxnSpPr>
          <p:nvPr/>
        </p:nvCxnSpPr>
        <p:spPr>
          <a:xfrm>
            <a:off x="5772150" y="2286000"/>
            <a:ext cx="1771650" cy="14287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80892F4F-B952-8C4F-B790-4341425ED3BF}"/>
                  </a:ext>
                </a:extLst>
              </p:cNvPr>
              <p:cNvSpPr/>
              <p:nvPr/>
            </p:nvSpPr>
            <p:spPr>
              <a:xfrm>
                <a:off x="7258051" y="2286000"/>
                <a:ext cx="64203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𝑋</m:t>
                          </m:r>
                        </m:e>
                        <m:sub>
                          <m:r>
                            <a:rPr lang="en-US" i="1">
                              <a:solidFill>
                                <a:schemeClr val="tx1"/>
                              </a:solidFill>
                              <a:latin typeface="Cambria Math" panose="02040503050406030204" pitchFamily="18" charset="0"/>
                            </a:rPr>
                            <m:t>1</m:t>
                          </m:r>
                        </m:sub>
                      </m:sSub>
                    </m:oMath>
                  </m:oMathPara>
                </a14:m>
                <a:endParaRPr lang="en-US" dirty="0">
                  <a:solidFill>
                    <a:schemeClr val="tx1"/>
                  </a:solidFill>
                </a:endParaRPr>
              </a:p>
            </p:txBody>
          </p:sp>
        </mc:Choice>
        <mc:Fallback xmlns="">
          <p:sp>
            <p:nvSpPr>
              <p:cNvPr id="2" name="Rectangle 1">
                <a:extLst>
                  <a:ext uri="{FF2B5EF4-FFF2-40B4-BE49-F238E27FC236}">
                    <a16:creationId xmlns:a16="http://schemas.microsoft.com/office/drawing/2014/main" id="{80892F4F-B952-8C4F-B790-4341425ED3BF}"/>
                  </a:ext>
                </a:extLst>
              </p:cNvPr>
              <p:cNvSpPr>
                <a:spLocks noRot="1" noChangeAspect="1" noMove="1" noResize="1" noEditPoints="1" noAdjustHandles="1" noChangeArrowheads="1" noChangeShapeType="1" noTextEdit="1"/>
              </p:cNvSpPr>
              <p:nvPr/>
            </p:nvSpPr>
            <p:spPr>
              <a:xfrm>
                <a:off x="7258051" y="2286000"/>
                <a:ext cx="642035" cy="369332"/>
              </a:xfrm>
              <a:prstGeom prst="rect">
                <a:avLst/>
              </a:prstGeom>
              <a:blipFill>
                <a:blip r:embed="rId3"/>
                <a:stretch>
                  <a:fillRect b="-137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Rectangle 40">
                <a:extLst>
                  <a:ext uri="{FF2B5EF4-FFF2-40B4-BE49-F238E27FC236}">
                    <a16:creationId xmlns:a16="http://schemas.microsoft.com/office/drawing/2014/main" id="{DABB84F5-AE17-204A-80ED-F6F8F057D7D9}"/>
                  </a:ext>
                </a:extLst>
              </p:cNvPr>
              <p:cNvSpPr/>
              <p:nvPr/>
            </p:nvSpPr>
            <p:spPr>
              <a:xfrm>
                <a:off x="7315200" y="2971800"/>
                <a:ext cx="64735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𝑋</m:t>
                          </m:r>
                        </m:e>
                        <m:sub>
                          <m:r>
                            <a:rPr lang="en-US" b="0" i="1" smtClean="0">
                              <a:solidFill>
                                <a:schemeClr val="tx1"/>
                              </a:solidFill>
                              <a:latin typeface="Cambria Math" panose="02040503050406030204" pitchFamily="18" charset="0"/>
                            </a:rPr>
                            <m:t>2</m:t>
                          </m:r>
                        </m:sub>
                      </m:sSub>
                    </m:oMath>
                  </m:oMathPara>
                </a14:m>
                <a:endParaRPr lang="en-US" dirty="0">
                  <a:solidFill>
                    <a:schemeClr val="tx1"/>
                  </a:solidFill>
                </a:endParaRPr>
              </a:p>
            </p:txBody>
          </p:sp>
        </mc:Choice>
        <mc:Fallback xmlns="">
          <p:sp>
            <p:nvSpPr>
              <p:cNvPr id="41" name="Rectangle 40">
                <a:extLst>
                  <a:ext uri="{FF2B5EF4-FFF2-40B4-BE49-F238E27FC236}">
                    <a16:creationId xmlns:a16="http://schemas.microsoft.com/office/drawing/2014/main" id="{DABB84F5-AE17-204A-80ED-F6F8F057D7D9}"/>
                  </a:ext>
                </a:extLst>
              </p:cNvPr>
              <p:cNvSpPr>
                <a:spLocks noRot="1" noChangeAspect="1" noMove="1" noResize="1" noEditPoints="1" noAdjustHandles="1" noChangeArrowheads="1" noChangeShapeType="1" noTextEdit="1"/>
              </p:cNvSpPr>
              <p:nvPr/>
            </p:nvSpPr>
            <p:spPr>
              <a:xfrm>
                <a:off x="7315200" y="2971800"/>
                <a:ext cx="647357" cy="369332"/>
              </a:xfrm>
              <a:prstGeom prst="rect">
                <a:avLst/>
              </a:prstGeom>
              <a:blipFill>
                <a:blip r:embed="rId4"/>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Rectangle 44">
                <a:extLst>
                  <a:ext uri="{FF2B5EF4-FFF2-40B4-BE49-F238E27FC236}">
                    <a16:creationId xmlns:a16="http://schemas.microsoft.com/office/drawing/2014/main" id="{0CF069C6-2FA6-5044-AFDE-4E27CCAE2EE5}"/>
                  </a:ext>
                </a:extLst>
              </p:cNvPr>
              <p:cNvSpPr/>
              <p:nvPr/>
            </p:nvSpPr>
            <p:spPr>
              <a:xfrm>
                <a:off x="7315200" y="3371850"/>
                <a:ext cx="570349" cy="37003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𝑀</m:t>
                          </m:r>
                        </m:e>
                        <m:sup>
                          <m:r>
                            <a:rPr lang="en-US" i="1">
                              <a:latin typeface="Cambria Math" panose="02040503050406030204" pitchFamily="18" charset="0"/>
                            </a:rPr>
                            <m:t>𝐴</m:t>
                          </m:r>
                        </m:sup>
                      </m:sSup>
                    </m:oMath>
                  </m:oMathPara>
                </a14:m>
                <a:endParaRPr lang="en-US" dirty="0"/>
              </a:p>
            </p:txBody>
          </p:sp>
        </mc:Choice>
        <mc:Fallback xmlns="">
          <p:sp>
            <p:nvSpPr>
              <p:cNvPr id="45" name="Rectangle 44">
                <a:extLst>
                  <a:ext uri="{FF2B5EF4-FFF2-40B4-BE49-F238E27FC236}">
                    <a16:creationId xmlns:a16="http://schemas.microsoft.com/office/drawing/2014/main" id="{0CF069C6-2FA6-5044-AFDE-4E27CCAE2EE5}"/>
                  </a:ext>
                </a:extLst>
              </p:cNvPr>
              <p:cNvSpPr>
                <a:spLocks noRot="1" noChangeAspect="1" noMove="1" noResize="1" noEditPoints="1" noAdjustHandles="1" noChangeArrowheads="1" noChangeShapeType="1" noTextEdit="1"/>
              </p:cNvSpPr>
              <p:nvPr/>
            </p:nvSpPr>
            <p:spPr>
              <a:xfrm>
                <a:off x="7315200" y="3371850"/>
                <a:ext cx="570349" cy="370038"/>
              </a:xfrm>
              <a:prstGeom prst="rect">
                <a:avLst/>
              </a:prstGeom>
              <a:blipFill>
                <a:blip r:embed="rId5"/>
                <a:stretch>
                  <a:fillRect/>
                </a:stretch>
              </a:blipFill>
            </p:spPr>
            <p:txBody>
              <a:bodyPr/>
              <a:lstStyle/>
              <a:p>
                <a:r>
                  <a:rPr lang="en-US">
                    <a:noFill/>
                  </a:rPr>
                  <a:t> </a:t>
                </a:r>
              </a:p>
            </p:txBody>
          </p:sp>
        </mc:Fallback>
      </mc:AlternateContent>
      <p:cxnSp>
        <p:nvCxnSpPr>
          <p:cNvPr id="46" name="Straight Connector 45">
            <a:extLst>
              <a:ext uri="{FF2B5EF4-FFF2-40B4-BE49-F238E27FC236}">
                <a16:creationId xmlns:a16="http://schemas.microsoft.com/office/drawing/2014/main" id="{2AF4C72D-A217-9045-8FD3-1A2D1F3846E0}"/>
              </a:ext>
            </a:extLst>
          </p:cNvPr>
          <p:cNvCxnSpPr>
            <a:cxnSpLocks/>
          </p:cNvCxnSpPr>
          <p:nvPr/>
        </p:nvCxnSpPr>
        <p:spPr>
          <a:xfrm>
            <a:off x="1143000" y="2914650"/>
            <a:ext cx="5350669"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3" name="Straight Connector 52">
            <a:extLst>
              <a:ext uri="{FF2B5EF4-FFF2-40B4-BE49-F238E27FC236}">
                <a16:creationId xmlns:a16="http://schemas.microsoft.com/office/drawing/2014/main" id="{C411EB69-7D49-CF40-82E4-3B972507DF3B}"/>
              </a:ext>
            </a:extLst>
          </p:cNvPr>
          <p:cNvCxnSpPr>
            <a:cxnSpLocks/>
          </p:cNvCxnSpPr>
          <p:nvPr/>
        </p:nvCxnSpPr>
        <p:spPr>
          <a:xfrm flipV="1">
            <a:off x="6549146" y="2908570"/>
            <a:ext cx="0" cy="1839744"/>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9F0E4899-CCAF-DB40-8F93-BF49E3BE89D1}"/>
              </a:ext>
            </a:extLst>
          </p:cNvPr>
          <p:cNvCxnSpPr>
            <a:cxnSpLocks/>
          </p:cNvCxnSpPr>
          <p:nvPr/>
        </p:nvCxnSpPr>
        <p:spPr>
          <a:xfrm flipV="1">
            <a:off x="2791838" y="2906138"/>
            <a:ext cx="0" cy="1839744"/>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8" name="Straight Connector 57">
            <a:extLst>
              <a:ext uri="{FF2B5EF4-FFF2-40B4-BE49-F238E27FC236}">
                <a16:creationId xmlns:a16="http://schemas.microsoft.com/office/drawing/2014/main" id="{8BC69BF0-E90A-5D48-AB9E-DEFC55577E12}"/>
              </a:ext>
            </a:extLst>
          </p:cNvPr>
          <p:cNvCxnSpPr>
            <a:cxnSpLocks/>
          </p:cNvCxnSpPr>
          <p:nvPr/>
        </p:nvCxnSpPr>
        <p:spPr>
          <a:xfrm flipV="1">
            <a:off x="1651270" y="2908570"/>
            <a:ext cx="0" cy="1839744"/>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59" name="Rectangle 58">
                <a:extLst>
                  <a:ext uri="{FF2B5EF4-FFF2-40B4-BE49-F238E27FC236}">
                    <a16:creationId xmlns:a16="http://schemas.microsoft.com/office/drawing/2014/main" id="{6BF641EA-696B-904A-B254-9E74194E81E4}"/>
                  </a:ext>
                </a:extLst>
              </p:cNvPr>
              <p:cNvSpPr/>
              <p:nvPr/>
            </p:nvSpPr>
            <p:spPr>
              <a:xfrm>
                <a:off x="1428750" y="4743450"/>
                <a:ext cx="400050" cy="656334"/>
              </a:xfrm>
              <a:prstGeom prst="rect">
                <a:avLst/>
              </a:prstGeom>
            </p:spPr>
            <p:txBody>
              <a:bodyPr wrap="square">
                <a:spAutoFit/>
              </a:bodyPr>
              <a:lstStyle/>
              <a:p>
                <a:pPr/>
                <a14:m>
                  <m:oMathPara xmlns:m="http://schemas.openxmlformats.org/officeDocument/2006/math">
                    <m:oMathParaPr>
                      <m:jc m:val="center"/>
                    </m:oMathParaPr>
                    <m:oMath xmlns:m="http://schemas.openxmlformats.org/officeDocument/2006/math">
                      <m:sSubSup>
                        <m:sSubSupPr>
                          <m:ctrlPr>
                            <a:rPr lang="en-US" i="1" smtClean="0">
                              <a:solidFill>
                                <a:schemeClr val="tx1"/>
                              </a:solidFill>
                              <a:latin typeface="Cambria Math" panose="02040503050406030204" pitchFamily="18" charset="0"/>
                            </a:rPr>
                          </m:ctrlPr>
                        </m:sSubSupPr>
                        <m:e>
                          <m:r>
                            <a:rPr lang="en-US" i="1">
                              <a:solidFill>
                                <a:schemeClr val="tx1"/>
                              </a:solidFill>
                              <a:latin typeface="Cambria Math" panose="02040503050406030204" pitchFamily="18" charset="0"/>
                            </a:rPr>
                            <m:t>𝑋</m:t>
                          </m:r>
                        </m:e>
                        <m:sub>
                          <m:r>
                            <a:rPr lang="en-US" b="0" i="0" smtClean="0">
                              <a:solidFill>
                                <a:schemeClr val="tx1"/>
                              </a:solidFill>
                              <a:latin typeface="Cambria Math" panose="02040503050406030204" pitchFamily="18" charset="0"/>
                            </a:rPr>
                            <m:t>1</m:t>
                          </m:r>
                        </m:sub>
                        <m:sup>
                          <m:r>
                            <a:rPr lang="en-US" i="1">
                              <a:solidFill>
                                <a:schemeClr val="tx1"/>
                              </a:solidFill>
                              <a:latin typeface="Cambria Math" panose="02040503050406030204" pitchFamily="18" charset="0"/>
                            </a:rPr>
                            <m:t>𝐵</m:t>
                          </m:r>
                        </m:sup>
                      </m:sSubSup>
                      <m:r>
                        <a:rPr lang="en-US" i="0">
                          <a:solidFill>
                            <a:schemeClr val="tx1"/>
                          </a:solidFill>
                          <a:latin typeface="Cambria Math" panose="02040503050406030204" pitchFamily="18" charset="0"/>
                        </a:rPr>
                        <m:t>=</m:t>
                      </m:r>
                      <m:sSubSup>
                        <m:sSubSupPr>
                          <m:ctrlPr>
                            <a:rPr lang="en-US" i="1">
                              <a:solidFill>
                                <a:schemeClr val="tx1"/>
                              </a:solidFill>
                              <a:latin typeface="Cambria Math" panose="02040503050406030204" pitchFamily="18" charset="0"/>
                            </a:rPr>
                          </m:ctrlPr>
                        </m:sSubSupPr>
                        <m:e>
                          <m:r>
                            <a:rPr lang="en-US" i="1">
                              <a:solidFill>
                                <a:schemeClr val="tx1"/>
                              </a:solidFill>
                              <a:latin typeface="Cambria Math" panose="02040503050406030204" pitchFamily="18" charset="0"/>
                            </a:rPr>
                            <m:t>𝑋</m:t>
                          </m:r>
                        </m:e>
                        <m:sub>
                          <m:r>
                            <a:rPr lang="en-US" b="0" i="0" smtClean="0">
                              <a:solidFill>
                                <a:schemeClr val="tx1"/>
                              </a:solidFill>
                              <a:latin typeface="Cambria Math" panose="02040503050406030204" pitchFamily="18" charset="0"/>
                            </a:rPr>
                            <m:t>1</m:t>
                          </m:r>
                        </m:sub>
                        <m:sup>
                          <m:r>
                            <a:rPr lang="en-US" i="1">
                              <a:solidFill>
                                <a:schemeClr val="tx1"/>
                              </a:solidFill>
                              <a:latin typeface="Cambria Math" panose="02040503050406030204" pitchFamily="18" charset="0"/>
                            </a:rPr>
                            <m:t>𝐶</m:t>
                          </m:r>
                        </m:sup>
                      </m:sSubSup>
                    </m:oMath>
                  </m:oMathPara>
                </a14:m>
                <a:endParaRPr lang="en-US" dirty="0">
                  <a:solidFill>
                    <a:schemeClr val="tx1"/>
                  </a:solidFill>
                </a:endParaRPr>
              </a:p>
            </p:txBody>
          </p:sp>
        </mc:Choice>
        <mc:Fallback xmlns="">
          <p:sp>
            <p:nvSpPr>
              <p:cNvPr id="59" name="Rectangle 58">
                <a:extLst>
                  <a:ext uri="{FF2B5EF4-FFF2-40B4-BE49-F238E27FC236}">
                    <a16:creationId xmlns:a16="http://schemas.microsoft.com/office/drawing/2014/main" id="{6BF641EA-696B-904A-B254-9E74194E81E4}"/>
                  </a:ext>
                </a:extLst>
              </p:cNvPr>
              <p:cNvSpPr>
                <a:spLocks noRot="1" noChangeAspect="1" noMove="1" noResize="1" noEditPoints="1" noAdjustHandles="1" noChangeArrowheads="1" noChangeShapeType="1" noTextEdit="1"/>
              </p:cNvSpPr>
              <p:nvPr/>
            </p:nvSpPr>
            <p:spPr>
              <a:xfrm>
                <a:off x="1428750" y="4743450"/>
                <a:ext cx="400050" cy="656334"/>
              </a:xfrm>
              <a:prstGeom prst="rect">
                <a:avLst/>
              </a:prstGeom>
              <a:blipFill>
                <a:blip r:embed="rId6"/>
                <a:stretch>
                  <a:fillRect r="-5625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0" name="Rectangle 59">
                <a:extLst>
                  <a:ext uri="{FF2B5EF4-FFF2-40B4-BE49-F238E27FC236}">
                    <a16:creationId xmlns:a16="http://schemas.microsoft.com/office/drawing/2014/main" id="{89E05563-3473-5348-B66C-DE4F19C4CC18}"/>
                  </a:ext>
                </a:extLst>
              </p:cNvPr>
              <p:cNvSpPr/>
              <p:nvPr/>
            </p:nvSpPr>
            <p:spPr>
              <a:xfrm>
                <a:off x="2628900" y="4743450"/>
                <a:ext cx="400050" cy="372666"/>
              </a:xfrm>
              <a:prstGeom prst="rect">
                <a:avLst/>
              </a:prstGeom>
            </p:spPr>
            <p:txBody>
              <a:bodyPr wrap="square">
                <a:spAutoFit/>
              </a:bodyPr>
              <a:lstStyle/>
              <a:p>
                <a:pPr/>
                <a14:m>
                  <m:oMathPara xmlns:m="http://schemas.openxmlformats.org/officeDocument/2006/math">
                    <m:oMathParaPr>
                      <m:jc m:val="center"/>
                    </m:oMathParaPr>
                    <m:oMath xmlns:m="http://schemas.openxmlformats.org/officeDocument/2006/math">
                      <m:sSubSup>
                        <m:sSubSupPr>
                          <m:ctrlPr>
                            <a:rPr lang="en-US" i="1" smtClean="0">
                              <a:solidFill>
                                <a:schemeClr val="tx1"/>
                              </a:solidFill>
                              <a:latin typeface="Cambria Math" panose="02040503050406030204" pitchFamily="18" charset="0"/>
                            </a:rPr>
                          </m:ctrlPr>
                        </m:sSubSupPr>
                        <m:e>
                          <m:r>
                            <a:rPr lang="en-US" i="1">
                              <a:solidFill>
                                <a:schemeClr val="tx1"/>
                              </a:solidFill>
                              <a:latin typeface="Cambria Math" panose="02040503050406030204" pitchFamily="18" charset="0"/>
                            </a:rPr>
                            <m:t>𝑋</m:t>
                          </m:r>
                        </m:e>
                        <m:sub>
                          <m:r>
                            <a:rPr lang="en-US" b="0" i="0" smtClean="0">
                              <a:solidFill>
                                <a:schemeClr val="tx1"/>
                              </a:solidFill>
                              <a:latin typeface="Cambria Math" panose="02040503050406030204" pitchFamily="18" charset="0"/>
                            </a:rPr>
                            <m:t>1</m:t>
                          </m:r>
                        </m:sub>
                        <m:sup>
                          <m:r>
                            <a:rPr lang="en-US" b="0" i="1" smtClean="0">
                              <a:solidFill>
                                <a:schemeClr val="tx1"/>
                              </a:solidFill>
                              <a:latin typeface="Cambria Math" panose="02040503050406030204" pitchFamily="18" charset="0"/>
                            </a:rPr>
                            <m:t>𝐷</m:t>
                          </m:r>
                        </m:sup>
                      </m:sSubSup>
                    </m:oMath>
                  </m:oMathPara>
                </a14:m>
                <a:endParaRPr lang="en-US" dirty="0">
                  <a:solidFill>
                    <a:schemeClr val="tx1"/>
                  </a:solidFill>
                </a:endParaRPr>
              </a:p>
            </p:txBody>
          </p:sp>
        </mc:Choice>
        <mc:Fallback xmlns="">
          <p:sp>
            <p:nvSpPr>
              <p:cNvPr id="60" name="Rectangle 59">
                <a:extLst>
                  <a:ext uri="{FF2B5EF4-FFF2-40B4-BE49-F238E27FC236}">
                    <a16:creationId xmlns:a16="http://schemas.microsoft.com/office/drawing/2014/main" id="{89E05563-3473-5348-B66C-DE4F19C4CC18}"/>
                  </a:ext>
                </a:extLst>
              </p:cNvPr>
              <p:cNvSpPr>
                <a:spLocks noRot="1" noChangeAspect="1" noMove="1" noResize="1" noEditPoints="1" noAdjustHandles="1" noChangeArrowheads="1" noChangeShapeType="1" noTextEdit="1"/>
              </p:cNvSpPr>
              <p:nvPr/>
            </p:nvSpPr>
            <p:spPr>
              <a:xfrm>
                <a:off x="2628900" y="4743450"/>
                <a:ext cx="400050" cy="372666"/>
              </a:xfrm>
              <a:prstGeom prst="rect">
                <a:avLst/>
              </a:prstGeom>
              <a:blipFill>
                <a:blip r:embed="rId7"/>
                <a:stretch>
                  <a:fillRect r="-303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3" name="Rectangle 62">
                <a:extLst>
                  <a:ext uri="{FF2B5EF4-FFF2-40B4-BE49-F238E27FC236}">
                    <a16:creationId xmlns:a16="http://schemas.microsoft.com/office/drawing/2014/main" id="{3708522D-AB9C-D646-9B17-C1D324510F2C}"/>
                  </a:ext>
                </a:extLst>
              </p:cNvPr>
              <p:cNvSpPr/>
              <p:nvPr/>
            </p:nvSpPr>
            <p:spPr>
              <a:xfrm>
                <a:off x="6286500" y="4743450"/>
                <a:ext cx="570349" cy="3740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chemeClr val="tx1"/>
                              </a:solidFill>
                              <a:latin typeface="Cambria Math" panose="02040503050406030204" pitchFamily="18" charset="0"/>
                            </a:rPr>
                          </m:ctrlPr>
                        </m:sSubSupPr>
                        <m:e>
                          <m:r>
                            <a:rPr lang="en-US" b="0" i="1" smtClean="0">
                              <a:solidFill>
                                <a:schemeClr val="tx1"/>
                              </a:solidFill>
                              <a:latin typeface="Cambria Math" panose="02040503050406030204" pitchFamily="18" charset="0"/>
                            </a:rPr>
                            <m:t>𝑀</m:t>
                          </m:r>
                        </m:e>
                        <m:sub>
                          <m:r>
                            <a:rPr lang="en-US" b="0" i="1" smtClean="0">
                              <a:solidFill>
                                <a:schemeClr val="tx1"/>
                              </a:solidFill>
                              <a:latin typeface="Cambria Math" panose="02040503050406030204" pitchFamily="18" charset="0"/>
                            </a:rPr>
                            <m:t>1</m:t>
                          </m:r>
                        </m:sub>
                        <m:sup>
                          <m:r>
                            <a:rPr lang="en-US" b="0" i="1" smtClean="0">
                              <a:solidFill>
                                <a:schemeClr val="tx1"/>
                              </a:solidFill>
                              <a:latin typeface="Cambria Math" panose="02040503050406030204" pitchFamily="18" charset="0"/>
                            </a:rPr>
                            <m:t>𝐴</m:t>
                          </m:r>
                        </m:sup>
                      </m:sSubSup>
                    </m:oMath>
                  </m:oMathPara>
                </a14:m>
                <a:endParaRPr lang="en-US" dirty="0">
                  <a:solidFill>
                    <a:schemeClr val="tx1"/>
                  </a:solidFill>
                </a:endParaRPr>
              </a:p>
            </p:txBody>
          </p:sp>
        </mc:Choice>
        <mc:Fallback xmlns="">
          <p:sp>
            <p:nvSpPr>
              <p:cNvPr id="63" name="Rectangle 62">
                <a:extLst>
                  <a:ext uri="{FF2B5EF4-FFF2-40B4-BE49-F238E27FC236}">
                    <a16:creationId xmlns:a16="http://schemas.microsoft.com/office/drawing/2014/main" id="{3708522D-AB9C-D646-9B17-C1D324510F2C}"/>
                  </a:ext>
                </a:extLst>
              </p:cNvPr>
              <p:cNvSpPr>
                <a:spLocks noRot="1" noChangeAspect="1" noMove="1" noResize="1" noEditPoints="1" noAdjustHandles="1" noChangeArrowheads="1" noChangeShapeType="1" noTextEdit="1"/>
              </p:cNvSpPr>
              <p:nvPr/>
            </p:nvSpPr>
            <p:spPr>
              <a:xfrm>
                <a:off x="6286500" y="4743450"/>
                <a:ext cx="570349" cy="374077"/>
              </a:xfrm>
              <a:prstGeom prst="rect">
                <a:avLst/>
              </a:prstGeom>
              <a:blipFill>
                <a:blip r:embed="rId8"/>
                <a:stretch>
                  <a:fillRect/>
                </a:stretch>
              </a:blipFill>
            </p:spPr>
            <p:txBody>
              <a:bodyPr/>
              <a:lstStyle/>
              <a:p>
                <a:r>
                  <a:rPr lang="en-US">
                    <a:noFill/>
                  </a:rPr>
                  <a:t> </a:t>
                </a:r>
              </a:p>
            </p:txBody>
          </p:sp>
        </mc:Fallback>
      </mc:AlternateContent>
      <p:sp>
        <p:nvSpPr>
          <p:cNvPr id="35" name="TextBox 34">
            <a:extLst>
              <a:ext uri="{FF2B5EF4-FFF2-40B4-BE49-F238E27FC236}">
                <a16:creationId xmlns:a16="http://schemas.microsoft.com/office/drawing/2014/main" id="{19CA497C-6932-0847-B5E4-FD03224DC90C}"/>
              </a:ext>
            </a:extLst>
          </p:cNvPr>
          <p:cNvSpPr txBox="1"/>
          <p:nvPr/>
        </p:nvSpPr>
        <p:spPr>
          <a:xfrm>
            <a:off x="857250" y="1143001"/>
            <a:ext cx="7372350" cy="507831"/>
          </a:xfrm>
          <a:prstGeom prst="rect">
            <a:avLst/>
          </a:prstGeom>
          <a:noFill/>
        </p:spPr>
        <p:txBody>
          <a:bodyPr wrap="square" rtlCol="0">
            <a:spAutoFit/>
          </a:bodyPr>
          <a:lstStyle/>
          <a:p>
            <a:pPr algn="ctr"/>
            <a:r>
              <a:rPr lang="en-US" sz="2700" dirty="0"/>
              <a:t>Changes in Trade from expanding FTA to Country B</a:t>
            </a:r>
          </a:p>
        </p:txBody>
      </p:sp>
      <p:cxnSp>
        <p:nvCxnSpPr>
          <p:cNvPr id="40" name="Straight Connector 39">
            <a:extLst>
              <a:ext uri="{FF2B5EF4-FFF2-40B4-BE49-F238E27FC236}">
                <a16:creationId xmlns:a16="http://schemas.microsoft.com/office/drawing/2014/main" id="{108F5F29-3284-6845-BBD9-F61EF62DE53E}"/>
              </a:ext>
            </a:extLst>
          </p:cNvPr>
          <p:cNvCxnSpPr>
            <a:cxnSpLocks/>
          </p:cNvCxnSpPr>
          <p:nvPr/>
        </p:nvCxnSpPr>
        <p:spPr>
          <a:xfrm>
            <a:off x="1143000" y="3156698"/>
            <a:ext cx="5710378"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CD0ACFD9-A660-F14C-BA38-C134DEBEC825}"/>
              </a:ext>
            </a:extLst>
          </p:cNvPr>
          <p:cNvCxnSpPr>
            <a:cxnSpLocks/>
          </p:cNvCxnSpPr>
          <p:nvPr/>
        </p:nvCxnSpPr>
        <p:spPr>
          <a:xfrm flipV="1">
            <a:off x="6858000" y="3160569"/>
            <a:ext cx="0" cy="1582882"/>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458363F3-4D2B-F944-B8A8-BDF52ADACE6B}"/>
              </a:ext>
            </a:extLst>
          </p:cNvPr>
          <p:cNvCxnSpPr>
            <a:cxnSpLocks/>
          </p:cNvCxnSpPr>
          <p:nvPr/>
        </p:nvCxnSpPr>
        <p:spPr>
          <a:xfrm flipV="1">
            <a:off x="2514600" y="3143250"/>
            <a:ext cx="0" cy="1582882"/>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A2D15046-B6AB-D446-B3B4-F3C28A3E276E}"/>
              </a:ext>
            </a:extLst>
          </p:cNvPr>
          <p:cNvCxnSpPr>
            <a:cxnSpLocks/>
          </p:cNvCxnSpPr>
          <p:nvPr/>
        </p:nvCxnSpPr>
        <p:spPr>
          <a:xfrm flipV="1">
            <a:off x="1371600" y="3143250"/>
            <a:ext cx="0" cy="1582882"/>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47" name="Rectangle 46">
                <a:extLst>
                  <a:ext uri="{FF2B5EF4-FFF2-40B4-BE49-F238E27FC236}">
                    <a16:creationId xmlns:a16="http://schemas.microsoft.com/office/drawing/2014/main" id="{CB0FADCC-3BCD-CB49-AF2F-FD43A533E4DB}"/>
                  </a:ext>
                </a:extLst>
              </p:cNvPr>
              <p:cNvSpPr/>
              <p:nvPr/>
            </p:nvSpPr>
            <p:spPr>
              <a:xfrm>
                <a:off x="1143000" y="4743450"/>
                <a:ext cx="400050" cy="376578"/>
              </a:xfrm>
              <a:prstGeom prst="rect">
                <a:avLst/>
              </a:prstGeom>
            </p:spPr>
            <p:txBody>
              <a:bodyPr wrap="square">
                <a:spAutoFit/>
              </a:bodyPr>
              <a:lstStyle/>
              <a:p>
                <a:pPr/>
                <a14:m>
                  <m:oMathPara xmlns:m="http://schemas.openxmlformats.org/officeDocument/2006/math">
                    <m:oMathParaPr>
                      <m:jc m:val="center"/>
                    </m:oMathParaPr>
                    <m:oMath xmlns:m="http://schemas.openxmlformats.org/officeDocument/2006/math">
                      <m:sSubSup>
                        <m:sSubSupPr>
                          <m:ctrlPr>
                            <a:rPr lang="en-US" i="1" smtClean="0">
                              <a:solidFill>
                                <a:schemeClr val="tx1"/>
                              </a:solidFill>
                              <a:latin typeface="Cambria Math" panose="02040503050406030204" pitchFamily="18" charset="0"/>
                            </a:rPr>
                          </m:ctrlPr>
                        </m:sSubSupPr>
                        <m:e>
                          <m:r>
                            <a:rPr lang="en-US" i="1">
                              <a:solidFill>
                                <a:schemeClr val="tx1"/>
                              </a:solidFill>
                              <a:latin typeface="Cambria Math" panose="02040503050406030204" pitchFamily="18" charset="0"/>
                            </a:rPr>
                            <m:t>𝑋</m:t>
                          </m:r>
                        </m:e>
                        <m:sub>
                          <m:r>
                            <a:rPr lang="en-US" b="0" i="0" smtClean="0">
                              <a:solidFill>
                                <a:schemeClr val="tx1"/>
                              </a:solidFill>
                              <a:latin typeface="Cambria Math" panose="02040503050406030204" pitchFamily="18" charset="0"/>
                            </a:rPr>
                            <m:t>2</m:t>
                          </m:r>
                        </m:sub>
                        <m:sup>
                          <m:r>
                            <a:rPr lang="en-US" i="1">
                              <a:solidFill>
                                <a:schemeClr val="tx1"/>
                              </a:solidFill>
                              <a:latin typeface="Cambria Math" panose="02040503050406030204" pitchFamily="18" charset="0"/>
                            </a:rPr>
                            <m:t>𝐶</m:t>
                          </m:r>
                        </m:sup>
                      </m:sSubSup>
                    </m:oMath>
                  </m:oMathPara>
                </a14:m>
                <a:endParaRPr lang="en-US" dirty="0">
                  <a:solidFill>
                    <a:schemeClr val="tx1"/>
                  </a:solidFill>
                </a:endParaRPr>
              </a:p>
            </p:txBody>
          </p:sp>
        </mc:Choice>
        <mc:Fallback xmlns="">
          <p:sp>
            <p:nvSpPr>
              <p:cNvPr id="47" name="Rectangle 46">
                <a:extLst>
                  <a:ext uri="{FF2B5EF4-FFF2-40B4-BE49-F238E27FC236}">
                    <a16:creationId xmlns:a16="http://schemas.microsoft.com/office/drawing/2014/main" id="{CB0FADCC-3BCD-CB49-AF2F-FD43A533E4DB}"/>
                  </a:ext>
                </a:extLst>
              </p:cNvPr>
              <p:cNvSpPr>
                <a:spLocks noRot="1" noChangeAspect="1" noMove="1" noResize="1" noEditPoints="1" noAdjustHandles="1" noChangeArrowheads="1" noChangeShapeType="1" noTextEdit="1"/>
              </p:cNvSpPr>
              <p:nvPr/>
            </p:nvSpPr>
            <p:spPr>
              <a:xfrm>
                <a:off x="1143000" y="4743450"/>
                <a:ext cx="400050" cy="376578"/>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Rectangle 47">
                <a:extLst>
                  <a:ext uri="{FF2B5EF4-FFF2-40B4-BE49-F238E27FC236}">
                    <a16:creationId xmlns:a16="http://schemas.microsoft.com/office/drawing/2014/main" id="{3CE08A20-BA95-AC41-B71E-D8864AD731F3}"/>
                  </a:ext>
                </a:extLst>
              </p:cNvPr>
              <p:cNvSpPr/>
              <p:nvPr/>
            </p:nvSpPr>
            <p:spPr>
              <a:xfrm>
                <a:off x="2286000" y="4743450"/>
                <a:ext cx="400050" cy="654025"/>
              </a:xfrm>
              <a:prstGeom prst="rect">
                <a:avLst/>
              </a:prstGeom>
            </p:spPr>
            <p:txBody>
              <a:bodyPr wrap="square">
                <a:spAutoFit/>
              </a:bodyPr>
              <a:lstStyle/>
              <a:p>
                <a:pPr/>
                <a14:m>
                  <m:oMathPara xmlns:m="http://schemas.openxmlformats.org/officeDocument/2006/math">
                    <m:oMathParaPr>
                      <m:jc m:val="center"/>
                    </m:oMathParaPr>
                    <m:oMath xmlns:m="http://schemas.openxmlformats.org/officeDocument/2006/math">
                      <m:sSubSup>
                        <m:sSubSupPr>
                          <m:ctrlPr>
                            <a:rPr lang="en-US" i="1" smtClean="0">
                              <a:solidFill>
                                <a:schemeClr val="tx1"/>
                              </a:solidFill>
                              <a:latin typeface="Cambria Math" panose="02040503050406030204" pitchFamily="18" charset="0"/>
                            </a:rPr>
                          </m:ctrlPr>
                        </m:sSubSupPr>
                        <m:e>
                          <m:r>
                            <a:rPr lang="en-US" i="1">
                              <a:solidFill>
                                <a:schemeClr val="tx1"/>
                              </a:solidFill>
                              <a:latin typeface="Cambria Math" panose="02040503050406030204" pitchFamily="18" charset="0"/>
                            </a:rPr>
                            <m:t>𝑋</m:t>
                          </m:r>
                        </m:e>
                        <m:sub>
                          <m:r>
                            <a:rPr lang="en-US" b="0" i="0" smtClean="0">
                              <a:solidFill>
                                <a:schemeClr val="tx1"/>
                              </a:solidFill>
                              <a:latin typeface="Cambria Math" panose="02040503050406030204" pitchFamily="18" charset="0"/>
                            </a:rPr>
                            <m:t>2</m:t>
                          </m:r>
                        </m:sub>
                        <m:sup>
                          <m:r>
                            <a:rPr lang="en-US" i="1">
                              <a:solidFill>
                                <a:schemeClr val="tx1"/>
                              </a:solidFill>
                              <a:latin typeface="Cambria Math" panose="02040503050406030204" pitchFamily="18" charset="0"/>
                            </a:rPr>
                            <m:t>𝐵</m:t>
                          </m:r>
                        </m:sup>
                      </m:sSubSup>
                      <m:r>
                        <a:rPr lang="en-US" i="0">
                          <a:solidFill>
                            <a:schemeClr val="tx1"/>
                          </a:solidFill>
                          <a:latin typeface="Cambria Math" panose="02040503050406030204" pitchFamily="18" charset="0"/>
                        </a:rPr>
                        <m:t>=</m:t>
                      </m:r>
                      <m:sSubSup>
                        <m:sSubSupPr>
                          <m:ctrlPr>
                            <a:rPr lang="en-US" i="1">
                              <a:solidFill>
                                <a:schemeClr val="tx1"/>
                              </a:solidFill>
                              <a:latin typeface="Cambria Math" panose="02040503050406030204" pitchFamily="18" charset="0"/>
                            </a:rPr>
                          </m:ctrlPr>
                        </m:sSubSupPr>
                        <m:e>
                          <m:r>
                            <a:rPr lang="en-US" i="1">
                              <a:solidFill>
                                <a:schemeClr val="tx1"/>
                              </a:solidFill>
                              <a:latin typeface="Cambria Math" panose="02040503050406030204" pitchFamily="18" charset="0"/>
                            </a:rPr>
                            <m:t>𝑋</m:t>
                          </m:r>
                        </m:e>
                        <m:sub>
                          <m:r>
                            <a:rPr lang="en-US" b="0" i="0" smtClean="0">
                              <a:solidFill>
                                <a:schemeClr val="tx1"/>
                              </a:solidFill>
                              <a:latin typeface="Cambria Math" panose="02040503050406030204" pitchFamily="18" charset="0"/>
                            </a:rPr>
                            <m:t>2</m:t>
                          </m:r>
                        </m:sub>
                        <m:sup>
                          <m:r>
                            <a:rPr lang="en-US" b="0" i="1" smtClean="0">
                              <a:solidFill>
                                <a:schemeClr val="tx1"/>
                              </a:solidFill>
                              <a:latin typeface="Cambria Math" panose="02040503050406030204" pitchFamily="18" charset="0"/>
                            </a:rPr>
                            <m:t>𝐷</m:t>
                          </m:r>
                        </m:sup>
                      </m:sSubSup>
                    </m:oMath>
                  </m:oMathPara>
                </a14:m>
                <a:endParaRPr lang="en-US" dirty="0">
                  <a:solidFill>
                    <a:schemeClr val="tx1"/>
                  </a:solidFill>
                </a:endParaRPr>
              </a:p>
            </p:txBody>
          </p:sp>
        </mc:Choice>
        <mc:Fallback xmlns="">
          <p:sp>
            <p:nvSpPr>
              <p:cNvPr id="48" name="Rectangle 47">
                <a:extLst>
                  <a:ext uri="{FF2B5EF4-FFF2-40B4-BE49-F238E27FC236}">
                    <a16:creationId xmlns:a16="http://schemas.microsoft.com/office/drawing/2014/main" id="{3CE08A20-BA95-AC41-B71E-D8864AD731F3}"/>
                  </a:ext>
                </a:extLst>
              </p:cNvPr>
              <p:cNvSpPr>
                <a:spLocks noRot="1" noChangeAspect="1" noMove="1" noResize="1" noEditPoints="1" noAdjustHandles="1" noChangeArrowheads="1" noChangeShapeType="1" noTextEdit="1"/>
              </p:cNvSpPr>
              <p:nvPr/>
            </p:nvSpPr>
            <p:spPr>
              <a:xfrm>
                <a:off x="2286000" y="4743450"/>
                <a:ext cx="400050" cy="654025"/>
              </a:xfrm>
              <a:prstGeom prst="rect">
                <a:avLst/>
              </a:prstGeom>
              <a:blipFill>
                <a:blip r:embed="rId10"/>
                <a:stretch>
                  <a:fillRect r="-59375"/>
                </a:stretch>
              </a:blipFill>
            </p:spPr>
            <p:txBody>
              <a:bodyPr/>
              <a:lstStyle/>
              <a:p>
                <a:r>
                  <a:rPr lang="en-US">
                    <a:noFill/>
                  </a:rPr>
                  <a:t> </a:t>
                </a:r>
              </a:p>
            </p:txBody>
          </p:sp>
        </mc:Fallback>
      </mc:AlternateContent>
      <p:cxnSp>
        <p:nvCxnSpPr>
          <p:cNvPr id="4" name="Straight Arrow Connector 3">
            <a:extLst>
              <a:ext uri="{FF2B5EF4-FFF2-40B4-BE49-F238E27FC236}">
                <a16:creationId xmlns:a16="http://schemas.microsoft.com/office/drawing/2014/main" id="{2EB4B9CF-073D-AB4E-9741-748586853AAF}"/>
              </a:ext>
            </a:extLst>
          </p:cNvPr>
          <p:cNvCxnSpPr/>
          <p:nvPr/>
        </p:nvCxnSpPr>
        <p:spPr>
          <a:xfrm>
            <a:off x="1657350" y="4457700"/>
            <a:ext cx="857250" cy="0"/>
          </a:xfrm>
          <a:prstGeom prst="straightConnector1">
            <a:avLst/>
          </a:prstGeom>
          <a:ln w="381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6245059F-D68A-E241-BE25-20863324EC25}"/>
              </a:ext>
            </a:extLst>
          </p:cNvPr>
          <p:cNvCxnSpPr>
            <a:cxnSpLocks/>
          </p:cNvCxnSpPr>
          <p:nvPr/>
        </p:nvCxnSpPr>
        <p:spPr>
          <a:xfrm>
            <a:off x="6547631" y="4461217"/>
            <a:ext cx="313886" cy="0"/>
          </a:xfrm>
          <a:prstGeom prst="straightConnector1">
            <a:avLst/>
          </a:prstGeom>
          <a:ln w="381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3CF864BD-2F76-BD4E-9C71-1A74EDB376FD}"/>
                  </a:ext>
                </a:extLst>
              </p:cNvPr>
              <p:cNvSpPr txBox="1"/>
              <p:nvPr/>
            </p:nvSpPr>
            <p:spPr>
              <a:xfrm>
                <a:off x="6477000" y="4038600"/>
                <a:ext cx="457200" cy="370038"/>
              </a:xfrm>
              <a:prstGeom prst="rect">
                <a:avLst/>
              </a:prstGeom>
              <a:noFill/>
              <a:ln>
                <a:noFill/>
              </a:ln>
            </p:spPr>
            <p:txBody>
              <a:bodyPr wrap="square" rtlCol="0">
                <a:spAutoFit/>
              </a:bodyPr>
              <a:lstStyle/>
              <a:p>
                <a:pPr/>
                <a14:m>
                  <m:oMathPara xmlns:m="http://schemas.openxmlformats.org/officeDocument/2006/math">
                    <m:oMathParaPr>
                      <m:jc m:val="center"/>
                    </m:oMathParaPr>
                    <m:oMath xmlns:m="http://schemas.openxmlformats.org/officeDocument/2006/math">
                      <m:sSup>
                        <m:sSupPr>
                          <m:ctrlPr>
                            <a:rPr lang="en-US" i="1" smtClean="0">
                              <a:solidFill>
                                <a:srgbClr val="00B050"/>
                              </a:solidFill>
                              <a:latin typeface="Cambria Math" panose="02040503050406030204" pitchFamily="18" charset="0"/>
                            </a:rPr>
                          </m:ctrlPr>
                        </m:sSupPr>
                        <m:e>
                          <m:r>
                            <a:rPr lang="en-US" b="0" i="1" smtClean="0">
                              <a:solidFill>
                                <a:srgbClr val="00B050"/>
                              </a:solidFill>
                              <a:latin typeface="Cambria Math" panose="02040503050406030204" pitchFamily="18" charset="0"/>
                            </a:rPr>
                            <m:t>∆</m:t>
                          </m:r>
                          <m:r>
                            <a:rPr lang="en-US" b="0" i="1" smtClean="0">
                              <a:solidFill>
                                <a:srgbClr val="00B050"/>
                              </a:solidFill>
                              <a:latin typeface="Cambria Math" panose="02040503050406030204" pitchFamily="18" charset="0"/>
                            </a:rPr>
                            <m:t>𝑀</m:t>
                          </m:r>
                        </m:e>
                        <m:sup>
                          <m:r>
                            <a:rPr lang="en-US" b="0" i="1" smtClean="0">
                              <a:solidFill>
                                <a:srgbClr val="00B050"/>
                              </a:solidFill>
                              <a:latin typeface="Cambria Math" panose="02040503050406030204" pitchFamily="18" charset="0"/>
                            </a:rPr>
                            <m:t>𝐴</m:t>
                          </m:r>
                        </m:sup>
                      </m:sSup>
                    </m:oMath>
                  </m:oMathPara>
                </a14:m>
                <a:endParaRPr lang="en-US" baseline="30000" dirty="0">
                  <a:solidFill>
                    <a:srgbClr val="00B050"/>
                  </a:solidFill>
                </a:endParaRPr>
              </a:p>
            </p:txBody>
          </p:sp>
        </mc:Choice>
        <mc:Fallback xmlns="">
          <p:sp>
            <p:nvSpPr>
              <p:cNvPr id="51" name="TextBox 50">
                <a:extLst>
                  <a:ext uri="{FF2B5EF4-FFF2-40B4-BE49-F238E27FC236}">
                    <a16:creationId xmlns:a16="http://schemas.microsoft.com/office/drawing/2014/main" id="{3CF864BD-2F76-BD4E-9C71-1A74EDB376FD}"/>
                  </a:ext>
                </a:extLst>
              </p:cNvPr>
              <p:cNvSpPr txBox="1">
                <a:spLocks noRot="1" noChangeAspect="1" noMove="1" noResize="1" noEditPoints="1" noAdjustHandles="1" noChangeArrowheads="1" noChangeShapeType="1" noTextEdit="1"/>
              </p:cNvSpPr>
              <p:nvPr/>
            </p:nvSpPr>
            <p:spPr>
              <a:xfrm>
                <a:off x="6477000" y="4038600"/>
                <a:ext cx="457200" cy="370038"/>
              </a:xfrm>
              <a:prstGeom prst="rect">
                <a:avLst/>
              </a:prstGeom>
              <a:blipFill>
                <a:blip r:embed="rId11"/>
                <a:stretch>
                  <a:fillRect r="-29730"/>
                </a:stretch>
              </a:blipFill>
              <a:ln>
                <a:noFill/>
              </a:ln>
            </p:spPr>
            <p:txBody>
              <a:bodyPr/>
              <a:lstStyle/>
              <a:p>
                <a:r>
                  <a:rPr lang="en-US">
                    <a:noFill/>
                  </a:rPr>
                  <a:t> </a:t>
                </a:r>
              </a:p>
            </p:txBody>
          </p:sp>
        </mc:Fallback>
      </mc:AlternateContent>
      <p:cxnSp>
        <p:nvCxnSpPr>
          <p:cNvPr id="54" name="Straight Arrow Connector 53">
            <a:extLst>
              <a:ext uri="{FF2B5EF4-FFF2-40B4-BE49-F238E27FC236}">
                <a16:creationId xmlns:a16="http://schemas.microsoft.com/office/drawing/2014/main" id="{3887C333-F57B-CE46-A15C-0F88163F0ADA}"/>
              </a:ext>
            </a:extLst>
          </p:cNvPr>
          <p:cNvCxnSpPr>
            <a:cxnSpLocks/>
          </p:cNvCxnSpPr>
          <p:nvPr/>
        </p:nvCxnSpPr>
        <p:spPr>
          <a:xfrm flipH="1">
            <a:off x="2514600" y="4457700"/>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0751C7C4-8681-AC46-97ED-78B782BE2E5C}"/>
              </a:ext>
            </a:extLst>
          </p:cNvPr>
          <p:cNvCxnSpPr>
            <a:cxnSpLocks/>
          </p:cNvCxnSpPr>
          <p:nvPr/>
        </p:nvCxnSpPr>
        <p:spPr>
          <a:xfrm flipH="1">
            <a:off x="1371600" y="4457700"/>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6" name="TextBox 55">
                <a:extLst>
                  <a:ext uri="{FF2B5EF4-FFF2-40B4-BE49-F238E27FC236}">
                    <a16:creationId xmlns:a16="http://schemas.microsoft.com/office/drawing/2014/main" id="{79299098-32EE-144F-A0DC-E6101F37B6E0}"/>
                  </a:ext>
                </a:extLst>
              </p:cNvPr>
              <p:cNvSpPr txBox="1"/>
              <p:nvPr/>
            </p:nvSpPr>
            <p:spPr>
              <a:xfrm>
                <a:off x="1295400" y="4038600"/>
                <a:ext cx="457200" cy="370230"/>
              </a:xfrm>
              <a:prstGeom prst="rect">
                <a:avLst/>
              </a:prstGeom>
              <a:noFill/>
              <a:ln>
                <a:noFill/>
              </a:ln>
            </p:spPr>
            <p:txBody>
              <a:bodyPr wrap="square" rtlCol="0">
                <a:spAutoFit/>
              </a:bodyPr>
              <a:lstStyle/>
              <a:p>
                <a:pPr/>
                <a14:m>
                  <m:oMathPara xmlns:m="http://schemas.openxmlformats.org/officeDocument/2006/math">
                    <m:oMathParaPr>
                      <m:jc m:val="center"/>
                    </m:oMathParaPr>
                    <m:oMath xmlns:m="http://schemas.openxmlformats.org/officeDocument/2006/math">
                      <m:sSup>
                        <m:sSupPr>
                          <m:ctrlPr>
                            <a:rPr lang="en-US" i="1" smtClean="0">
                              <a:solidFill>
                                <a:srgbClr val="FF0000"/>
                              </a:solidFill>
                              <a:latin typeface="Cambria Math" panose="02040503050406030204" pitchFamily="18" charset="0"/>
                            </a:rPr>
                          </m:ctrlPr>
                        </m:sSupPr>
                        <m:e>
                          <m:r>
                            <a:rPr lang="en-US" b="0" i="1" smtClean="0">
                              <a:solidFill>
                                <a:srgbClr val="FF0000"/>
                              </a:solidFill>
                              <a:latin typeface="Cambria Math" panose="02040503050406030204" pitchFamily="18" charset="0"/>
                            </a:rPr>
                            <m:t>∆</m:t>
                          </m:r>
                          <m:r>
                            <a:rPr lang="en-US" i="1">
                              <a:solidFill>
                                <a:srgbClr val="FF0000"/>
                              </a:solidFill>
                              <a:latin typeface="Cambria Math" panose="02040503050406030204" pitchFamily="18" charset="0"/>
                            </a:rPr>
                            <m:t>𝑋</m:t>
                          </m:r>
                        </m:e>
                        <m:sup>
                          <m:r>
                            <a:rPr lang="en-US" b="0" i="1" smtClean="0">
                              <a:solidFill>
                                <a:srgbClr val="FF0000"/>
                              </a:solidFill>
                              <a:latin typeface="Cambria Math" panose="02040503050406030204" pitchFamily="18" charset="0"/>
                            </a:rPr>
                            <m:t>𝐶</m:t>
                          </m:r>
                        </m:sup>
                      </m:sSup>
                    </m:oMath>
                  </m:oMathPara>
                </a14:m>
                <a:endParaRPr lang="en-US" baseline="30000" dirty="0">
                  <a:solidFill>
                    <a:srgbClr val="FF0000"/>
                  </a:solidFill>
                </a:endParaRPr>
              </a:p>
            </p:txBody>
          </p:sp>
        </mc:Choice>
        <mc:Fallback xmlns="">
          <p:sp>
            <p:nvSpPr>
              <p:cNvPr id="56" name="TextBox 55">
                <a:extLst>
                  <a:ext uri="{FF2B5EF4-FFF2-40B4-BE49-F238E27FC236}">
                    <a16:creationId xmlns:a16="http://schemas.microsoft.com/office/drawing/2014/main" id="{79299098-32EE-144F-A0DC-E6101F37B6E0}"/>
                  </a:ext>
                </a:extLst>
              </p:cNvPr>
              <p:cNvSpPr txBox="1">
                <a:spLocks noRot="1" noChangeAspect="1" noMove="1" noResize="1" noEditPoints="1" noAdjustHandles="1" noChangeArrowheads="1" noChangeShapeType="1" noTextEdit="1"/>
              </p:cNvSpPr>
              <p:nvPr/>
            </p:nvSpPr>
            <p:spPr>
              <a:xfrm>
                <a:off x="1295400" y="4038600"/>
                <a:ext cx="457200" cy="370230"/>
              </a:xfrm>
              <a:prstGeom prst="rect">
                <a:avLst/>
              </a:prstGeom>
              <a:blipFill>
                <a:blip r:embed="rId12"/>
                <a:stretch>
                  <a:fillRect r="-16216"/>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4" name="TextBox 63">
                <a:extLst>
                  <a:ext uri="{FF2B5EF4-FFF2-40B4-BE49-F238E27FC236}">
                    <a16:creationId xmlns:a16="http://schemas.microsoft.com/office/drawing/2014/main" id="{E4768CD3-8EF2-2442-9716-8B085DF30287}"/>
                  </a:ext>
                </a:extLst>
              </p:cNvPr>
              <p:cNvSpPr txBox="1"/>
              <p:nvPr/>
            </p:nvSpPr>
            <p:spPr>
              <a:xfrm>
                <a:off x="2438400" y="4038600"/>
                <a:ext cx="457200" cy="368627"/>
              </a:xfrm>
              <a:prstGeom prst="rect">
                <a:avLst/>
              </a:prstGeom>
              <a:noFill/>
              <a:ln>
                <a:noFill/>
              </a:ln>
            </p:spPr>
            <p:txBody>
              <a:bodyPr wrap="square" rtlCol="0">
                <a:spAutoFit/>
              </a:bodyPr>
              <a:lstStyle/>
              <a:p>
                <a:pPr/>
                <a14:m>
                  <m:oMathPara xmlns:m="http://schemas.openxmlformats.org/officeDocument/2006/math">
                    <m:oMathParaPr>
                      <m:jc m:val="center"/>
                    </m:oMathParaPr>
                    <m:oMath xmlns:m="http://schemas.openxmlformats.org/officeDocument/2006/math">
                      <m:sSup>
                        <m:sSupPr>
                          <m:ctrlPr>
                            <a:rPr lang="en-US" i="1" smtClean="0">
                              <a:solidFill>
                                <a:srgbClr val="FF0000"/>
                              </a:solidFill>
                              <a:latin typeface="Cambria Math" panose="02040503050406030204" pitchFamily="18" charset="0"/>
                            </a:rPr>
                          </m:ctrlPr>
                        </m:sSupPr>
                        <m:e>
                          <m:r>
                            <a:rPr lang="en-US" b="0" i="1" smtClean="0">
                              <a:solidFill>
                                <a:srgbClr val="FF0000"/>
                              </a:solidFill>
                              <a:latin typeface="Cambria Math" panose="02040503050406030204" pitchFamily="18" charset="0"/>
                            </a:rPr>
                            <m:t>∆</m:t>
                          </m:r>
                          <m:r>
                            <a:rPr lang="en-US" i="1">
                              <a:solidFill>
                                <a:srgbClr val="FF0000"/>
                              </a:solidFill>
                              <a:latin typeface="Cambria Math" panose="02040503050406030204" pitchFamily="18" charset="0"/>
                            </a:rPr>
                            <m:t>𝑋</m:t>
                          </m:r>
                        </m:e>
                        <m:sup>
                          <m:r>
                            <a:rPr lang="en-US" b="0" i="1" smtClean="0">
                              <a:solidFill>
                                <a:srgbClr val="FF0000"/>
                              </a:solidFill>
                              <a:latin typeface="Cambria Math" panose="02040503050406030204" pitchFamily="18" charset="0"/>
                            </a:rPr>
                            <m:t>𝐷</m:t>
                          </m:r>
                        </m:sup>
                      </m:sSup>
                    </m:oMath>
                  </m:oMathPara>
                </a14:m>
                <a:endParaRPr lang="en-US" baseline="30000" dirty="0">
                  <a:solidFill>
                    <a:srgbClr val="FF0000"/>
                  </a:solidFill>
                </a:endParaRPr>
              </a:p>
            </p:txBody>
          </p:sp>
        </mc:Choice>
        <mc:Fallback xmlns="">
          <p:sp>
            <p:nvSpPr>
              <p:cNvPr id="64" name="TextBox 63">
                <a:extLst>
                  <a:ext uri="{FF2B5EF4-FFF2-40B4-BE49-F238E27FC236}">
                    <a16:creationId xmlns:a16="http://schemas.microsoft.com/office/drawing/2014/main" id="{E4768CD3-8EF2-2442-9716-8B085DF30287}"/>
                  </a:ext>
                </a:extLst>
              </p:cNvPr>
              <p:cNvSpPr txBox="1">
                <a:spLocks noRot="1" noChangeAspect="1" noMove="1" noResize="1" noEditPoints="1" noAdjustHandles="1" noChangeArrowheads="1" noChangeShapeType="1" noTextEdit="1"/>
              </p:cNvSpPr>
              <p:nvPr/>
            </p:nvSpPr>
            <p:spPr>
              <a:xfrm>
                <a:off x="2438400" y="4038600"/>
                <a:ext cx="457200" cy="368627"/>
              </a:xfrm>
              <a:prstGeom prst="rect">
                <a:avLst/>
              </a:prstGeom>
              <a:blipFill>
                <a:blip r:embed="rId13"/>
                <a:stretch>
                  <a:fillRect r="-22222"/>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6" name="Rectangle 65">
                <a:extLst>
                  <a:ext uri="{FF2B5EF4-FFF2-40B4-BE49-F238E27FC236}">
                    <a16:creationId xmlns:a16="http://schemas.microsoft.com/office/drawing/2014/main" id="{5A5D983B-0044-CA4B-A22A-79A58E08E62D}"/>
                  </a:ext>
                </a:extLst>
              </p:cNvPr>
              <p:cNvSpPr/>
              <p:nvPr/>
            </p:nvSpPr>
            <p:spPr>
              <a:xfrm>
                <a:off x="6686550" y="4743450"/>
                <a:ext cx="570349" cy="37459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chemeClr val="tx1"/>
                              </a:solidFill>
                              <a:latin typeface="Cambria Math" panose="02040503050406030204" pitchFamily="18" charset="0"/>
                            </a:rPr>
                          </m:ctrlPr>
                        </m:sSubSupPr>
                        <m:e>
                          <m:r>
                            <a:rPr lang="en-US" b="0" i="1" smtClean="0">
                              <a:solidFill>
                                <a:schemeClr val="tx1"/>
                              </a:solidFill>
                              <a:latin typeface="Cambria Math" panose="02040503050406030204" pitchFamily="18" charset="0"/>
                            </a:rPr>
                            <m:t>𝑀</m:t>
                          </m:r>
                        </m:e>
                        <m:sub>
                          <m:r>
                            <a:rPr lang="en-US" b="0" i="1" smtClean="0">
                              <a:solidFill>
                                <a:schemeClr val="tx1"/>
                              </a:solidFill>
                              <a:latin typeface="Cambria Math" panose="02040503050406030204" pitchFamily="18" charset="0"/>
                            </a:rPr>
                            <m:t>2</m:t>
                          </m:r>
                        </m:sub>
                        <m:sup>
                          <m:r>
                            <a:rPr lang="en-US" b="0" i="1" smtClean="0">
                              <a:solidFill>
                                <a:schemeClr val="tx1"/>
                              </a:solidFill>
                              <a:latin typeface="Cambria Math" panose="02040503050406030204" pitchFamily="18" charset="0"/>
                            </a:rPr>
                            <m:t>𝐴</m:t>
                          </m:r>
                        </m:sup>
                      </m:sSubSup>
                    </m:oMath>
                  </m:oMathPara>
                </a14:m>
                <a:endParaRPr lang="en-US" dirty="0">
                  <a:solidFill>
                    <a:schemeClr val="tx1"/>
                  </a:solidFill>
                </a:endParaRPr>
              </a:p>
            </p:txBody>
          </p:sp>
        </mc:Choice>
        <mc:Fallback xmlns="">
          <p:sp>
            <p:nvSpPr>
              <p:cNvPr id="66" name="Rectangle 65">
                <a:extLst>
                  <a:ext uri="{FF2B5EF4-FFF2-40B4-BE49-F238E27FC236}">
                    <a16:creationId xmlns:a16="http://schemas.microsoft.com/office/drawing/2014/main" id="{5A5D983B-0044-CA4B-A22A-79A58E08E62D}"/>
                  </a:ext>
                </a:extLst>
              </p:cNvPr>
              <p:cNvSpPr>
                <a:spLocks noRot="1" noChangeAspect="1" noMove="1" noResize="1" noEditPoints="1" noAdjustHandles="1" noChangeArrowheads="1" noChangeShapeType="1" noTextEdit="1"/>
              </p:cNvSpPr>
              <p:nvPr/>
            </p:nvSpPr>
            <p:spPr>
              <a:xfrm>
                <a:off x="6686550" y="4743450"/>
                <a:ext cx="570349" cy="374590"/>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9" name="TextBox 68">
                <a:extLst>
                  <a:ext uri="{FF2B5EF4-FFF2-40B4-BE49-F238E27FC236}">
                    <a16:creationId xmlns:a16="http://schemas.microsoft.com/office/drawing/2014/main" id="{D5861699-A52A-9547-9ED9-FFAF07E16A8E}"/>
                  </a:ext>
                </a:extLst>
              </p:cNvPr>
              <p:cNvSpPr txBox="1"/>
              <p:nvPr/>
            </p:nvSpPr>
            <p:spPr>
              <a:xfrm>
                <a:off x="2438400" y="2438400"/>
                <a:ext cx="1793502" cy="376963"/>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𝐵𝑓</m:t>
                        </m:r>
                      </m:sup>
                    </m:sSup>
                    <m:r>
                      <a:rPr lang="en-US" b="0" i="1" smtClean="0">
                        <a:latin typeface="Cambria Math" panose="02040503050406030204" pitchFamily="18" charset="0"/>
                      </a:rPr>
                      <m:t>,</m:t>
                    </m:r>
                    <m:r>
                      <a:rPr lang="en-US" i="1">
                        <a:latin typeface="Cambria Math" panose="02040503050406030204" pitchFamily="18" charset="0"/>
                      </a:rPr>
                      <m:t> </m:t>
                    </m:r>
                    <m:sSup>
                      <m:sSupPr>
                        <m:ctrlPr>
                          <a:rPr lang="en-US" i="1">
                            <a:latin typeface="Cambria Math" panose="02040503050406030204" pitchFamily="18" charset="0"/>
                          </a:rPr>
                        </m:ctrlPr>
                      </m:sSupPr>
                      <m:e>
                        <m:r>
                          <a:rPr lang="en-US" b="0" i="1" smtClean="0">
                            <a:latin typeface="Cambria Math" panose="02040503050406030204" pitchFamily="18" charset="0"/>
                          </a:rPr>
                          <m:t> </m:t>
                        </m:r>
                        <m:r>
                          <a:rPr lang="en-US" i="1">
                            <a:latin typeface="Cambria Math" panose="02040503050406030204" pitchFamily="18" charset="0"/>
                          </a:rPr>
                          <m:t>𝑋</m:t>
                        </m:r>
                      </m:e>
                      <m:sup>
                        <m:r>
                          <a:rPr lang="en-US" i="1">
                            <a:latin typeface="Cambria Math" panose="02040503050406030204" pitchFamily="18" charset="0"/>
                          </a:rPr>
                          <m:t>𝐶𝑓</m:t>
                        </m:r>
                      </m:sup>
                    </m:sSup>
                  </m:oMath>
                </a14:m>
                <a:r>
                  <a:rPr lang="en-US" dirty="0"/>
                  <a:t>,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b="0" i="1" smtClean="0">
                            <a:latin typeface="Cambria Math" panose="02040503050406030204" pitchFamily="18" charset="0"/>
                          </a:rPr>
                          <m:t>𝐷</m:t>
                        </m:r>
                        <m:r>
                          <a:rPr lang="en-US" i="1">
                            <a:latin typeface="Cambria Math" panose="02040503050406030204" pitchFamily="18" charset="0"/>
                          </a:rPr>
                          <m:t>𝑓</m:t>
                        </m:r>
                      </m:sup>
                    </m:sSup>
                  </m:oMath>
                </a14:m>
                <a:endParaRPr lang="en-US" baseline="30000" dirty="0"/>
              </a:p>
            </p:txBody>
          </p:sp>
        </mc:Choice>
        <mc:Fallback xmlns="">
          <p:sp>
            <p:nvSpPr>
              <p:cNvPr id="69" name="TextBox 68">
                <a:extLst>
                  <a:ext uri="{FF2B5EF4-FFF2-40B4-BE49-F238E27FC236}">
                    <a16:creationId xmlns:a16="http://schemas.microsoft.com/office/drawing/2014/main" id="{D5861699-A52A-9547-9ED9-FFAF07E16A8E}"/>
                  </a:ext>
                </a:extLst>
              </p:cNvPr>
              <p:cNvSpPr txBox="1">
                <a:spLocks noRot="1" noChangeAspect="1" noMove="1" noResize="1" noEditPoints="1" noAdjustHandles="1" noChangeArrowheads="1" noChangeShapeType="1" noTextEdit="1"/>
              </p:cNvSpPr>
              <p:nvPr/>
            </p:nvSpPr>
            <p:spPr>
              <a:xfrm>
                <a:off x="2438400" y="2438400"/>
                <a:ext cx="1793502" cy="376963"/>
              </a:xfrm>
              <a:prstGeom prst="rect">
                <a:avLst/>
              </a:prstGeom>
              <a:blipFill>
                <a:blip r:embed="rId15"/>
                <a:stretch>
                  <a:fillRect t="-3333" b="-2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0" name="Rectangle 69">
                <a:extLst>
                  <a:ext uri="{FF2B5EF4-FFF2-40B4-BE49-F238E27FC236}">
                    <a16:creationId xmlns:a16="http://schemas.microsoft.com/office/drawing/2014/main" id="{FC54A37A-7C7E-0B43-A210-2D5D1167528C}"/>
                  </a:ext>
                </a:extLst>
              </p:cNvPr>
              <p:cNvSpPr/>
              <p:nvPr/>
            </p:nvSpPr>
            <p:spPr>
              <a:xfrm>
                <a:off x="685800" y="3657600"/>
                <a:ext cx="33457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𝑡</m:t>
                      </m:r>
                    </m:oMath>
                  </m:oMathPara>
                </a14:m>
                <a:endParaRPr lang="en-US" dirty="0"/>
              </a:p>
            </p:txBody>
          </p:sp>
        </mc:Choice>
        <mc:Fallback xmlns="">
          <p:sp>
            <p:nvSpPr>
              <p:cNvPr id="70" name="Rectangle 69">
                <a:extLst>
                  <a:ext uri="{FF2B5EF4-FFF2-40B4-BE49-F238E27FC236}">
                    <a16:creationId xmlns:a16="http://schemas.microsoft.com/office/drawing/2014/main" id="{FC54A37A-7C7E-0B43-A210-2D5D1167528C}"/>
                  </a:ext>
                </a:extLst>
              </p:cNvPr>
              <p:cNvSpPr>
                <a:spLocks noRot="1" noChangeAspect="1" noMove="1" noResize="1" noEditPoints="1" noAdjustHandles="1" noChangeArrowheads="1" noChangeShapeType="1" noTextEdit="1"/>
              </p:cNvSpPr>
              <p:nvPr/>
            </p:nvSpPr>
            <p:spPr>
              <a:xfrm>
                <a:off x="685800" y="3657600"/>
                <a:ext cx="334579" cy="369332"/>
              </a:xfrm>
              <a:prstGeom prst="rect">
                <a:avLst/>
              </a:prstGeom>
              <a:blipFill>
                <a:blip r:embed="rId16"/>
                <a:stretch>
                  <a:fillRect/>
                </a:stretch>
              </a:blipFill>
            </p:spPr>
            <p:txBody>
              <a:bodyPr/>
              <a:lstStyle/>
              <a:p>
                <a:r>
                  <a:rPr lang="en-US">
                    <a:noFill/>
                  </a:rPr>
                  <a:t> </a:t>
                </a:r>
              </a:p>
            </p:txBody>
          </p:sp>
        </mc:Fallback>
      </mc:AlternateContent>
      <p:sp>
        <p:nvSpPr>
          <p:cNvPr id="71" name="TextBox 70">
            <a:extLst>
              <a:ext uri="{FF2B5EF4-FFF2-40B4-BE49-F238E27FC236}">
                <a16:creationId xmlns:a16="http://schemas.microsoft.com/office/drawing/2014/main" id="{DA731600-7C7A-7D4A-BAB3-096111A2E5E4}"/>
              </a:ext>
            </a:extLst>
          </p:cNvPr>
          <p:cNvSpPr txBox="1"/>
          <p:nvPr/>
        </p:nvSpPr>
        <p:spPr>
          <a:xfrm>
            <a:off x="4743450" y="1771650"/>
            <a:ext cx="2171700" cy="369332"/>
          </a:xfrm>
          <a:prstGeom prst="rect">
            <a:avLst/>
          </a:prstGeom>
          <a:noFill/>
        </p:spPr>
        <p:txBody>
          <a:bodyPr wrap="square" rtlCol="0">
            <a:spAutoFit/>
          </a:bodyPr>
          <a:lstStyle/>
          <a:p>
            <a:pPr algn="ctr"/>
            <a:r>
              <a:rPr lang="en-US" dirty="0"/>
              <a:t>Import Market</a:t>
            </a:r>
          </a:p>
        </p:txBody>
      </p:sp>
      <mc:AlternateContent xmlns:mc="http://schemas.openxmlformats.org/markup-compatibility/2006" xmlns:a14="http://schemas.microsoft.com/office/drawing/2010/main">
        <mc:Choice Requires="a14">
          <p:sp>
            <p:nvSpPr>
              <p:cNvPr id="72" name="TextBox 71">
                <a:extLst>
                  <a:ext uri="{FF2B5EF4-FFF2-40B4-BE49-F238E27FC236}">
                    <a16:creationId xmlns:a16="http://schemas.microsoft.com/office/drawing/2014/main" id="{E02ECADE-09FE-0943-9604-19ADEB46B4BF}"/>
                  </a:ext>
                </a:extLst>
              </p:cNvPr>
              <p:cNvSpPr txBox="1"/>
              <p:nvPr/>
            </p:nvSpPr>
            <p:spPr>
              <a:xfrm>
                <a:off x="1828800" y="4038600"/>
                <a:ext cx="457200" cy="368627"/>
              </a:xfrm>
              <a:prstGeom prst="rect">
                <a:avLst/>
              </a:prstGeom>
              <a:noFill/>
              <a:ln>
                <a:noFill/>
              </a:ln>
            </p:spPr>
            <p:txBody>
              <a:bodyPr wrap="square" rtlCol="0">
                <a:spAutoFit/>
              </a:bodyPr>
              <a:lstStyle/>
              <a:p>
                <a:pPr/>
                <a14:m>
                  <m:oMathPara xmlns:m="http://schemas.openxmlformats.org/officeDocument/2006/math">
                    <m:oMathParaPr>
                      <m:jc m:val="center"/>
                    </m:oMathParaPr>
                    <m:oMath xmlns:m="http://schemas.openxmlformats.org/officeDocument/2006/math">
                      <m:sSup>
                        <m:sSupPr>
                          <m:ctrlPr>
                            <a:rPr lang="en-US" i="1" smtClean="0">
                              <a:solidFill>
                                <a:srgbClr val="00B050"/>
                              </a:solidFill>
                              <a:latin typeface="Cambria Math" panose="02040503050406030204" pitchFamily="18" charset="0"/>
                            </a:rPr>
                          </m:ctrlPr>
                        </m:sSupPr>
                        <m:e>
                          <m:r>
                            <a:rPr lang="en-US" b="0" i="1" smtClean="0">
                              <a:solidFill>
                                <a:srgbClr val="00B050"/>
                              </a:solidFill>
                              <a:latin typeface="Cambria Math" panose="02040503050406030204" pitchFamily="18" charset="0"/>
                            </a:rPr>
                            <m:t>∆</m:t>
                          </m:r>
                          <m:r>
                            <a:rPr lang="en-US" i="1">
                              <a:solidFill>
                                <a:srgbClr val="00B050"/>
                              </a:solidFill>
                              <a:latin typeface="Cambria Math" panose="02040503050406030204" pitchFamily="18" charset="0"/>
                            </a:rPr>
                            <m:t>𝑋</m:t>
                          </m:r>
                        </m:e>
                        <m:sup>
                          <m:r>
                            <a:rPr lang="en-US" i="1">
                              <a:solidFill>
                                <a:srgbClr val="00B050"/>
                              </a:solidFill>
                              <a:latin typeface="Cambria Math" panose="02040503050406030204" pitchFamily="18" charset="0"/>
                            </a:rPr>
                            <m:t>𝐵</m:t>
                          </m:r>
                        </m:sup>
                      </m:sSup>
                    </m:oMath>
                  </m:oMathPara>
                </a14:m>
                <a:endParaRPr lang="en-US" baseline="30000" dirty="0">
                  <a:solidFill>
                    <a:srgbClr val="00B050"/>
                  </a:solidFill>
                </a:endParaRPr>
              </a:p>
            </p:txBody>
          </p:sp>
        </mc:Choice>
        <mc:Fallback xmlns="">
          <p:sp>
            <p:nvSpPr>
              <p:cNvPr id="72" name="TextBox 71">
                <a:extLst>
                  <a:ext uri="{FF2B5EF4-FFF2-40B4-BE49-F238E27FC236}">
                    <a16:creationId xmlns:a16="http://schemas.microsoft.com/office/drawing/2014/main" id="{E02ECADE-09FE-0943-9604-19ADEB46B4BF}"/>
                  </a:ext>
                </a:extLst>
              </p:cNvPr>
              <p:cNvSpPr txBox="1">
                <a:spLocks noRot="1" noChangeAspect="1" noMove="1" noResize="1" noEditPoints="1" noAdjustHandles="1" noChangeArrowheads="1" noChangeShapeType="1" noTextEdit="1"/>
              </p:cNvSpPr>
              <p:nvPr/>
            </p:nvSpPr>
            <p:spPr>
              <a:xfrm>
                <a:off x="1828800" y="4038600"/>
                <a:ext cx="457200" cy="368627"/>
              </a:xfrm>
              <a:prstGeom prst="rect">
                <a:avLst/>
              </a:prstGeom>
              <a:blipFill>
                <a:blip r:embed="rId17"/>
                <a:stretch>
                  <a:fillRect r="-22222"/>
                </a:stretch>
              </a:blipFill>
              <a:ln>
                <a:noFill/>
              </a:ln>
            </p:spPr>
            <p:txBody>
              <a:bodyPr/>
              <a:lstStyle/>
              <a:p>
                <a:r>
                  <a:rPr lang="en-US">
                    <a:noFill/>
                  </a:rPr>
                  <a:t> </a:t>
                </a:r>
              </a:p>
            </p:txBody>
          </p:sp>
        </mc:Fallback>
      </mc:AlternateContent>
      <p:sp>
        <p:nvSpPr>
          <p:cNvPr id="3" name="Footer Placeholder 2">
            <a:extLst>
              <a:ext uri="{FF2B5EF4-FFF2-40B4-BE49-F238E27FC236}">
                <a16:creationId xmlns:a16="http://schemas.microsoft.com/office/drawing/2014/main" id="{81A14AF8-B812-9146-A549-751D149BE3C1}"/>
              </a:ext>
            </a:extLst>
          </p:cNvPr>
          <p:cNvSpPr>
            <a:spLocks noGrp="1"/>
          </p:cNvSpPr>
          <p:nvPr>
            <p:ph type="ftr" sz="quarter" idx="11"/>
          </p:nvPr>
        </p:nvSpPr>
        <p:spPr/>
        <p:txBody>
          <a:bodyPr/>
          <a:lstStyle/>
          <a:p>
            <a:pPr>
              <a:defRPr/>
            </a:pPr>
            <a:r>
              <a:rPr lang="en-US"/>
              <a:t>Class 19:  Preferential Trading Arrangements</a:t>
            </a:r>
          </a:p>
        </p:txBody>
      </p:sp>
    </p:spTree>
    <p:extLst>
      <p:ext uri="{BB962C8B-B14F-4D97-AF65-F5344CB8AC3E}">
        <p14:creationId xmlns:p14="http://schemas.microsoft.com/office/powerpoint/2010/main" val="253221797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ectangle 58">
            <a:extLst>
              <a:ext uri="{FF2B5EF4-FFF2-40B4-BE49-F238E27FC236}">
                <a16:creationId xmlns:a16="http://schemas.microsoft.com/office/drawing/2014/main" id="{17CFC0F5-4074-244B-AAD5-C40D537731AF}"/>
              </a:ext>
            </a:extLst>
          </p:cNvPr>
          <p:cNvSpPr/>
          <p:nvPr/>
        </p:nvSpPr>
        <p:spPr>
          <a:xfrm>
            <a:off x="-48861" y="612899"/>
            <a:ext cx="9144000" cy="55546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Trade Creation</a:t>
            </a:r>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66</a:t>
            </a:fld>
            <a:endParaRPr lang="en-US"/>
          </a:p>
        </p:txBody>
      </p:sp>
      <p:cxnSp>
        <p:nvCxnSpPr>
          <p:cNvPr id="7" name="Straight Connector 6"/>
          <p:cNvCxnSpPr>
            <a:cxnSpLocks/>
          </p:cNvCxnSpPr>
          <p:nvPr/>
        </p:nvCxnSpPr>
        <p:spPr>
          <a:xfrm>
            <a:off x="1143000" y="4743450"/>
            <a:ext cx="22288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V="1">
            <a:off x="11430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914400" y="2114550"/>
            <a:ext cx="514350" cy="369332"/>
          </a:xfrm>
          <a:prstGeom prst="rect">
            <a:avLst/>
          </a:prstGeom>
          <a:noFill/>
        </p:spPr>
        <p:txBody>
          <a:bodyPr wrap="square" rtlCol="0">
            <a:spAutoFit/>
          </a:bodyPr>
          <a:lstStyle/>
          <a:p>
            <a:r>
              <a:rPr lang="en-US" dirty="0"/>
              <a:t>P</a:t>
            </a:r>
          </a:p>
        </p:txBody>
      </p:sp>
      <p:sp>
        <p:nvSpPr>
          <p:cNvPr id="17" name="TextBox 16"/>
          <p:cNvSpPr txBox="1"/>
          <p:nvPr/>
        </p:nvSpPr>
        <p:spPr>
          <a:xfrm>
            <a:off x="3143250" y="4686300"/>
            <a:ext cx="514350" cy="369332"/>
          </a:xfrm>
          <a:prstGeom prst="rect">
            <a:avLst/>
          </a:prstGeom>
          <a:noFill/>
        </p:spPr>
        <p:txBody>
          <a:bodyPr wrap="square" rtlCol="0">
            <a:spAutoFit/>
          </a:bodyPr>
          <a:lstStyle/>
          <a:p>
            <a:r>
              <a:rPr lang="en-US" dirty="0"/>
              <a:t>Q</a:t>
            </a:r>
          </a:p>
        </p:txBody>
      </p:sp>
      <p:sp>
        <p:nvSpPr>
          <p:cNvPr id="34" name="TextBox 33"/>
          <p:cNvSpPr txBox="1"/>
          <p:nvPr/>
        </p:nvSpPr>
        <p:spPr>
          <a:xfrm>
            <a:off x="1314450" y="1600201"/>
            <a:ext cx="1943100" cy="646331"/>
          </a:xfrm>
          <a:prstGeom prst="rect">
            <a:avLst/>
          </a:prstGeom>
          <a:noFill/>
        </p:spPr>
        <p:txBody>
          <a:bodyPr wrap="square" rtlCol="0">
            <a:spAutoFit/>
          </a:bodyPr>
          <a:lstStyle/>
          <a:p>
            <a:pPr algn="ctr"/>
            <a:r>
              <a:rPr lang="en-US" dirty="0"/>
              <a:t>Export Supplies of B, C, and D</a:t>
            </a:r>
          </a:p>
        </p:txBody>
      </p:sp>
      <p:sp>
        <p:nvSpPr>
          <p:cNvPr id="38" name="Left Brace 37"/>
          <p:cNvSpPr/>
          <p:nvPr/>
        </p:nvSpPr>
        <p:spPr>
          <a:xfrm>
            <a:off x="971550" y="3371850"/>
            <a:ext cx="171450" cy="1028700"/>
          </a:xfrm>
          <a:prstGeom prst="leftBrace">
            <a:avLst>
              <a:gd name="adj1" fmla="val 44444"/>
              <a:gd name="adj2"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61" name="Straight Connector 60"/>
          <p:cNvCxnSpPr>
            <a:cxnSpLocks/>
          </p:cNvCxnSpPr>
          <p:nvPr/>
        </p:nvCxnSpPr>
        <p:spPr>
          <a:xfrm>
            <a:off x="4000500" y="4743450"/>
            <a:ext cx="36004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flipV="1">
            <a:off x="40005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5" name="TextBox 64"/>
          <p:cNvSpPr txBox="1"/>
          <p:nvPr/>
        </p:nvSpPr>
        <p:spPr>
          <a:xfrm>
            <a:off x="7486650" y="4686300"/>
            <a:ext cx="514350" cy="369332"/>
          </a:xfrm>
          <a:prstGeom prst="rect">
            <a:avLst/>
          </a:prstGeom>
          <a:noFill/>
        </p:spPr>
        <p:txBody>
          <a:bodyPr wrap="square" rtlCol="0">
            <a:spAutoFit/>
          </a:bodyPr>
          <a:lstStyle/>
          <a:p>
            <a:r>
              <a:rPr lang="en-US" dirty="0"/>
              <a:t>Q</a:t>
            </a:r>
          </a:p>
        </p:txBody>
      </p:sp>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92EE2414-DF8A-4344-983D-77235EC7E06D}"/>
                  </a:ext>
                </a:extLst>
              </p:cNvPr>
              <p:cNvSpPr txBox="1"/>
              <p:nvPr/>
            </p:nvSpPr>
            <p:spPr>
              <a:xfrm>
                <a:off x="2286000" y="2171700"/>
                <a:ext cx="1023657" cy="3702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𝑡</m:t>
                          </m:r>
                        </m:sup>
                      </m:sSup>
                      <m:r>
                        <a:rPr lang="en-US" i="1">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𝑡</m:t>
                          </m:r>
                        </m:sup>
                      </m:sSup>
                      <m:r>
                        <a:rPr lang="en-US" b="0" i="1" smtClean="0">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b="0" i="1" smtClean="0">
                              <a:latin typeface="Cambria Math" panose="02040503050406030204" pitchFamily="18" charset="0"/>
                            </a:rPr>
                            <m:t>𝐷</m:t>
                          </m:r>
                          <m:r>
                            <a:rPr lang="en-US" i="1">
                              <a:latin typeface="Cambria Math" panose="02040503050406030204" pitchFamily="18" charset="0"/>
                            </a:rPr>
                            <m:t>𝑡</m:t>
                          </m:r>
                        </m:sup>
                      </m:sSup>
                    </m:oMath>
                  </m:oMathPara>
                </a14:m>
                <a:endParaRPr lang="en-US" baseline="30000" dirty="0"/>
              </a:p>
            </p:txBody>
          </p:sp>
        </mc:Choice>
        <mc:Fallback xmlns="">
          <p:sp>
            <p:nvSpPr>
              <p:cNvPr id="52" name="TextBox 51">
                <a:extLst>
                  <a:ext uri="{FF2B5EF4-FFF2-40B4-BE49-F238E27FC236}">
                    <a16:creationId xmlns:a16="http://schemas.microsoft.com/office/drawing/2014/main" id="{92EE2414-DF8A-4344-983D-77235EC7E06D}"/>
                  </a:ext>
                </a:extLst>
              </p:cNvPr>
              <p:cNvSpPr txBox="1">
                <a:spLocks noRot="1" noChangeAspect="1" noMove="1" noResize="1" noEditPoints="1" noAdjustHandles="1" noChangeArrowheads="1" noChangeShapeType="1" noTextEdit="1"/>
              </p:cNvSpPr>
              <p:nvPr/>
            </p:nvSpPr>
            <p:spPr>
              <a:xfrm>
                <a:off x="2286000" y="2171700"/>
                <a:ext cx="1023657" cy="370230"/>
              </a:xfrm>
              <a:prstGeom prst="rect">
                <a:avLst/>
              </a:prstGeom>
              <a:blipFill>
                <a:blip r:embed="rId2"/>
                <a:stretch>
                  <a:fillRect r="-33333"/>
                </a:stretch>
              </a:blipFill>
            </p:spPr>
            <p:txBody>
              <a:bodyPr/>
              <a:lstStyle/>
              <a:p>
                <a:r>
                  <a:rPr lang="en-US">
                    <a:noFill/>
                  </a:rPr>
                  <a:t> </a:t>
                </a:r>
              </a:p>
            </p:txBody>
          </p:sp>
        </mc:Fallback>
      </mc:AlternateContent>
      <p:sp>
        <p:nvSpPr>
          <p:cNvPr id="82" name="TextBox 81">
            <a:extLst>
              <a:ext uri="{FF2B5EF4-FFF2-40B4-BE49-F238E27FC236}">
                <a16:creationId xmlns:a16="http://schemas.microsoft.com/office/drawing/2014/main" id="{7E6B0EBB-1053-F74B-9D67-38DE2DAC1BC9}"/>
              </a:ext>
            </a:extLst>
          </p:cNvPr>
          <p:cNvSpPr txBox="1"/>
          <p:nvPr/>
        </p:nvSpPr>
        <p:spPr>
          <a:xfrm>
            <a:off x="3771900" y="2114550"/>
            <a:ext cx="514350" cy="369332"/>
          </a:xfrm>
          <a:prstGeom prst="rect">
            <a:avLst/>
          </a:prstGeom>
          <a:noFill/>
        </p:spPr>
        <p:txBody>
          <a:bodyPr wrap="square" rtlCol="0">
            <a:spAutoFit/>
          </a:bodyPr>
          <a:lstStyle/>
          <a:p>
            <a:r>
              <a:rPr lang="en-US" dirty="0"/>
              <a:t>P</a:t>
            </a:r>
          </a:p>
        </p:txBody>
      </p:sp>
      <p:cxnSp>
        <p:nvCxnSpPr>
          <p:cNvPr id="37" name="Straight Connector 36">
            <a:extLst>
              <a:ext uri="{FF2B5EF4-FFF2-40B4-BE49-F238E27FC236}">
                <a16:creationId xmlns:a16="http://schemas.microsoft.com/office/drawing/2014/main" id="{2B69756F-A655-3D4B-94B8-1C84BBD8D05F}"/>
              </a:ext>
            </a:extLst>
          </p:cNvPr>
          <p:cNvCxnSpPr>
            <a:cxnSpLocks/>
          </p:cNvCxnSpPr>
          <p:nvPr/>
        </p:nvCxnSpPr>
        <p:spPr>
          <a:xfrm flipV="1">
            <a:off x="4000500" y="3371850"/>
            <a:ext cx="108585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7D3B3EFB-8AD7-B847-A9E9-32226D6619E0}"/>
              </a:ext>
            </a:extLst>
          </p:cNvPr>
          <p:cNvCxnSpPr>
            <a:cxnSpLocks/>
          </p:cNvCxnSpPr>
          <p:nvPr/>
        </p:nvCxnSpPr>
        <p:spPr>
          <a:xfrm flipV="1">
            <a:off x="4000500" y="3371850"/>
            <a:ext cx="217170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0" name="Straight Connector 89">
            <a:extLst>
              <a:ext uri="{FF2B5EF4-FFF2-40B4-BE49-F238E27FC236}">
                <a16:creationId xmlns:a16="http://schemas.microsoft.com/office/drawing/2014/main" id="{B2D8F04D-0077-A244-88D3-72FB5EC1C75A}"/>
              </a:ext>
            </a:extLst>
          </p:cNvPr>
          <p:cNvCxnSpPr>
            <a:cxnSpLocks/>
          </p:cNvCxnSpPr>
          <p:nvPr/>
        </p:nvCxnSpPr>
        <p:spPr>
          <a:xfrm flipV="1">
            <a:off x="1143000" y="2343150"/>
            <a:ext cx="114300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2" name="Straight Connector 91">
            <a:extLst>
              <a:ext uri="{FF2B5EF4-FFF2-40B4-BE49-F238E27FC236}">
                <a16:creationId xmlns:a16="http://schemas.microsoft.com/office/drawing/2014/main" id="{8B85F163-61A3-0746-963C-6D9ECA960372}"/>
              </a:ext>
            </a:extLst>
          </p:cNvPr>
          <p:cNvCxnSpPr>
            <a:cxnSpLocks/>
          </p:cNvCxnSpPr>
          <p:nvPr/>
        </p:nvCxnSpPr>
        <p:spPr>
          <a:xfrm flipV="1">
            <a:off x="1143000" y="2743200"/>
            <a:ext cx="1828800" cy="16573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5" name="Straight Connector 104">
            <a:extLst>
              <a:ext uri="{FF2B5EF4-FFF2-40B4-BE49-F238E27FC236}">
                <a16:creationId xmlns:a16="http://schemas.microsoft.com/office/drawing/2014/main" id="{BD22C410-650B-8D47-BD64-C672E078F6CA}"/>
              </a:ext>
            </a:extLst>
          </p:cNvPr>
          <p:cNvCxnSpPr>
            <a:cxnSpLocks/>
          </p:cNvCxnSpPr>
          <p:nvPr/>
        </p:nvCxnSpPr>
        <p:spPr>
          <a:xfrm flipV="1">
            <a:off x="6172200" y="2914650"/>
            <a:ext cx="1485900" cy="4572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8" name="Straight Connector 107">
            <a:extLst>
              <a:ext uri="{FF2B5EF4-FFF2-40B4-BE49-F238E27FC236}">
                <a16:creationId xmlns:a16="http://schemas.microsoft.com/office/drawing/2014/main" id="{78587724-9D09-8C47-A585-6DFE04317138}"/>
              </a:ext>
            </a:extLst>
          </p:cNvPr>
          <p:cNvCxnSpPr>
            <a:cxnSpLocks/>
          </p:cNvCxnSpPr>
          <p:nvPr/>
        </p:nvCxnSpPr>
        <p:spPr>
          <a:xfrm flipV="1">
            <a:off x="5086350" y="2571750"/>
            <a:ext cx="2571750" cy="8001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0296D01C-5A67-F249-8B2F-49D0E799DF72}"/>
              </a:ext>
            </a:extLst>
          </p:cNvPr>
          <p:cNvCxnSpPr>
            <a:cxnSpLocks/>
          </p:cNvCxnSpPr>
          <p:nvPr/>
        </p:nvCxnSpPr>
        <p:spPr>
          <a:xfrm>
            <a:off x="5772150" y="2286000"/>
            <a:ext cx="1771650" cy="14287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80892F4F-B952-8C4F-B790-4341425ED3BF}"/>
                  </a:ext>
                </a:extLst>
              </p:cNvPr>
              <p:cNvSpPr/>
              <p:nvPr/>
            </p:nvSpPr>
            <p:spPr>
              <a:xfrm>
                <a:off x="7258051" y="2286000"/>
                <a:ext cx="64203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𝑋</m:t>
                          </m:r>
                        </m:e>
                        <m:sub>
                          <m:r>
                            <a:rPr lang="en-US" i="1">
                              <a:solidFill>
                                <a:schemeClr val="tx1"/>
                              </a:solidFill>
                              <a:latin typeface="Cambria Math" panose="02040503050406030204" pitchFamily="18" charset="0"/>
                            </a:rPr>
                            <m:t>1</m:t>
                          </m:r>
                        </m:sub>
                      </m:sSub>
                    </m:oMath>
                  </m:oMathPara>
                </a14:m>
                <a:endParaRPr lang="en-US" dirty="0">
                  <a:solidFill>
                    <a:schemeClr val="tx1"/>
                  </a:solidFill>
                </a:endParaRPr>
              </a:p>
            </p:txBody>
          </p:sp>
        </mc:Choice>
        <mc:Fallback xmlns="">
          <p:sp>
            <p:nvSpPr>
              <p:cNvPr id="2" name="Rectangle 1">
                <a:extLst>
                  <a:ext uri="{FF2B5EF4-FFF2-40B4-BE49-F238E27FC236}">
                    <a16:creationId xmlns:a16="http://schemas.microsoft.com/office/drawing/2014/main" id="{80892F4F-B952-8C4F-B790-4341425ED3BF}"/>
                  </a:ext>
                </a:extLst>
              </p:cNvPr>
              <p:cNvSpPr>
                <a:spLocks noRot="1" noChangeAspect="1" noMove="1" noResize="1" noEditPoints="1" noAdjustHandles="1" noChangeArrowheads="1" noChangeShapeType="1" noTextEdit="1"/>
              </p:cNvSpPr>
              <p:nvPr/>
            </p:nvSpPr>
            <p:spPr>
              <a:xfrm>
                <a:off x="7258051" y="2286000"/>
                <a:ext cx="642035" cy="369332"/>
              </a:xfrm>
              <a:prstGeom prst="rect">
                <a:avLst/>
              </a:prstGeom>
              <a:blipFill>
                <a:blip r:embed="rId3"/>
                <a:stretch>
                  <a:fillRect b="-137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Rectangle 40">
                <a:extLst>
                  <a:ext uri="{FF2B5EF4-FFF2-40B4-BE49-F238E27FC236}">
                    <a16:creationId xmlns:a16="http://schemas.microsoft.com/office/drawing/2014/main" id="{DABB84F5-AE17-204A-80ED-F6F8F057D7D9}"/>
                  </a:ext>
                </a:extLst>
              </p:cNvPr>
              <p:cNvSpPr/>
              <p:nvPr/>
            </p:nvSpPr>
            <p:spPr>
              <a:xfrm>
                <a:off x="7315200" y="2971800"/>
                <a:ext cx="64735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𝑋</m:t>
                          </m:r>
                        </m:e>
                        <m:sub>
                          <m:r>
                            <a:rPr lang="en-US" b="0" i="1" smtClean="0">
                              <a:solidFill>
                                <a:schemeClr val="tx1"/>
                              </a:solidFill>
                              <a:latin typeface="Cambria Math" panose="02040503050406030204" pitchFamily="18" charset="0"/>
                            </a:rPr>
                            <m:t>2</m:t>
                          </m:r>
                        </m:sub>
                      </m:sSub>
                    </m:oMath>
                  </m:oMathPara>
                </a14:m>
                <a:endParaRPr lang="en-US" dirty="0">
                  <a:solidFill>
                    <a:schemeClr val="tx1"/>
                  </a:solidFill>
                </a:endParaRPr>
              </a:p>
            </p:txBody>
          </p:sp>
        </mc:Choice>
        <mc:Fallback xmlns="">
          <p:sp>
            <p:nvSpPr>
              <p:cNvPr id="41" name="Rectangle 40">
                <a:extLst>
                  <a:ext uri="{FF2B5EF4-FFF2-40B4-BE49-F238E27FC236}">
                    <a16:creationId xmlns:a16="http://schemas.microsoft.com/office/drawing/2014/main" id="{DABB84F5-AE17-204A-80ED-F6F8F057D7D9}"/>
                  </a:ext>
                </a:extLst>
              </p:cNvPr>
              <p:cNvSpPr>
                <a:spLocks noRot="1" noChangeAspect="1" noMove="1" noResize="1" noEditPoints="1" noAdjustHandles="1" noChangeArrowheads="1" noChangeShapeType="1" noTextEdit="1"/>
              </p:cNvSpPr>
              <p:nvPr/>
            </p:nvSpPr>
            <p:spPr>
              <a:xfrm>
                <a:off x="7315200" y="2971800"/>
                <a:ext cx="647357" cy="369332"/>
              </a:xfrm>
              <a:prstGeom prst="rect">
                <a:avLst/>
              </a:prstGeom>
              <a:blipFill>
                <a:blip r:embed="rId4"/>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Rectangle 44">
                <a:extLst>
                  <a:ext uri="{FF2B5EF4-FFF2-40B4-BE49-F238E27FC236}">
                    <a16:creationId xmlns:a16="http://schemas.microsoft.com/office/drawing/2014/main" id="{0CF069C6-2FA6-5044-AFDE-4E27CCAE2EE5}"/>
                  </a:ext>
                </a:extLst>
              </p:cNvPr>
              <p:cNvSpPr/>
              <p:nvPr/>
            </p:nvSpPr>
            <p:spPr>
              <a:xfrm>
                <a:off x="7315200" y="3371850"/>
                <a:ext cx="570349" cy="37003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𝑀</m:t>
                          </m:r>
                        </m:e>
                        <m:sup>
                          <m:r>
                            <a:rPr lang="en-US" i="1">
                              <a:latin typeface="Cambria Math" panose="02040503050406030204" pitchFamily="18" charset="0"/>
                            </a:rPr>
                            <m:t>𝐴</m:t>
                          </m:r>
                        </m:sup>
                      </m:sSup>
                    </m:oMath>
                  </m:oMathPara>
                </a14:m>
                <a:endParaRPr lang="en-US" dirty="0"/>
              </a:p>
            </p:txBody>
          </p:sp>
        </mc:Choice>
        <mc:Fallback xmlns="">
          <p:sp>
            <p:nvSpPr>
              <p:cNvPr id="45" name="Rectangle 44">
                <a:extLst>
                  <a:ext uri="{FF2B5EF4-FFF2-40B4-BE49-F238E27FC236}">
                    <a16:creationId xmlns:a16="http://schemas.microsoft.com/office/drawing/2014/main" id="{0CF069C6-2FA6-5044-AFDE-4E27CCAE2EE5}"/>
                  </a:ext>
                </a:extLst>
              </p:cNvPr>
              <p:cNvSpPr>
                <a:spLocks noRot="1" noChangeAspect="1" noMove="1" noResize="1" noEditPoints="1" noAdjustHandles="1" noChangeArrowheads="1" noChangeShapeType="1" noTextEdit="1"/>
              </p:cNvSpPr>
              <p:nvPr/>
            </p:nvSpPr>
            <p:spPr>
              <a:xfrm>
                <a:off x="7315200" y="3371850"/>
                <a:ext cx="570349" cy="370038"/>
              </a:xfrm>
              <a:prstGeom prst="rect">
                <a:avLst/>
              </a:prstGeom>
              <a:blipFill>
                <a:blip r:embed="rId5"/>
                <a:stretch>
                  <a:fillRect/>
                </a:stretch>
              </a:blipFill>
            </p:spPr>
            <p:txBody>
              <a:bodyPr/>
              <a:lstStyle/>
              <a:p>
                <a:r>
                  <a:rPr lang="en-US">
                    <a:noFill/>
                  </a:rPr>
                  <a:t> </a:t>
                </a:r>
              </a:p>
            </p:txBody>
          </p:sp>
        </mc:Fallback>
      </mc:AlternateContent>
      <p:cxnSp>
        <p:nvCxnSpPr>
          <p:cNvPr id="46" name="Straight Connector 45">
            <a:extLst>
              <a:ext uri="{FF2B5EF4-FFF2-40B4-BE49-F238E27FC236}">
                <a16:creationId xmlns:a16="http://schemas.microsoft.com/office/drawing/2014/main" id="{2AF4C72D-A217-9045-8FD3-1A2D1F3846E0}"/>
              </a:ext>
            </a:extLst>
          </p:cNvPr>
          <p:cNvCxnSpPr>
            <a:cxnSpLocks/>
          </p:cNvCxnSpPr>
          <p:nvPr/>
        </p:nvCxnSpPr>
        <p:spPr>
          <a:xfrm>
            <a:off x="1143000" y="2914650"/>
            <a:ext cx="5350669"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3" name="Straight Connector 52">
            <a:extLst>
              <a:ext uri="{FF2B5EF4-FFF2-40B4-BE49-F238E27FC236}">
                <a16:creationId xmlns:a16="http://schemas.microsoft.com/office/drawing/2014/main" id="{C411EB69-7D49-CF40-82E4-3B972507DF3B}"/>
              </a:ext>
            </a:extLst>
          </p:cNvPr>
          <p:cNvCxnSpPr>
            <a:cxnSpLocks/>
          </p:cNvCxnSpPr>
          <p:nvPr/>
        </p:nvCxnSpPr>
        <p:spPr>
          <a:xfrm flipV="1">
            <a:off x="6549146" y="2908570"/>
            <a:ext cx="0" cy="1839744"/>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9F0E4899-CCAF-DB40-8F93-BF49E3BE89D1}"/>
              </a:ext>
            </a:extLst>
          </p:cNvPr>
          <p:cNvCxnSpPr>
            <a:cxnSpLocks/>
          </p:cNvCxnSpPr>
          <p:nvPr/>
        </p:nvCxnSpPr>
        <p:spPr>
          <a:xfrm flipV="1">
            <a:off x="2791838" y="2906138"/>
            <a:ext cx="0" cy="1839744"/>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8" name="Straight Connector 57">
            <a:extLst>
              <a:ext uri="{FF2B5EF4-FFF2-40B4-BE49-F238E27FC236}">
                <a16:creationId xmlns:a16="http://schemas.microsoft.com/office/drawing/2014/main" id="{8BC69BF0-E90A-5D48-AB9E-DEFC55577E12}"/>
              </a:ext>
            </a:extLst>
          </p:cNvPr>
          <p:cNvCxnSpPr>
            <a:cxnSpLocks/>
          </p:cNvCxnSpPr>
          <p:nvPr/>
        </p:nvCxnSpPr>
        <p:spPr>
          <a:xfrm flipV="1">
            <a:off x="1651270" y="2908570"/>
            <a:ext cx="0" cy="1839744"/>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108F5F29-3284-6845-BBD9-F61EF62DE53E}"/>
              </a:ext>
            </a:extLst>
          </p:cNvPr>
          <p:cNvCxnSpPr>
            <a:cxnSpLocks/>
          </p:cNvCxnSpPr>
          <p:nvPr/>
        </p:nvCxnSpPr>
        <p:spPr>
          <a:xfrm>
            <a:off x="1143000" y="3156698"/>
            <a:ext cx="5710378"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CD0ACFD9-A660-F14C-BA38-C134DEBEC825}"/>
              </a:ext>
            </a:extLst>
          </p:cNvPr>
          <p:cNvCxnSpPr>
            <a:cxnSpLocks/>
          </p:cNvCxnSpPr>
          <p:nvPr/>
        </p:nvCxnSpPr>
        <p:spPr>
          <a:xfrm flipV="1">
            <a:off x="6858000" y="3160569"/>
            <a:ext cx="0" cy="1582882"/>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458363F3-4D2B-F944-B8A8-BDF52ADACE6B}"/>
              </a:ext>
            </a:extLst>
          </p:cNvPr>
          <p:cNvCxnSpPr>
            <a:cxnSpLocks/>
          </p:cNvCxnSpPr>
          <p:nvPr/>
        </p:nvCxnSpPr>
        <p:spPr>
          <a:xfrm flipV="1">
            <a:off x="2514600" y="3143250"/>
            <a:ext cx="0" cy="1582882"/>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A2D15046-B6AB-D446-B3B4-F3C28A3E276E}"/>
              </a:ext>
            </a:extLst>
          </p:cNvPr>
          <p:cNvCxnSpPr>
            <a:cxnSpLocks/>
          </p:cNvCxnSpPr>
          <p:nvPr/>
        </p:nvCxnSpPr>
        <p:spPr>
          <a:xfrm flipV="1">
            <a:off x="1371600" y="3143250"/>
            <a:ext cx="0" cy="1582882"/>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 name="Straight Arrow Connector 3">
            <a:extLst>
              <a:ext uri="{FF2B5EF4-FFF2-40B4-BE49-F238E27FC236}">
                <a16:creationId xmlns:a16="http://schemas.microsoft.com/office/drawing/2014/main" id="{2EB4B9CF-073D-AB4E-9741-748586853AAF}"/>
              </a:ext>
            </a:extLst>
          </p:cNvPr>
          <p:cNvCxnSpPr/>
          <p:nvPr/>
        </p:nvCxnSpPr>
        <p:spPr>
          <a:xfrm>
            <a:off x="1657350" y="4457700"/>
            <a:ext cx="857250" cy="0"/>
          </a:xfrm>
          <a:prstGeom prst="straightConnector1">
            <a:avLst/>
          </a:prstGeom>
          <a:ln w="38100">
            <a:solidFill>
              <a:srgbClr val="00B0F0"/>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9" name="TextBox 48">
                <a:extLst>
                  <a:ext uri="{FF2B5EF4-FFF2-40B4-BE49-F238E27FC236}">
                    <a16:creationId xmlns:a16="http://schemas.microsoft.com/office/drawing/2014/main" id="{E45B6774-4AF6-9E45-8CB3-6CD8D8F6024D}"/>
                  </a:ext>
                </a:extLst>
              </p:cNvPr>
              <p:cNvSpPr txBox="1"/>
              <p:nvPr/>
            </p:nvSpPr>
            <p:spPr>
              <a:xfrm>
                <a:off x="1828800" y="4038600"/>
                <a:ext cx="457200" cy="368627"/>
              </a:xfrm>
              <a:prstGeom prst="rect">
                <a:avLst/>
              </a:prstGeom>
              <a:noFill/>
              <a:ln>
                <a:noFill/>
              </a:ln>
            </p:spPr>
            <p:txBody>
              <a:bodyPr wrap="square" rtlCol="0">
                <a:spAutoFit/>
              </a:bodyPr>
              <a:lstStyle/>
              <a:p>
                <a:pPr/>
                <a14:m>
                  <m:oMathPara xmlns:m="http://schemas.openxmlformats.org/officeDocument/2006/math">
                    <m:oMathParaPr>
                      <m:jc m:val="center"/>
                    </m:oMathParaPr>
                    <m:oMath xmlns:m="http://schemas.openxmlformats.org/officeDocument/2006/math">
                      <m:sSup>
                        <m:sSupPr>
                          <m:ctrlPr>
                            <a:rPr lang="en-US" i="1" smtClean="0">
                              <a:solidFill>
                                <a:srgbClr val="00B0F0"/>
                              </a:solidFill>
                              <a:latin typeface="Cambria Math" panose="02040503050406030204" pitchFamily="18" charset="0"/>
                            </a:rPr>
                          </m:ctrlPr>
                        </m:sSupPr>
                        <m:e>
                          <m:r>
                            <a:rPr lang="en-US" b="0" i="1" smtClean="0">
                              <a:solidFill>
                                <a:srgbClr val="00B0F0"/>
                              </a:solidFill>
                              <a:latin typeface="Cambria Math" panose="02040503050406030204" pitchFamily="18" charset="0"/>
                            </a:rPr>
                            <m:t>∆</m:t>
                          </m:r>
                          <m:r>
                            <a:rPr lang="en-US" i="1">
                              <a:solidFill>
                                <a:srgbClr val="00B0F0"/>
                              </a:solidFill>
                              <a:latin typeface="Cambria Math" panose="02040503050406030204" pitchFamily="18" charset="0"/>
                            </a:rPr>
                            <m:t>𝑋</m:t>
                          </m:r>
                        </m:e>
                        <m:sup>
                          <m:r>
                            <a:rPr lang="en-US" i="1">
                              <a:solidFill>
                                <a:srgbClr val="00B0F0"/>
                              </a:solidFill>
                              <a:latin typeface="Cambria Math" panose="02040503050406030204" pitchFamily="18" charset="0"/>
                            </a:rPr>
                            <m:t>𝐵</m:t>
                          </m:r>
                        </m:sup>
                      </m:sSup>
                    </m:oMath>
                  </m:oMathPara>
                </a14:m>
                <a:endParaRPr lang="en-US" baseline="30000" dirty="0">
                  <a:solidFill>
                    <a:srgbClr val="00B0F0"/>
                  </a:solidFill>
                </a:endParaRPr>
              </a:p>
            </p:txBody>
          </p:sp>
        </mc:Choice>
        <mc:Fallback xmlns="">
          <p:sp>
            <p:nvSpPr>
              <p:cNvPr id="49" name="TextBox 48">
                <a:extLst>
                  <a:ext uri="{FF2B5EF4-FFF2-40B4-BE49-F238E27FC236}">
                    <a16:creationId xmlns:a16="http://schemas.microsoft.com/office/drawing/2014/main" id="{E45B6774-4AF6-9E45-8CB3-6CD8D8F6024D}"/>
                  </a:ext>
                </a:extLst>
              </p:cNvPr>
              <p:cNvSpPr txBox="1">
                <a:spLocks noRot="1" noChangeAspect="1" noMove="1" noResize="1" noEditPoints="1" noAdjustHandles="1" noChangeArrowheads="1" noChangeShapeType="1" noTextEdit="1"/>
              </p:cNvSpPr>
              <p:nvPr/>
            </p:nvSpPr>
            <p:spPr>
              <a:xfrm>
                <a:off x="1828800" y="4038600"/>
                <a:ext cx="457200" cy="368627"/>
              </a:xfrm>
              <a:prstGeom prst="rect">
                <a:avLst/>
              </a:prstGeom>
              <a:blipFill>
                <a:blip r:embed="rId6"/>
                <a:stretch>
                  <a:fillRect r="-22222"/>
                </a:stretch>
              </a:blipFill>
              <a:ln>
                <a:noFill/>
              </a:ln>
            </p:spPr>
            <p:txBody>
              <a:bodyPr/>
              <a:lstStyle/>
              <a:p>
                <a:r>
                  <a:rPr lang="en-US">
                    <a:noFill/>
                  </a:rPr>
                  <a:t> </a:t>
                </a:r>
              </a:p>
            </p:txBody>
          </p:sp>
        </mc:Fallback>
      </mc:AlternateContent>
      <p:cxnSp>
        <p:nvCxnSpPr>
          <p:cNvPr id="50" name="Straight Arrow Connector 49">
            <a:extLst>
              <a:ext uri="{FF2B5EF4-FFF2-40B4-BE49-F238E27FC236}">
                <a16:creationId xmlns:a16="http://schemas.microsoft.com/office/drawing/2014/main" id="{6245059F-D68A-E241-BE25-20863324EC25}"/>
              </a:ext>
            </a:extLst>
          </p:cNvPr>
          <p:cNvCxnSpPr>
            <a:cxnSpLocks/>
          </p:cNvCxnSpPr>
          <p:nvPr/>
        </p:nvCxnSpPr>
        <p:spPr>
          <a:xfrm>
            <a:off x="6547631" y="4461217"/>
            <a:ext cx="313886" cy="0"/>
          </a:xfrm>
          <a:prstGeom prst="straightConnector1">
            <a:avLst/>
          </a:prstGeom>
          <a:ln w="381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3CF864BD-2F76-BD4E-9C71-1A74EDB376FD}"/>
                  </a:ext>
                </a:extLst>
              </p:cNvPr>
              <p:cNvSpPr txBox="1"/>
              <p:nvPr/>
            </p:nvSpPr>
            <p:spPr>
              <a:xfrm>
                <a:off x="6477000" y="4038600"/>
                <a:ext cx="457200" cy="370038"/>
              </a:xfrm>
              <a:prstGeom prst="rect">
                <a:avLst/>
              </a:prstGeom>
              <a:noFill/>
              <a:ln>
                <a:noFill/>
              </a:ln>
            </p:spPr>
            <p:txBody>
              <a:bodyPr wrap="square" rtlCol="0">
                <a:spAutoFit/>
              </a:bodyPr>
              <a:lstStyle/>
              <a:p>
                <a:pPr/>
                <a14:m>
                  <m:oMathPara xmlns:m="http://schemas.openxmlformats.org/officeDocument/2006/math">
                    <m:oMathParaPr>
                      <m:jc m:val="center"/>
                    </m:oMathParaPr>
                    <m:oMath xmlns:m="http://schemas.openxmlformats.org/officeDocument/2006/math">
                      <m:sSup>
                        <m:sSupPr>
                          <m:ctrlPr>
                            <a:rPr lang="en-US" i="1" smtClean="0">
                              <a:solidFill>
                                <a:srgbClr val="00B050"/>
                              </a:solidFill>
                              <a:latin typeface="Cambria Math" panose="02040503050406030204" pitchFamily="18" charset="0"/>
                            </a:rPr>
                          </m:ctrlPr>
                        </m:sSupPr>
                        <m:e>
                          <m:r>
                            <a:rPr lang="en-US" b="0" i="1" smtClean="0">
                              <a:solidFill>
                                <a:srgbClr val="00B050"/>
                              </a:solidFill>
                              <a:latin typeface="Cambria Math" panose="02040503050406030204" pitchFamily="18" charset="0"/>
                            </a:rPr>
                            <m:t>∆</m:t>
                          </m:r>
                          <m:r>
                            <a:rPr lang="en-US" b="0" i="1" smtClean="0">
                              <a:solidFill>
                                <a:srgbClr val="00B050"/>
                              </a:solidFill>
                              <a:latin typeface="Cambria Math" panose="02040503050406030204" pitchFamily="18" charset="0"/>
                            </a:rPr>
                            <m:t>𝑀</m:t>
                          </m:r>
                        </m:e>
                        <m:sup>
                          <m:r>
                            <a:rPr lang="en-US" b="0" i="1" smtClean="0">
                              <a:solidFill>
                                <a:srgbClr val="00B050"/>
                              </a:solidFill>
                              <a:latin typeface="Cambria Math" panose="02040503050406030204" pitchFamily="18" charset="0"/>
                            </a:rPr>
                            <m:t>𝐴</m:t>
                          </m:r>
                        </m:sup>
                      </m:sSup>
                    </m:oMath>
                  </m:oMathPara>
                </a14:m>
                <a:endParaRPr lang="en-US" baseline="30000" dirty="0">
                  <a:solidFill>
                    <a:srgbClr val="00B050"/>
                  </a:solidFill>
                </a:endParaRPr>
              </a:p>
            </p:txBody>
          </p:sp>
        </mc:Choice>
        <mc:Fallback xmlns="">
          <p:sp>
            <p:nvSpPr>
              <p:cNvPr id="51" name="TextBox 50">
                <a:extLst>
                  <a:ext uri="{FF2B5EF4-FFF2-40B4-BE49-F238E27FC236}">
                    <a16:creationId xmlns:a16="http://schemas.microsoft.com/office/drawing/2014/main" id="{3CF864BD-2F76-BD4E-9C71-1A74EDB376FD}"/>
                  </a:ext>
                </a:extLst>
              </p:cNvPr>
              <p:cNvSpPr txBox="1">
                <a:spLocks noRot="1" noChangeAspect="1" noMove="1" noResize="1" noEditPoints="1" noAdjustHandles="1" noChangeArrowheads="1" noChangeShapeType="1" noTextEdit="1"/>
              </p:cNvSpPr>
              <p:nvPr/>
            </p:nvSpPr>
            <p:spPr>
              <a:xfrm>
                <a:off x="6477000" y="4038600"/>
                <a:ext cx="457200" cy="370038"/>
              </a:xfrm>
              <a:prstGeom prst="rect">
                <a:avLst/>
              </a:prstGeom>
              <a:blipFill>
                <a:blip r:embed="rId7"/>
                <a:stretch>
                  <a:fillRect r="-29730"/>
                </a:stretch>
              </a:blipFill>
              <a:ln>
                <a:noFill/>
              </a:ln>
            </p:spPr>
            <p:txBody>
              <a:bodyPr/>
              <a:lstStyle/>
              <a:p>
                <a:r>
                  <a:rPr lang="en-US">
                    <a:noFill/>
                  </a:rPr>
                  <a:t> </a:t>
                </a:r>
              </a:p>
            </p:txBody>
          </p:sp>
        </mc:Fallback>
      </mc:AlternateContent>
      <p:cxnSp>
        <p:nvCxnSpPr>
          <p:cNvPr id="54" name="Straight Arrow Connector 53">
            <a:extLst>
              <a:ext uri="{FF2B5EF4-FFF2-40B4-BE49-F238E27FC236}">
                <a16:creationId xmlns:a16="http://schemas.microsoft.com/office/drawing/2014/main" id="{3887C333-F57B-CE46-A15C-0F88163F0ADA}"/>
              </a:ext>
            </a:extLst>
          </p:cNvPr>
          <p:cNvCxnSpPr>
            <a:cxnSpLocks/>
          </p:cNvCxnSpPr>
          <p:nvPr/>
        </p:nvCxnSpPr>
        <p:spPr>
          <a:xfrm flipH="1">
            <a:off x="2514600" y="4457700"/>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0751C7C4-8681-AC46-97ED-78B782BE2E5C}"/>
              </a:ext>
            </a:extLst>
          </p:cNvPr>
          <p:cNvCxnSpPr>
            <a:cxnSpLocks/>
          </p:cNvCxnSpPr>
          <p:nvPr/>
        </p:nvCxnSpPr>
        <p:spPr>
          <a:xfrm flipH="1">
            <a:off x="1371600" y="4457700"/>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6" name="TextBox 55">
                <a:extLst>
                  <a:ext uri="{FF2B5EF4-FFF2-40B4-BE49-F238E27FC236}">
                    <a16:creationId xmlns:a16="http://schemas.microsoft.com/office/drawing/2014/main" id="{79299098-32EE-144F-A0DC-E6101F37B6E0}"/>
                  </a:ext>
                </a:extLst>
              </p:cNvPr>
              <p:cNvSpPr txBox="1"/>
              <p:nvPr/>
            </p:nvSpPr>
            <p:spPr>
              <a:xfrm>
                <a:off x="1295400" y="4038600"/>
                <a:ext cx="457200" cy="370230"/>
              </a:xfrm>
              <a:prstGeom prst="rect">
                <a:avLst/>
              </a:prstGeom>
              <a:noFill/>
              <a:ln>
                <a:noFill/>
              </a:ln>
            </p:spPr>
            <p:txBody>
              <a:bodyPr wrap="square" rtlCol="0">
                <a:spAutoFit/>
              </a:bodyPr>
              <a:lstStyle/>
              <a:p>
                <a:pPr/>
                <a14:m>
                  <m:oMathPara xmlns:m="http://schemas.openxmlformats.org/officeDocument/2006/math">
                    <m:oMathParaPr>
                      <m:jc m:val="center"/>
                    </m:oMathParaPr>
                    <m:oMath xmlns:m="http://schemas.openxmlformats.org/officeDocument/2006/math">
                      <m:sSup>
                        <m:sSupPr>
                          <m:ctrlPr>
                            <a:rPr lang="en-US" i="1" smtClean="0">
                              <a:solidFill>
                                <a:srgbClr val="FF0000"/>
                              </a:solidFill>
                              <a:latin typeface="Cambria Math" panose="02040503050406030204" pitchFamily="18" charset="0"/>
                            </a:rPr>
                          </m:ctrlPr>
                        </m:sSupPr>
                        <m:e>
                          <m:r>
                            <a:rPr lang="en-US" b="0" i="1" smtClean="0">
                              <a:solidFill>
                                <a:srgbClr val="FF0000"/>
                              </a:solidFill>
                              <a:latin typeface="Cambria Math" panose="02040503050406030204" pitchFamily="18" charset="0"/>
                            </a:rPr>
                            <m:t>∆</m:t>
                          </m:r>
                          <m:r>
                            <a:rPr lang="en-US" i="1">
                              <a:solidFill>
                                <a:srgbClr val="FF0000"/>
                              </a:solidFill>
                              <a:latin typeface="Cambria Math" panose="02040503050406030204" pitchFamily="18" charset="0"/>
                            </a:rPr>
                            <m:t>𝑋</m:t>
                          </m:r>
                        </m:e>
                        <m:sup>
                          <m:r>
                            <a:rPr lang="en-US" b="0" i="1" smtClean="0">
                              <a:solidFill>
                                <a:srgbClr val="FF0000"/>
                              </a:solidFill>
                              <a:latin typeface="Cambria Math" panose="02040503050406030204" pitchFamily="18" charset="0"/>
                            </a:rPr>
                            <m:t>𝐶</m:t>
                          </m:r>
                        </m:sup>
                      </m:sSup>
                    </m:oMath>
                  </m:oMathPara>
                </a14:m>
                <a:endParaRPr lang="en-US" baseline="30000" dirty="0">
                  <a:solidFill>
                    <a:srgbClr val="FF0000"/>
                  </a:solidFill>
                </a:endParaRPr>
              </a:p>
            </p:txBody>
          </p:sp>
        </mc:Choice>
        <mc:Fallback xmlns="">
          <p:sp>
            <p:nvSpPr>
              <p:cNvPr id="56" name="TextBox 55">
                <a:extLst>
                  <a:ext uri="{FF2B5EF4-FFF2-40B4-BE49-F238E27FC236}">
                    <a16:creationId xmlns:a16="http://schemas.microsoft.com/office/drawing/2014/main" id="{79299098-32EE-144F-A0DC-E6101F37B6E0}"/>
                  </a:ext>
                </a:extLst>
              </p:cNvPr>
              <p:cNvSpPr txBox="1">
                <a:spLocks noRot="1" noChangeAspect="1" noMove="1" noResize="1" noEditPoints="1" noAdjustHandles="1" noChangeArrowheads="1" noChangeShapeType="1" noTextEdit="1"/>
              </p:cNvSpPr>
              <p:nvPr/>
            </p:nvSpPr>
            <p:spPr>
              <a:xfrm>
                <a:off x="1295400" y="4038600"/>
                <a:ext cx="457200" cy="370230"/>
              </a:xfrm>
              <a:prstGeom prst="rect">
                <a:avLst/>
              </a:prstGeom>
              <a:blipFill>
                <a:blip r:embed="rId8"/>
                <a:stretch>
                  <a:fillRect r="-16216"/>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4" name="TextBox 63">
                <a:extLst>
                  <a:ext uri="{FF2B5EF4-FFF2-40B4-BE49-F238E27FC236}">
                    <a16:creationId xmlns:a16="http://schemas.microsoft.com/office/drawing/2014/main" id="{E4768CD3-8EF2-2442-9716-8B085DF30287}"/>
                  </a:ext>
                </a:extLst>
              </p:cNvPr>
              <p:cNvSpPr txBox="1"/>
              <p:nvPr/>
            </p:nvSpPr>
            <p:spPr>
              <a:xfrm>
                <a:off x="2438400" y="4038600"/>
                <a:ext cx="457200" cy="368627"/>
              </a:xfrm>
              <a:prstGeom prst="rect">
                <a:avLst/>
              </a:prstGeom>
              <a:noFill/>
              <a:ln>
                <a:noFill/>
              </a:ln>
            </p:spPr>
            <p:txBody>
              <a:bodyPr wrap="square" rtlCol="0">
                <a:spAutoFit/>
              </a:bodyPr>
              <a:lstStyle/>
              <a:p>
                <a:pPr/>
                <a14:m>
                  <m:oMathPara xmlns:m="http://schemas.openxmlformats.org/officeDocument/2006/math">
                    <m:oMathParaPr>
                      <m:jc m:val="center"/>
                    </m:oMathParaPr>
                    <m:oMath xmlns:m="http://schemas.openxmlformats.org/officeDocument/2006/math">
                      <m:sSup>
                        <m:sSupPr>
                          <m:ctrlPr>
                            <a:rPr lang="en-US" i="1" smtClean="0">
                              <a:solidFill>
                                <a:srgbClr val="FF0000"/>
                              </a:solidFill>
                              <a:latin typeface="Cambria Math" panose="02040503050406030204" pitchFamily="18" charset="0"/>
                            </a:rPr>
                          </m:ctrlPr>
                        </m:sSupPr>
                        <m:e>
                          <m:r>
                            <a:rPr lang="en-US" b="0" i="1" smtClean="0">
                              <a:solidFill>
                                <a:srgbClr val="FF0000"/>
                              </a:solidFill>
                              <a:latin typeface="Cambria Math" panose="02040503050406030204" pitchFamily="18" charset="0"/>
                            </a:rPr>
                            <m:t>∆</m:t>
                          </m:r>
                          <m:r>
                            <a:rPr lang="en-US" i="1">
                              <a:solidFill>
                                <a:srgbClr val="FF0000"/>
                              </a:solidFill>
                              <a:latin typeface="Cambria Math" panose="02040503050406030204" pitchFamily="18" charset="0"/>
                            </a:rPr>
                            <m:t>𝑋</m:t>
                          </m:r>
                        </m:e>
                        <m:sup>
                          <m:r>
                            <a:rPr lang="en-US" b="0" i="1" smtClean="0">
                              <a:solidFill>
                                <a:srgbClr val="FF0000"/>
                              </a:solidFill>
                              <a:latin typeface="Cambria Math" panose="02040503050406030204" pitchFamily="18" charset="0"/>
                            </a:rPr>
                            <m:t>𝐷</m:t>
                          </m:r>
                        </m:sup>
                      </m:sSup>
                    </m:oMath>
                  </m:oMathPara>
                </a14:m>
                <a:endParaRPr lang="en-US" baseline="30000" dirty="0">
                  <a:solidFill>
                    <a:srgbClr val="FF0000"/>
                  </a:solidFill>
                </a:endParaRPr>
              </a:p>
            </p:txBody>
          </p:sp>
        </mc:Choice>
        <mc:Fallback xmlns="">
          <p:sp>
            <p:nvSpPr>
              <p:cNvPr id="64" name="TextBox 63">
                <a:extLst>
                  <a:ext uri="{FF2B5EF4-FFF2-40B4-BE49-F238E27FC236}">
                    <a16:creationId xmlns:a16="http://schemas.microsoft.com/office/drawing/2014/main" id="{E4768CD3-8EF2-2442-9716-8B085DF30287}"/>
                  </a:ext>
                </a:extLst>
              </p:cNvPr>
              <p:cNvSpPr txBox="1">
                <a:spLocks noRot="1" noChangeAspect="1" noMove="1" noResize="1" noEditPoints="1" noAdjustHandles="1" noChangeArrowheads="1" noChangeShapeType="1" noTextEdit="1"/>
              </p:cNvSpPr>
              <p:nvPr/>
            </p:nvSpPr>
            <p:spPr>
              <a:xfrm>
                <a:off x="2438400" y="4038600"/>
                <a:ext cx="457200" cy="368627"/>
              </a:xfrm>
              <a:prstGeom prst="rect">
                <a:avLst/>
              </a:prstGeom>
              <a:blipFill>
                <a:blip r:embed="rId9"/>
                <a:stretch>
                  <a:fillRect r="-22222"/>
                </a:stretch>
              </a:blipFill>
              <a:ln>
                <a:noFill/>
              </a:ln>
            </p:spPr>
            <p:txBody>
              <a:bodyPr/>
              <a:lstStyle/>
              <a:p>
                <a:r>
                  <a:rPr lang="en-US">
                    <a:noFill/>
                  </a:rPr>
                  <a:t> </a:t>
                </a:r>
              </a:p>
            </p:txBody>
          </p:sp>
        </mc:Fallback>
      </mc:AlternateContent>
      <p:sp>
        <p:nvSpPr>
          <p:cNvPr id="68" name="Rectangle 67">
            <a:extLst>
              <a:ext uri="{FF2B5EF4-FFF2-40B4-BE49-F238E27FC236}">
                <a16:creationId xmlns:a16="http://schemas.microsoft.com/office/drawing/2014/main" id="{7F73418D-F120-9B43-B664-80C281596AEF}"/>
              </a:ext>
            </a:extLst>
          </p:cNvPr>
          <p:cNvSpPr/>
          <p:nvPr/>
        </p:nvSpPr>
        <p:spPr>
          <a:xfrm>
            <a:off x="1260977" y="4420268"/>
            <a:ext cx="473206" cy="369332"/>
          </a:xfrm>
          <a:prstGeom prst="rect">
            <a:avLst/>
          </a:prstGeom>
        </p:spPr>
        <p:txBody>
          <a:bodyPr wrap="none">
            <a:spAutoFit/>
          </a:bodyPr>
          <a:lstStyle/>
          <a:p>
            <a:r>
              <a:rPr lang="en-US" i="1" dirty="0">
                <a:solidFill>
                  <a:srgbClr val="FF0000"/>
                </a:solidFill>
                <a:latin typeface="Cambria Math" panose="02040503050406030204" pitchFamily="18" charset="0"/>
              </a:rPr>
              <a:t>TD</a:t>
            </a:r>
          </a:p>
        </p:txBody>
      </p:sp>
      <p:sp>
        <p:nvSpPr>
          <p:cNvPr id="69" name="Left Brace 68">
            <a:extLst>
              <a:ext uri="{FF2B5EF4-FFF2-40B4-BE49-F238E27FC236}">
                <a16:creationId xmlns:a16="http://schemas.microsoft.com/office/drawing/2014/main" id="{A0041713-3F90-3F49-9C1D-A98F6560F5A6}"/>
              </a:ext>
            </a:extLst>
          </p:cNvPr>
          <p:cNvSpPr/>
          <p:nvPr/>
        </p:nvSpPr>
        <p:spPr>
          <a:xfrm rot="5400000">
            <a:off x="1481138" y="4574382"/>
            <a:ext cx="54769" cy="273844"/>
          </a:xfrm>
          <a:prstGeom prst="leftBrace">
            <a:avLst>
              <a:gd name="adj1" fmla="val 44444"/>
              <a:gd name="adj2" fmla="val 50000"/>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0" name="Left Brace 69">
            <a:extLst>
              <a:ext uri="{FF2B5EF4-FFF2-40B4-BE49-F238E27FC236}">
                <a16:creationId xmlns:a16="http://schemas.microsoft.com/office/drawing/2014/main" id="{6C40C1E2-9958-7B4F-B5EE-5ED0EC32E017}"/>
              </a:ext>
            </a:extLst>
          </p:cNvPr>
          <p:cNvSpPr/>
          <p:nvPr/>
        </p:nvSpPr>
        <p:spPr>
          <a:xfrm rot="5400000">
            <a:off x="2624138" y="4574382"/>
            <a:ext cx="54769" cy="273844"/>
          </a:xfrm>
          <a:prstGeom prst="leftBrace">
            <a:avLst>
              <a:gd name="adj1" fmla="val 44444"/>
              <a:gd name="adj2" fmla="val 50000"/>
            </a:avLst>
          </a:prstGeom>
          <a:ln>
            <a:solidFill>
              <a:srgbClr val="0070C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1" name="Left Brace 70">
            <a:extLst>
              <a:ext uri="{FF2B5EF4-FFF2-40B4-BE49-F238E27FC236}">
                <a16:creationId xmlns:a16="http://schemas.microsoft.com/office/drawing/2014/main" id="{3517B784-B349-EE49-991E-DF190D0571C9}"/>
              </a:ext>
            </a:extLst>
          </p:cNvPr>
          <p:cNvSpPr/>
          <p:nvPr/>
        </p:nvSpPr>
        <p:spPr>
          <a:xfrm rot="5400000">
            <a:off x="6672262" y="4555332"/>
            <a:ext cx="61913" cy="304800"/>
          </a:xfrm>
          <a:prstGeom prst="leftBrace">
            <a:avLst>
              <a:gd name="adj1" fmla="val 44444"/>
              <a:gd name="adj2" fmla="val 50000"/>
            </a:avLst>
          </a:prstGeom>
          <a:ln>
            <a:solidFill>
              <a:srgbClr val="00B05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2" name="Rectangle 71">
            <a:extLst>
              <a:ext uri="{FF2B5EF4-FFF2-40B4-BE49-F238E27FC236}">
                <a16:creationId xmlns:a16="http://schemas.microsoft.com/office/drawing/2014/main" id="{52A999C2-C11E-6347-BB26-2477CD2FF891}"/>
              </a:ext>
            </a:extLst>
          </p:cNvPr>
          <p:cNvSpPr/>
          <p:nvPr/>
        </p:nvSpPr>
        <p:spPr>
          <a:xfrm>
            <a:off x="2409324" y="4420268"/>
            <a:ext cx="463588" cy="369332"/>
          </a:xfrm>
          <a:prstGeom prst="rect">
            <a:avLst/>
          </a:prstGeom>
        </p:spPr>
        <p:txBody>
          <a:bodyPr wrap="none">
            <a:spAutoFit/>
          </a:bodyPr>
          <a:lstStyle/>
          <a:p>
            <a:r>
              <a:rPr lang="en-US" i="1" dirty="0">
                <a:solidFill>
                  <a:srgbClr val="0070C0"/>
                </a:solidFill>
                <a:latin typeface="Cambria Math" panose="02040503050406030204" pitchFamily="18" charset="0"/>
              </a:rPr>
              <a:t>TR</a:t>
            </a:r>
          </a:p>
        </p:txBody>
      </p:sp>
      <p:sp>
        <p:nvSpPr>
          <p:cNvPr id="73" name="Rectangle 72">
            <a:extLst>
              <a:ext uri="{FF2B5EF4-FFF2-40B4-BE49-F238E27FC236}">
                <a16:creationId xmlns:a16="http://schemas.microsoft.com/office/drawing/2014/main" id="{0C1C0D97-B02A-0042-9012-C297988CA320}"/>
              </a:ext>
            </a:extLst>
          </p:cNvPr>
          <p:cNvSpPr/>
          <p:nvPr/>
        </p:nvSpPr>
        <p:spPr>
          <a:xfrm>
            <a:off x="6445299" y="4415819"/>
            <a:ext cx="447623" cy="369332"/>
          </a:xfrm>
          <a:prstGeom prst="rect">
            <a:avLst/>
          </a:prstGeom>
        </p:spPr>
        <p:txBody>
          <a:bodyPr wrap="none">
            <a:spAutoFit/>
          </a:bodyPr>
          <a:lstStyle/>
          <a:p>
            <a:r>
              <a:rPr lang="en-US" i="1" dirty="0">
                <a:solidFill>
                  <a:srgbClr val="00B050"/>
                </a:solidFill>
                <a:latin typeface="Cambria Math" panose="02040503050406030204" pitchFamily="18" charset="0"/>
              </a:rPr>
              <a:t>TC</a:t>
            </a:r>
          </a:p>
        </p:txBody>
      </p:sp>
      <p:sp>
        <p:nvSpPr>
          <p:cNvPr id="74" name="TextBox 73">
            <a:extLst>
              <a:ext uri="{FF2B5EF4-FFF2-40B4-BE49-F238E27FC236}">
                <a16:creationId xmlns:a16="http://schemas.microsoft.com/office/drawing/2014/main" id="{FD0498DD-B190-2B4B-B770-B8F1975CD401}"/>
              </a:ext>
            </a:extLst>
          </p:cNvPr>
          <p:cNvSpPr txBox="1"/>
          <p:nvPr/>
        </p:nvSpPr>
        <p:spPr>
          <a:xfrm>
            <a:off x="374904" y="1143001"/>
            <a:ext cx="8412480" cy="507831"/>
          </a:xfrm>
          <a:prstGeom prst="rect">
            <a:avLst/>
          </a:prstGeom>
          <a:noFill/>
        </p:spPr>
        <p:txBody>
          <a:bodyPr wrap="square" rtlCol="0">
            <a:spAutoFit/>
          </a:bodyPr>
          <a:lstStyle/>
          <a:p>
            <a:pPr algn="ctr"/>
            <a:r>
              <a:rPr lang="en-US" sz="2700" dirty="0"/>
              <a:t>Trade Creation (</a:t>
            </a:r>
            <a:r>
              <a:rPr lang="en-US" sz="2700" dirty="0">
                <a:solidFill>
                  <a:srgbClr val="00B050"/>
                </a:solidFill>
              </a:rPr>
              <a:t>TC</a:t>
            </a:r>
            <a:r>
              <a:rPr lang="en-US" sz="2700" dirty="0"/>
              <a:t>), Diversion (</a:t>
            </a:r>
            <a:r>
              <a:rPr lang="en-US" sz="2700" dirty="0">
                <a:solidFill>
                  <a:srgbClr val="FF0000"/>
                </a:solidFill>
              </a:rPr>
              <a:t>TD</a:t>
            </a:r>
            <a:r>
              <a:rPr lang="en-US" sz="2700" dirty="0"/>
              <a:t>), and Reversion (</a:t>
            </a:r>
            <a:r>
              <a:rPr lang="en-US" sz="2700" dirty="0">
                <a:solidFill>
                  <a:srgbClr val="0070C0"/>
                </a:solidFill>
              </a:rPr>
              <a:t>TR</a:t>
            </a:r>
            <a:r>
              <a:rPr lang="en-US" sz="2700" dirty="0"/>
              <a:t>)</a:t>
            </a:r>
          </a:p>
        </p:txBody>
      </p:sp>
      <mc:AlternateContent xmlns:mc="http://schemas.openxmlformats.org/markup-compatibility/2006" xmlns:a14="http://schemas.microsoft.com/office/drawing/2010/main">
        <mc:Choice Requires="a14">
          <p:sp>
            <p:nvSpPr>
              <p:cNvPr id="60" name="TextBox 59">
                <a:extLst>
                  <a:ext uri="{FF2B5EF4-FFF2-40B4-BE49-F238E27FC236}">
                    <a16:creationId xmlns:a16="http://schemas.microsoft.com/office/drawing/2014/main" id="{BAFA0F62-F8E7-6343-9CC8-5883E48DC529}"/>
                  </a:ext>
                </a:extLst>
              </p:cNvPr>
              <p:cNvSpPr txBox="1"/>
              <p:nvPr/>
            </p:nvSpPr>
            <p:spPr>
              <a:xfrm>
                <a:off x="2438400" y="2438400"/>
                <a:ext cx="1793502" cy="376963"/>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𝐵𝑓</m:t>
                        </m:r>
                      </m:sup>
                    </m:sSup>
                    <m:r>
                      <a:rPr lang="en-US" b="0" i="1" smtClean="0">
                        <a:latin typeface="Cambria Math" panose="02040503050406030204" pitchFamily="18" charset="0"/>
                      </a:rPr>
                      <m:t>,</m:t>
                    </m:r>
                    <m:r>
                      <a:rPr lang="en-US" i="1">
                        <a:latin typeface="Cambria Math" panose="02040503050406030204" pitchFamily="18" charset="0"/>
                      </a:rPr>
                      <m:t> </m:t>
                    </m:r>
                    <m:sSup>
                      <m:sSupPr>
                        <m:ctrlPr>
                          <a:rPr lang="en-US" i="1">
                            <a:latin typeface="Cambria Math" panose="02040503050406030204" pitchFamily="18" charset="0"/>
                          </a:rPr>
                        </m:ctrlPr>
                      </m:sSupPr>
                      <m:e>
                        <m:r>
                          <a:rPr lang="en-US" b="0" i="1" smtClean="0">
                            <a:latin typeface="Cambria Math" panose="02040503050406030204" pitchFamily="18" charset="0"/>
                          </a:rPr>
                          <m:t> </m:t>
                        </m:r>
                        <m:r>
                          <a:rPr lang="en-US" i="1">
                            <a:latin typeface="Cambria Math" panose="02040503050406030204" pitchFamily="18" charset="0"/>
                          </a:rPr>
                          <m:t>𝑋</m:t>
                        </m:r>
                      </m:e>
                      <m:sup>
                        <m:r>
                          <a:rPr lang="en-US" i="1">
                            <a:latin typeface="Cambria Math" panose="02040503050406030204" pitchFamily="18" charset="0"/>
                          </a:rPr>
                          <m:t>𝐶𝑓</m:t>
                        </m:r>
                      </m:sup>
                    </m:sSup>
                  </m:oMath>
                </a14:m>
                <a:r>
                  <a:rPr lang="en-US" dirty="0"/>
                  <a:t>,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b="0" i="1" smtClean="0">
                            <a:latin typeface="Cambria Math" panose="02040503050406030204" pitchFamily="18" charset="0"/>
                          </a:rPr>
                          <m:t>𝐷</m:t>
                        </m:r>
                        <m:r>
                          <a:rPr lang="en-US" i="1">
                            <a:latin typeface="Cambria Math" panose="02040503050406030204" pitchFamily="18" charset="0"/>
                          </a:rPr>
                          <m:t>𝑓</m:t>
                        </m:r>
                      </m:sup>
                    </m:sSup>
                  </m:oMath>
                </a14:m>
                <a:endParaRPr lang="en-US" baseline="30000" dirty="0"/>
              </a:p>
            </p:txBody>
          </p:sp>
        </mc:Choice>
        <mc:Fallback xmlns="">
          <p:sp>
            <p:nvSpPr>
              <p:cNvPr id="60" name="TextBox 59">
                <a:extLst>
                  <a:ext uri="{FF2B5EF4-FFF2-40B4-BE49-F238E27FC236}">
                    <a16:creationId xmlns:a16="http://schemas.microsoft.com/office/drawing/2014/main" id="{BAFA0F62-F8E7-6343-9CC8-5883E48DC529}"/>
                  </a:ext>
                </a:extLst>
              </p:cNvPr>
              <p:cNvSpPr txBox="1">
                <a:spLocks noRot="1" noChangeAspect="1" noMove="1" noResize="1" noEditPoints="1" noAdjustHandles="1" noChangeArrowheads="1" noChangeShapeType="1" noTextEdit="1"/>
              </p:cNvSpPr>
              <p:nvPr/>
            </p:nvSpPr>
            <p:spPr>
              <a:xfrm>
                <a:off x="2438400" y="2438400"/>
                <a:ext cx="1793502" cy="376963"/>
              </a:xfrm>
              <a:prstGeom prst="rect">
                <a:avLst/>
              </a:prstGeom>
              <a:blipFill>
                <a:blip r:embed="rId10"/>
                <a:stretch>
                  <a:fillRect t="-3333" b="-2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3" name="Rectangle 62">
                <a:extLst>
                  <a:ext uri="{FF2B5EF4-FFF2-40B4-BE49-F238E27FC236}">
                    <a16:creationId xmlns:a16="http://schemas.microsoft.com/office/drawing/2014/main" id="{8B0FC05D-4C92-D944-94A7-D0719CC7533C}"/>
                  </a:ext>
                </a:extLst>
              </p:cNvPr>
              <p:cNvSpPr/>
              <p:nvPr/>
            </p:nvSpPr>
            <p:spPr>
              <a:xfrm>
                <a:off x="685800" y="3657600"/>
                <a:ext cx="33457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𝑡</m:t>
                      </m:r>
                    </m:oMath>
                  </m:oMathPara>
                </a14:m>
                <a:endParaRPr lang="en-US" dirty="0"/>
              </a:p>
            </p:txBody>
          </p:sp>
        </mc:Choice>
        <mc:Fallback xmlns="">
          <p:sp>
            <p:nvSpPr>
              <p:cNvPr id="63" name="Rectangle 62">
                <a:extLst>
                  <a:ext uri="{FF2B5EF4-FFF2-40B4-BE49-F238E27FC236}">
                    <a16:creationId xmlns:a16="http://schemas.microsoft.com/office/drawing/2014/main" id="{8B0FC05D-4C92-D944-94A7-D0719CC7533C}"/>
                  </a:ext>
                </a:extLst>
              </p:cNvPr>
              <p:cNvSpPr>
                <a:spLocks noRot="1" noChangeAspect="1" noMove="1" noResize="1" noEditPoints="1" noAdjustHandles="1" noChangeArrowheads="1" noChangeShapeType="1" noTextEdit="1"/>
              </p:cNvSpPr>
              <p:nvPr/>
            </p:nvSpPr>
            <p:spPr>
              <a:xfrm>
                <a:off x="685800" y="3657600"/>
                <a:ext cx="334579" cy="369332"/>
              </a:xfrm>
              <a:prstGeom prst="rect">
                <a:avLst/>
              </a:prstGeom>
              <a:blipFill>
                <a:blip r:embed="rId11"/>
                <a:stretch>
                  <a:fillRect/>
                </a:stretch>
              </a:blipFill>
            </p:spPr>
            <p:txBody>
              <a:bodyPr/>
              <a:lstStyle/>
              <a:p>
                <a:r>
                  <a:rPr lang="en-US">
                    <a:noFill/>
                  </a:rPr>
                  <a:t> </a:t>
                </a:r>
              </a:p>
            </p:txBody>
          </p:sp>
        </mc:Fallback>
      </mc:AlternateContent>
      <p:sp>
        <p:nvSpPr>
          <p:cNvPr id="66" name="TextBox 65">
            <a:extLst>
              <a:ext uri="{FF2B5EF4-FFF2-40B4-BE49-F238E27FC236}">
                <a16:creationId xmlns:a16="http://schemas.microsoft.com/office/drawing/2014/main" id="{5E2F988D-6405-1542-8DDF-A181EE779630}"/>
              </a:ext>
            </a:extLst>
          </p:cNvPr>
          <p:cNvSpPr txBox="1"/>
          <p:nvPr/>
        </p:nvSpPr>
        <p:spPr>
          <a:xfrm>
            <a:off x="4743450" y="1771650"/>
            <a:ext cx="2171700" cy="369332"/>
          </a:xfrm>
          <a:prstGeom prst="rect">
            <a:avLst/>
          </a:prstGeom>
          <a:noFill/>
        </p:spPr>
        <p:txBody>
          <a:bodyPr wrap="square" rtlCol="0">
            <a:spAutoFit/>
          </a:bodyPr>
          <a:lstStyle/>
          <a:p>
            <a:pPr algn="ctr"/>
            <a:r>
              <a:rPr lang="en-US" dirty="0"/>
              <a:t>Import Market</a:t>
            </a:r>
          </a:p>
        </p:txBody>
      </p:sp>
      <p:sp>
        <p:nvSpPr>
          <p:cNvPr id="3" name="TextBox 2">
            <a:extLst>
              <a:ext uri="{FF2B5EF4-FFF2-40B4-BE49-F238E27FC236}">
                <a16:creationId xmlns:a16="http://schemas.microsoft.com/office/drawing/2014/main" id="{1D30467C-7D8C-8440-A70C-743DCE2D87D3}"/>
              </a:ext>
            </a:extLst>
          </p:cNvPr>
          <p:cNvSpPr txBox="1"/>
          <p:nvPr/>
        </p:nvSpPr>
        <p:spPr>
          <a:xfrm>
            <a:off x="5867400" y="4953000"/>
            <a:ext cx="1789043" cy="369332"/>
          </a:xfrm>
          <a:prstGeom prst="rect">
            <a:avLst/>
          </a:prstGeom>
          <a:noFill/>
        </p:spPr>
        <p:txBody>
          <a:bodyPr wrap="square" rtlCol="0">
            <a:spAutoFit/>
          </a:bodyPr>
          <a:lstStyle/>
          <a:p>
            <a:pPr algn="ctr"/>
            <a:r>
              <a:rPr lang="en-US" dirty="0">
                <a:solidFill>
                  <a:srgbClr val="00B050"/>
                </a:solidFill>
              </a:rPr>
              <a:t>Trade Creation</a:t>
            </a:r>
          </a:p>
        </p:txBody>
      </p:sp>
      <p:sp>
        <p:nvSpPr>
          <p:cNvPr id="76" name="TextBox 75">
            <a:extLst>
              <a:ext uri="{FF2B5EF4-FFF2-40B4-BE49-F238E27FC236}">
                <a16:creationId xmlns:a16="http://schemas.microsoft.com/office/drawing/2014/main" id="{DC4FC5C5-BFBA-2F41-9BFF-4D6D0C6FC447}"/>
              </a:ext>
            </a:extLst>
          </p:cNvPr>
          <p:cNvSpPr txBox="1"/>
          <p:nvPr/>
        </p:nvSpPr>
        <p:spPr>
          <a:xfrm>
            <a:off x="304800" y="4953000"/>
            <a:ext cx="1789043" cy="369332"/>
          </a:xfrm>
          <a:prstGeom prst="rect">
            <a:avLst/>
          </a:prstGeom>
          <a:noFill/>
        </p:spPr>
        <p:txBody>
          <a:bodyPr wrap="square" rtlCol="0">
            <a:spAutoFit/>
          </a:bodyPr>
          <a:lstStyle/>
          <a:p>
            <a:pPr algn="ctr"/>
            <a:r>
              <a:rPr lang="en-US" dirty="0">
                <a:solidFill>
                  <a:srgbClr val="FF0000"/>
                </a:solidFill>
              </a:rPr>
              <a:t>Trade Diversion</a:t>
            </a:r>
          </a:p>
        </p:txBody>
      </p:sp>
      <p:sp>
        <p:nvSpPr>
          <p:cNvPr id="77" name="TextBox 76">
            <a:extLst>
              <a:ext uri="{FF2B5EF4-FFF2-40B4-BE49-F238E27FC236}">
                <a16:creationId xmlns:a16="http://schemas.microsoft.com/office/drawing/2014/main" id="{23B74323-3D07-4E49-B685-0A124E4958EE}"/>
              </a:ext>
            </a:extLst>
          </p:cNvPr>
          <p:cNvSpPr txBox="1"/>
          <p:nvPr/>
        </p:nvSpPr>
        <p:spPr>
          <a:xfrm>
            <a:off x="2209800" y="4953000"/>
            <a:ext cx="1789043" cy="369332"/>
          </a:xfrm>
          <a:prstGeom prst="rect">
            <a:avLst/>
          </a:prstGeom>
          <a:noFill/>
        </p:spPr>
        <p:txBody>
          <a:bodyPr wrap="square" rtlCol="0">
            <a:spAutoFit/>
          </a:bodyPr>
          <a:lstStyle/>
          <a:p>
            <a:pPr algn="ctr"/>
            <a:r>
              <a:rPr lang="en-US" dirty="0">
                <a:solidFill>
                  <a:srgbClr val="0070C0"/>
                </a:solidFill>
              </a:rPr>
              <a:t>Trade Reversion</a:t>
            </a:r>
          </a:p>
        </p:txBody>
      </p:sp>
      <p:sp>
        <p:nvSpPr>
          <p:cNvPr id="6" name="Footer Placeholder 5">
            <a:extLst>
              <a:ext uri="{FF2B5EF4-FFF2-40B4-BE49-F238E27FC236}">
                <a16:creationId xmlns:a16="http://schemas.microsoft.com/office/drawing/2014/main" id="{5B61562B-3BB0-114E-8E9F-4A04189F4C37}"/>
              </a:ext>
            </a:extLst>
          </p:cNvPr>
          <p:cNvSpPr>
            <a:spLocks noGrp="1"/>
          </p:cNvSpPr>
          <p:nvPr>
            <p:ph type="ftr" sz="quarter" idx="11"/>
          </p:nvPr>
        </p:nvSpPr>
        <p:spPr/>
        <p:txBody>
          <a:bodyPr/>
          <a:lstStyle/>
          <a:p>
            <a:pPr>
              <a:defRPr/>
            </a:pPr>
            <a:r>
              <a:rPr lang="en-US"/>
              <a:t>Class 19:  Preferential Trading Arrangements</a:t>
            </a:r>
          </a:p>
        </p:txBody>
      </p:sp>
    </p:spTree>
    <p:extLst>
      <p:ext uri="{BB962C8B-B14F-4D97-AF65-F5344CB8AC3E}">
        <p14:creationId xmlns:p14="http://schemas.microsoft.com/office/powerpoint/2010/main" val="3309917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animBg="1"/>
      <p:bldP spid="70" grpId="0" animBg="1"/>
      <p:bldP spid="71" grpId="0" animBg="1"/>
      <p:bldP spid="72" grpId="0"/>
      <p:bldP spid="73" grpId="0"/>
      <p:bldP spid="3" grpId="0"/>
      <p:bldP spid="76" grpId="0"/>
      <p:bldP spid="77"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CB07F765-5D4C-BE44-8BFC-1267D3CFA2E1}"/>
              </a:ext>
            </a:extLst>
          </p:cNvPr>
          <p:cNvSpPr/>
          <p:nvPr/>
        </p:nvSpPr>
        <p:spPr>
          <a:xfrm>
            <a:off x="0" y="480276"/>
            <a:ext cx="9144000" cy="55546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67</a:t>
            </a:fld>
            <a:endParaRPr lang="en-US"/>
          </a:p>
        </p:txBody>
      </p:sp>
      <p:cxnSp>
        <p:nvCxnSpPr>
          <p:cNvPr id="7" name="Straight Connector 6"/>
          <p:cNvCxnSpPr>
            <a:cxnSpLocks/>
          </p:cNvCxnSpPr>
          <p:nvPr/>
        </p:nvCxnSpPr>
        <p:spPr>
          <a:xfrm>
            <a:off x="1143000" y="4743450"/>
            <a:ext cx="22288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V="1">
            <a:off x="11430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914400" y="2114550"/>
            <a:ext cx="514350" cy="369332"/>
          </a:xfrm>
          <a:prstGeom prst="rect">
            <a:avLst/>
          </a:prstGeom>
          <a:noFill/>
        </p:spPr>
        <p:txBody>
          <a:bodyPr wrap="square" rtlCol="0">
            <a:spAutoFit/>
          </a:bodyPr>
          <a:lstStyle/>
          <a:p>
            <a:r>
              <a:rPr lang="en-US" dirty="0"/>
              <a:t>P</a:t>
            </a:r>
          </a:p>
        </p:txBody>
      </p:sp>
      <p:sp>
        <p:nvSpPr>
          <p:cNvPr id="17" name="TextBox 16"/>
          <p:cNvSpPr txBox="1"/>
          <p:nvPr/>
        </p:nvSpPr>
        <p:spPr>
          <a:xfrm>
            <a:off x="3143250" y="4686300"/>
            <a:ext cx="514350" cy="369332"/>
          </a:xfrm>
          <a:prstGeom prst="rect">
            <a:avLst/>
          </a:prstGeom>
          <a:noFill/>
        </p:spPr>
        <p:txBody>
          <a:bodyPr wrap="square" rtlCol="0">
            <a:spAutoFit/>
          </a:bodyPr>
          <a:lstStyle/>
          <a:p>
            <a:r>
              <a:rPr lang="en-US" dirty="0"/>
              <a:t>Q</a:t>
            </a:r>
          </a:p>
        </p:txBody>
      </p:sp>
      <p:sp>
        <p:nvSpPr>
          <p:cNvPr id="34" name="TextBox 33"/>
          <p:cNvSpPr txBox="1"/>
          <p:nvPr/>
        </p:nvSpPr>
        <p:spPr>
          <a:xfrm>
            <a:off x="1314450" y="1600201"/>
            <a:ext cx="1943100" cy="646331"/>
          </a:xfrm>
          <a:prstGeom prst="rect">
            <a:avLst/>
          </a:prstGeom>
          <a:noFill/>
        </p:spPr>
        <p:txBody>
          <a:bodyPr wrap="square" rtlCol="0">
            <a:spAutoFit/>
          </a:bodyPr>
          <a:lstStyle/>
          <a:p>
            <a:pPr algn="ctr"/>
            <a:r>
              <a:rPr lang="en-US" dirty="0"/>
              <a:t>Export Supplies of B, C, and D</a:t>
            </a:r>
          </a:p>
        </p:txBody>
      </p:sp>
      <p:sp>
        <p:nvSpPr>
          <p:cNvPr id="38" name="Left Brace 37"/>
          <p:cNvSpPr/>
          <p:nvPr/>
        </p:nvSpPr>
        <p:spPr>
          <a:xfrm>
            <a:off x="971550" y="3371850"/>
            <a:ext cx="171450" cy="1028700"/>
          </a:xfrm>
          <a:prstGeom prst="leftBrace">
            <a:avLst>
              <a:gd name="adj1" fmla="val 44444"/>
              <a:gd name="adj2"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61" name="Straight Connector 60"/>
          <p:cNvCxnSpPr>
            <a:cxnSpLocks/>
          </p:cNvCxnSpPr>
          <p:nvPr/>
        </p:nvCxnSpPr>
        <p:spPr>
          <a:xfrm>
            <a:off x="4000500" y="4743450"/>
            <a:ext cx="36004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flipV="1">
            <a:off x="40005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5" name="TextBox 64"/>
          <p:cNvSpPr txBox="1"/>
          <p:nvPr/>
        </p:nvSpPr>
        <p:spPr>
          <a:xfrm>
            <a:off x="7486650" y="4686300"/>
            <a:ext cx="514350" cy="369332"/>
          </a:xfrm>
          <a:prstGeom prst="rect">
            <a:avLst/>
          </a:prstGeom>
          <a:noFill/>
        </p:spPr>
        <p:txBody>
          <a:bodyPr wrap="square" rtlCol="0">
            <a:spAutoFit/>
          </a:bodyPr>
          <a:lstStyle/>
          <a:p>
            <a:r>
              <a:rPr lang="en-US" dirty="0"/>
              <a:t>Q</a:t>
            </a:r>
          </a:p>
        </p:txBody>
      </p:sp>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92EE2414-DF8A-4344-983D-77235EC7E06D}"/>
                  </a:ext>
                </a:extLst>
              </p:cNvPr>
              <p:cNvSpPr txBox="1"/>
              <p:nvPr/>
            </p:nvSpPr>
            <p:spPr>
              <a:xfrm>
                <a:off x="2286000" y="2171700"/>
                <a:ext cx="1023657" cy="3702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𝑡</m:t>
                          </m:r>
                        </m:sup>
                      </m:sSup>
                      <m:r>
                        <a:rPr lang="en-US" i="1">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𝑡</m:t>
                          </m:r>
                        </m:sup>
                      </m:sSup>
                      <m:r>
                        <a:rPr lang="en-US" b="0" i="1" smtClean="0">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b="0" i="1" smtClean="0">
                              <a:latin typeface="Cambria Math" panose="02040503050406030204" pitchFamily="18" charset="0"/>
                            </a:rPr>
                            <m:t>𝐷</m:t>
                          </m:r>
                          <m:r>
                            <a:rPr lang="en-US" i="1">
                              <a:latin typeface="Cambria Math" panose="02040503050406030204" pitchFamily="18" charset="0"/>
                            </a:rPr>
                            <m:t>𝑡</m:t>
                          </m:r>
                        </m:sup>
                      </m:sSup>
                    </m:oMath>
                  </m:oMathPara>
                </a14:m>
                <a:endParaRPr lang="en-US" baseline="30000" dirty="0"/>
              </a:p>
            </p:txBody>
          </p:sp>
        </mc:Choice>
        <mc:Fallback xmlns="">
          <p:sp>
            <p:nvSpPr>
              <p:cNvPr id="52" name="TextBox 51">
                <a:extLst>
                  <a:ext uri="{FF2B5EF4-FFF2-40B4-BE49-F238E27FC236}">
                    <a16:creationId xmlns:a16="http://schemas.microsoft.com/office/drawing/2014/main" id="{92EE2414-DF8A-4344-983D-77235EC7E06D}"/>
                  </a:ext>
                </a:extLst>
              </p:cNvPr>
              <p:cNvSpPr txBox="1">
                <a:spLocks noRot="1" noChangeAspect="1" noMove="1" noResize="1" noEditPoints="1" noAdjustHandles="1" noChangeArrowheads="1" noChangeShapeType="1" noTextEdit="1"/>
              </p:cNvSpPr>
              <p:nvPr/>
            </p:nvSpPr>
            <p:spPr>
              <a:xfrm>
                <a:off x="2286000" y="2171700"/>
                <a:ext cx="1023657" cy="370230"/>
              </a:xfrm>
              <a:prstGeom prst="rect">
                <a:avLst/>
              </a:prstGeom>
              <a:blipFill>
                <a:blip r:embed="rId2"/>
                <a:stretch>
                  <a:fillRect r="-33333"/>
                </a:stretch>
              </a:blipFill>
            </p:spPr>
            <p:txBody>
              <a:bodyPr/>
              <a:lstStyle/>
              <a:p>
                <a:r>
                  <a:rPr lang="en-US">
                    <a:noFill/>
                  </a:rPr>
                  <a:t> </a:t>
                </a:r>
              </a:p>
            </p:txBody>
          </p:sp>
        </mc:Fallback>
      </mc:AlternateContent>
      <p:sp>
        <p:nvSpPr>
          <p:cNvPr id="82" name="TextBox 81">
            <a:extLst>
              <a:ext uri="{FF2B5EF4-FFF2-40B4-BE49-F238E27FC236}">
                <a16:creationId xmlns:a16="http://schemas.microsoft.com/office/drawing/2014/main" id="{7E6B0EBB-1053-F74B-9D67-38DE2DAC1BC9}"/>
              </a:ext>
            </a:extLst>
          </p:cNvPr>
          <p:cNvSpPr txBox="1"/>
          <p:nvPr/>
        </p:nvSpPr>
        <p:spPr>
          <a:xfrm>
            <a:off x="3771900" y="2114550"/>
            <a:ext cx="514350" cy="369332"/>
          </a:xfrm>
          <a:prstGeom prst="rect">
            <a:avLst/>
          </a:prstGeom>
          <a:noFill/>
        </p:spPr>
        <p:txBody>
          <a:bodyPr wrap="square" rtlCol="0">
            <a:spAutoFit/>
          </a:bodyPr>
          <a:lstStyle/>
          <a:p>
            <a:r>
              <a:rPr lang="en-US" dirty="0"/>
              <a:t>P</a:t>
            </a:r>
          </a:p>
        </p:txBody>
      </p:sp>
      <p:cxnSp>
        <p:nvCxnSpPr>
          <p:cNvPr id="37" name="Straight Connector 36">
            <a:extLst>
              <a:ext uri="{FF2B5EF4-FFF2-40B4-BE49-F238E27FC236}">
                <a16:creationId xmlns:a16="http://schemas.microsoft.com/office/drawing/2014/main" id="{2B69756F-A655-3D4B-94B8-1C84BBD8D05F}"/>
              </a:ext>
            </a:extLst>
          </p:cNvPr>
          <p:cNvCxnSpPr>
            <a:cxnSpLocks/>
          </p:cNvCxnSpPr>
          <p:nvPr/>
        </p:nvCxnSpPr>
        <p:spPr>
          <a:xfrm flipV="1">
            <a:off x="4000500" y="3371850"/>
            <a:ext cx="108585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7D3B3EFB-8AD7-B847-A9E9-32226D6619E0}"/>
              </a:ext>
            </a:extLst>
          </p:cNvPr>
          <p:cNvCxnSpPr>
            <a:cxnSpLocks/>
          </p:cNvCxnSpPr>
          <p:nvPr/>
        </p:nvCxnSpPr>
        <p:spPr>
          <a:xfrm flipV="1">
            <a:off x="4000500" y="3371850"/>
            <a:ext cx="217170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0" name="Straight Connector 89">
            <a:extLst>
              <a:ext uri="{FF2B5EF4-FFF2-40B4-BE49-F238E27FC236}">
                <a16:creationId xmlns:a16="http://schemas.microsoft.com/office/drawing/2014/main" id="{B2D8F04D-0077-A244-88D3-72FB5EC1C75A}"/>
              </a:ext>
            </a:extLst>
          </p:cNvPr>
          <p:cNvCxnSpPr>
            <a:cxnSpLocks/>
          </p:cNvCxnSpPr>
          <p:nvPr/>
        </p:nvCxnSpPr>
        <p:spPr>
          <a:xfrm flipV="1">
            <a:off x="1143000" y="2343150"/>
            <a:ext cx="114300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2" name="Straight Connector 91">
            <a:extLst>
              <a:ext uri="{FF2B5EF4-FFF2-40B4-BE49-F238E27FC236}">
                <a16:creationId xmlns:a16="http://schemas.microsoft.com/office/drawing/2014/main" id="{8B85F163-61A3-0746-963C-6D9ECA960372}"/>
              </a:ext>
            </a:extLst>
          </p:cNvPr>
          <p:cNvCxnSpPr>
            <a:cxnSpLocks/>
          </p:cNvCxnSpPr>
          <p:nvPr/>
        </p:nvCxnSpPr>
        <p:spPr>
          <a:xfrm flipV="1">
            <a:off x="1143000" y="2743200"/>
            <a:ext cx="1828800" cy="16573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5" name="Straight Connector 104">
            <a:extLst>
              <a:ext uri="{FF2B5EF4-FFF2-40B4-BE49-F238E27FC236}">
                <a16:creationId xmlns:a16="http://schemas.microsoft.com/office/drawing/2014/main" id="{BD22C410-650B-8D47-BD64-C672E078F6CA}"/>
              </a:ext>
            </a:extLst>
          </p:cNvPr>
          <p:cNvCxnSpPr>
            <a:cxnSpLocks/>
          </p:cNvCxnSpPr>
          <p:nvPr/>
        </p:nvCxnSpPr>
        <p:spPr>
          <a:xfrm flipV="1">
            <a:off x="6172200" y="2914650"/>
            <a:ext cx="1485900" cy="4572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8" name="Straight Connector 107">
            <a:extLst>
              <a:ext uri="{FF2B5EF4-FFF2-40B4-BE49-F238E27FC236}">
                <a16:creationId xmlns:a16="http://schemas.microsoft.com/office/drawing/2014/main" id="{78587724-9D09-8C47-A585-6DFE04317138}"/>
              </a:ext>
            </a:extLst>
          </p:cNvPr>
          <p:cNvCxnSpPr>
            <a:cxnSpLocks/>
          </p:cNvCxnSpPr>
          <p:nvPr/>
        </p:nvCxnSpPr>
        <p:spPr>
          <a:xfrm flipV="1">
            <a:off x="5086350" y="2571750"/>
            <a:ext cx="2571750" cy="8001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0296D01C-5A67-F249-8B2F-49D0E799DF72}"/>
              </a:ext>
            </a:extLst>
          </p:cNvPr>
          <p:cNvCxnSpPr>
            <a:cxnSpLocks/>
          </p:cNvCxnSpPr>
          <p:nvPr/>
        </p:nvCxnSpPr>
        <p:spPr>
          <a:xfrm>
            <a:off x="5772150" y="2286000"/>
            <a:ext cx="1771650" cy="14287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80892F4F-B952-8C4F-B790-4341425ED3BF}"/>
                  </a:ext>
                </a:extLst>
              </p:cNvPr>
              <p:cNvSpPr/>
              <p:nvPr/>
            </p:nvSpPr>
            <p:spPr>
              <a:xfrm>
                <a:off x="7258051" y="2286000"/>
                <a:ext cx="64203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𝑋</m:t>
                          </m:r>
                        </m:e>
                        <m:sub>
                          <m:r>
                            <a:rPr lang="en-US" i="1">
                              <a:solidFill>
                                <a:schemeClr val="tx1"/>
                              </a:solidFill>
                              <a:latin typeface="Cambria Math" panose="02040503050406030204" pitchFamily="18" charset="0"/>
                            </a:rPr>
                            <m:t>1</m:t>
                          </m:r>
                        </m:sub>
                      </m:sSub>
                    </m:oMath>
                  </m:oMathPara>
                </a14:m>
                <a:endParaRPr lang="en-US" dirty="0">
                  <a:solidFill>
                    <a:schemeClr val="tx1"/>
                  </a:solidFill>
                </a:endParaRPr>
              </a:p>
            </p:txBody>
          </p:sp>
        </mc:Choice>
        <mc:Fallback xmlns="">
          <p:sp>
            <p:nvSpPr>
              <p:cNvPr id="2" name="Rectangle 1">
                <a:extLst>
                  <a:ext uri="{FF2B5EF4-FFF2-40B4-BE49-F238E27FC236}">
                    <a16:creationId xmlns:a16="http://schemas.microsoft.com/office/drawing/2014/main" id="{80892F4F-B952-8C4F-B790-4341425ED3BF}"/>
                  </a:ext>
                </a:extLst>
              </p:cNvPr>
              <p:cNvSpPr>
                <a:spLocks noRot="1" noChangeAspect="1" noMove="1" noResize="1" noEditPoints="1" noAdjustHandles="1" noChangeArrowheads="1" noChangeShapeType="1" noTextEdit="1"/>
              </p:cNvSpPr>
              <p:nvPr/>
            </p:nvSpPr>
            <p:spPr>
              <a:xfrm>
                <a:off x="7258051" y="2286000"/>
                <a:ext cx="642035" cy="369332"/>
              </a:xfrm>
              <a:prstGeom prst="rect">
                <a:avLst/>
              </a:prstGeom>
              <a:blipFill>
                <a:blip r:embed="rId3"/>
                <a:stretch>
                  <a:fillRect b="-137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Rectangle 40">
                <a:extLst>
                  <a:ext uri="{FF2B5EF4-FFF2-40B4-BE49-F238E27FC236}">
                    <a16:creationId xmlns:a16="http://schemas.microsoft.com/office/drawing/2014/main" id="{DABB84F5-AE17-204A-80ED-F6F8F057D7D9}"/>
                  </a:ext>
                </a:extLst>
              </p:cNvPr>
              <p:cNvSpPr/>
              <p:nvPr/>
            </p:nvSpPr>
            <p:spPr>
              <a:xfrm>
                <a:off x="7315200" y="2971800"/>
                <a:ext cx="64735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𝑋</m:t>
                          </m:r>
                        </m:e>
                        <m:sub>
                          <m:r>
                            <a:rPr lang="en-US" b="0" i="1" smtClean="0">
                              <a:solidFill>
                                <a:schemeClr val="tx1"/>
                              </a:solidFill>
                              <a:latin typeface="Cambria Math" panose="02040503050406030204" pitchFamily="18" charset="0"/>
                            </a:rPr>
                            <m:t>2</m:t>
                          </m:r>
                        </m:sub>
                      </m:sSub>
                    </m:oMath>
                  </m:oMathPara>
                </a14:m>
                <a:endParaRPr lang="en-US" dirty="0">
                  <a:solidFill>
                    <a:schemeClr val="tx1"/>
                  </a:solidFill>
                </a:endParaRPr>
              </a:p>
            </p:txBody>
          </p:sp>
        </mc:Choice>
        <mc:Fallback xmlns="">
          <p:sp>
            <p:nvSpPr>
              <p:cNvPr id="41" name="Rectangle 40">
                <a:extLst>
                  <a:ext uri="{FF2B5EF4-FFF2-40B4-BE49-F238E27FC236}">
                    <a16:creationId xmlns:a16="http://schemas.microsoft.com/office/drawing/2014/main" id="{DABB84F5-AE17-204A-80ED-F6F8F057D7D9}"/>
                  </a:ext>
                </a:extLst>
              </p:cNvPr>
              <p:cNvSpPr>
                <a:spLocks noRot="1" noChangeAspect="1" noMove="1" noResize="1" noEditPoints="1" noAdjustHandles="1" noChangeArrowheads="1" noChangeShapeType="1" noTextEdit="1"/>
              </p:cNvSpPr>
              <p:nvPr/>
            </p:nvSpPr>
            <p:spPr>
              <a:xfrm>
                <a:off x="7315200" y="2971800"/>
                <a:ext cx="647357" cy="369332"/>
              </a:xfrm>
              <a:prstGeom prst="rect">
                <a:avLst/>
              </a:prstGeom>
              <a:blipFill>
                <a:blip r:embed="rId4"/>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Rectangle 44">
                <a:extLst>
                  <a:ext uri="{FF2B5EF4-FFF2-40B4-BE49-F238E27FC236}">
                    <a16:creationId xmlns:a16="http://schemas.microsoft.com/office/drawing/2014/main" id="{0CF069C6-2FA6-5044-AFDE-4E27CCAE2EE5}"/>
                  </a:ext>
                </a:extLst>
              </p:cNvPr>
              <p:cNvSpPr/>
              <p:nvPr/>
            </p:nvSpPr>
            <p:spPr>
              <a:xfrm>
                <a:off x="7315200" y="3371850"/>
                <a:ext cx="570349" cy="37003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𝑀</m:t>
                          </m:r>
                        </m:e>
                        <m:sup>
                          <m:r>
                            <a:rPr lang="en-US" i="1">
                              <a:latin typeface="Cambria Math" panose="02040503050406030204" pitchFamily="18" charset="0"/>
                            </a:rPr>
                            <m:t>𝐴</m:t>
                          </m:r>
                        </m:sup>
                      </m:sSup>
                    </m:oMath>
                  </m:oMathPara>
                </a14:m>
                <a:endParaRPr lang="en-US" dirty="0"/>
              </a:p>
            </p:txBody>
          </p:sp>
        </mc:Choice>
        <mc:Fallback xmlns="">
          <p:sp>
            <p:nvSpPr>
              <p:cNvPr id="45" name="Rectangle 44">
                <a:extLst>
                  <a:ext uri="{FF2B5EF4-FFF2-40B4-BE49-F238E27FC236}">
                    <a16:creationId xmlns:a16="http://schemas.microsoft.com/office/drawing/2014/main" id="{0CF069C6-2FA6-5044-AFDE-4E27CCAE2EE5}"/>
                  </a:ext>
                </a:extLst>
              </p:cNvPr>
              <p:cNvSpPr>
                <a:spLocks noRot="1" noChangeAspect="1" noMove="1" noResize="1" noEditPoints="1" noAdjustHandles="1" noChangeArrowheads="1" noChangeShapeType="1" noTextEdit="1"/>
              </p:cNvSpPr>
              <p:nvPr/>
            </p:nvSpPr>
            <p:spPr>
              <a:xfrm>
                <a:off x="7315200" y="3371850"/>
                <a:ext cx="570349" cy="370038"/>
              </a:xfrm>
              <a:prstGeom prst="rect">
                <a:avLst/>
              </a:prstGeom>
              <a:blipFill>
                <a:blip r:embed="rId5"/>
                <a:stretch>
                  <a:fillRect/>
                </a:stretch>
              </a:blipFill>
            </p:spPr>
            <p:txBody>
              <a:bodyPr/>
              <a:lstStyle/>
              <a:p>
                <a:r>
                  <a:rPr lang="en-US">
                    <a:noFill/>
                  </a:rPr>
                  <a:t> </a:t>
                </a:r>
              </a:p>
            </p:txBody>
          </p:sp>
        </mc:Fallback>
      </mc:AlternateContent>
      <p:cxnSp>
        <p:nvCxnSpPr>
          <p:cNvPr id="46" name="Straight Connector 45">
            <a:extLst>
              <a:ext uri="{FF2B5EF4-FFF2-40B4-BE49-F238E27FC236}">
                <a16:creationId xmlns:a16="http://schemas.microsoft.com/office/drawing/2014/main" id="{2AF4C72D-A217-9045-8FD3-1A2D1F3846E0}"/>
              </a:ext>
            </a:extLst>
          </p:cNvPr>
          <p:cNvCxnSpPr>
            <a:cxnSpLocks/>
          </p:cNvCxnSpPr>
          <p:nvPr/>
        </p:nvCxnSpPr>
        <p:spPr>
          <a:xfrm>
            <a:off x="1143000" y="2914650"/>
            <a:ext cx="5350669"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3" name="Straight Connector 52">
            <a:extLst>
              <a:ext uri="{FF2B5EF4-FFF2-40B4-BE49-F238E27FC236}">
                <a16:creationId xmlns:a16="http://schemas.microsoft.com/office/drawing/2014/main" id="{C411EB69-7D49-CF40-82E4-3B972507DF3B}"/>
              </a:ext>
            </a:extLst>
          </p:cNvPr>
          <p:cNvCxnSpPr>
            <a:cxnSpLocks/>
          </p:cNvCxnSpPr>
          <p:nvPr/>
        </p:nvCxnSpPr>
        <p:spPr>
          <a:xfrm flipV="1">
            <a:off x="6549146" y="2908570"/>
            <a:ext cx="0" cy="1839744"/>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9F0E4899-CCAF-DB40-8F93-BF49E3BE89D1}"/>
              </a:ext>
            </a:extLst>
          </p:cNvPr>
          <p:cNvCxnSpPr>
            <a:cxnSpLocks/>
          </p:cNvCxnSpPr>
          <p:nvPr/>
        </p:nvCxnSpPr>
        <p:spPr>
          <a:xfrm flipV="1">
            <a:off x="2791838" y="2906138"/>
            <a:ext cx="0" cy="1839744"/>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8" name="Straight Connector 57">
            <a:extLst>
              <a:ext uri="{FF2B5EF4-FFF2-40B4-BE49-F238E27FC236}">
                <a16:creationId xmlns:a16="http://schemas.microsoft.com/office/drawing/2014/main" id="{8BC69BF0-E90A-5D48-AB9E-DEFC55577E12}"/>
              </a:ext>
            </a:extLst>
          </p:cNvPr>
          <p:cNvCxnSpPr>
            <a:cxnSpLocks/>
          </p:cNvCxnSpPr>
          <p:nvPr/>
        </p:nvCxnSpPr>
        <p:spPr>
          <a:xfrm flipV="1">
            <a:off x="1651270" y="2908570"/>
            <a:ext cx="0" cy="2377805"/>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sp>
        <p:nvSpPr>
          <p:cNvPr id="35" name="TextBox 34">
            <a:extLst>
              <a:ext uri="{FF2B5EF4-FFF2-40B4-BE49-F238E27FC236}">
                <a16:creationId xmlns:a16="http://schemas.microsoft.com/office/drawing/2014/main" id="{19CA497C-6932-0847-B5E4-FD03224DC90C}"/>
              </a:ext>
            </a:extLst>
          </p:cNvPr>
          <p:cNvSpPr txBox="1"/>
          <p:nvPr/>
        </p:nvSpPr>
        <p:spPr>
          <a:xfrm>
            <a:off x="374904" y="1143001"/>
            <a:ext cx="8412480" cy="507831"/>
          </a:xfrm>
          <a:prstGeom prst="rect">
            <a:avLst/>
          </a:prstGeom>
          <a:noFill/>
        </p:spPr>
        <p:txBody>
          <a:bodyPr wrap="square" rtlCol="0">
            <a:spAutoFit/>
          </a:bodyPr>
          <a:lstStyle/>
          <a:p>
            <a:pPr algn="ctr"/>
            <a:r>
              <a:rPr lang="en-US" sz="2700" dirty="0"/>
              <a:t>Trade Creation (</a:t>
            </a:r>
            <a:r>
              <a:rPr lang="en-US" sz="2700" dirty="0">
                <a:solidFill>
                  <a:srgbClr val="00B050"/>
                </a:solidFill>
              </a:rPr>
              <a:t>TC</a:t>
            </a:r>
            <a:r>
              <a:rPr lang="en-US" sz="2700" dirty="0"/>
              <a:t>), Diversion (</a:t>
            </a:r>
            <a:r>
              <a:rPr lang="en-US" sz="2700" dirty="0">
                <a:solidFill>
                  <a:srgbClr val="FF0000"/>
                </a:solidFill>
              </a:rPr>
              <a:t>TD</a:t>
            </a:r>
            <a:r>
              <a:rPr lang="en-US" sz="2700" dirty="0"/>
              <a:t>), and Reversion (</a:t>
            </a:r>
            <a:r>
              <a:rPr lang="en-US" sz="2700" dirty="0">
                <a:solidFill>
                  <a:srgbClr val="0070C0"/>
                </a:solidFill>
              </a:rPr>
              <a:t>TR</a:t>
            </a:r>
            <a:r>
              <a:rPr lang="en-US" sz="2700" dirty="0"/>
              <a:t>)</a:t>
            </a:r>
          </a:p>
        </p:txBody>
      </p:sp>
      <p:cxnSp>
        <p:nvCxnSpPr>
          <p:cNvPr id="40" name="Straight Connector 39">
            <a:extLst>
              <a:ext uri="{FF2B5EF4-FFF2-40B4-BE49-F238E27FC236}">
                <a16:creationId xmlns:a16="http://schemas.microsoft.com/office/drawing/2014/main" id="{108F5F29-3284-6845-BBD9-F61EF62DE53E}"/>
              </a:ext>
            </a:extLst>
          </p:cNvPr>
          <p:cNvCxnSpPr>
            <a:cxnSpLocks/>
          </p:cNvCxnSpPr>
          <p:nvPr/>
        </p:nvCxnSpPr>
        <p:spPr>
          <a:xfrm>
            <a:off x="1143000" y="3156698"/>
            <a:ext cx="5710378"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CD0ACFD9-A660-F14C-BA38-C134DEBEC825}"/>
              </a:ext>
            </a:extLst>
          </p:cNvPr>
          <p:cNvCxnSpPr>
            <a:cxnSpLocks/>
          </p:cNvCxnSpPr>
          <p:nvPr/>
        </p:nvCxnSpPr>
        <p:spPr>
          <a:xfrm flipV="1">
            <a:off x="6858000" y="3160569"/>
            <a:ext cx="0" cy="1582882"/>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458363F3-4D2B-F944-B8A8-BDF52ADACE6B}"/>
              </a:ext>
            </a:extLst>
          </p:cNvPr>
          <p:cNvCxnSpPr>
            <a:cxnSpLocks/>
          </p:cNvCxnSpPr>
          <p:nvPr/>
        </p:nvCxnSpPr>
        <p:spPr>
          <a:xfrm flipV="1">
            <a:off x="2514600" y="3143251"/>
            <a:ext cx="0" cy="2095499"/>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A2D15046-B6AB-D446-B3B4-F3C28A3E276E}"/>
              </a:ext>
            </a:extLst>
          </p:cNvPr>
          <p:cNvCxnSpPr>
            <a:cxnSpLocks/>
          </p:cNvCxnSpPr>
          <p:nvPr/>
        </p:nvCxnSpPr>
        <p:spPr>
          <a:xfrm flipV="1">
            <a:off x="1371600" y="3143250"/>
            <a:ext cx="0" cy="1582882"/>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 name="Straight Arrow Connector 3">
            <a:extLst>
              <a:ext uri="{FF2B5EF4-FFF2-40B4-BE49-F238E27FC236}">
                <a16:creationId xmlns:a16="http://schemas.microsoft.com/office/drawing/2014/main" id="{2EB4B9CF-073D-AB4E-9741-748586853AAF}"/>
              </a:ext>
            </a:extLst>
          </p:cNvPr>
          <p:cNvCxnSpPr/>
          <p:nvPr/>
        </p:nvCxnSpPr>
        <p:spPr>
          <a:xfrm>
            <a:off x="1657350" y="4457700"/>
            <a:ext cx="857250" cy="0"/>
          </a:xfrm>
          <a:prstGeom prst="straightConnector1">
            <a:avLst/>
          </a:prstGeom>
          <a:ln w="38100">
            <a:solidFill>
              <a:srgbClr val="00B0F0"/>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9" name="TextBox 48">
                <a:extLst>
                  <a:ext uri="{FF2B5EF4-FFF2-40B4-BE49-F238E27FC236}">
                    <a16:creationId xmlns:a16="http://schemas.microsoft.com/office/drawing/2014/main" id="{E45B6774-4AF6-9E45-8CB3-6CD8D8F6024D}"/>
                  </a:ext>
                </a:extLst>
              </p:cNvPr>
              <p:cNvSpPr txBox="1"/>
              <p:nvPr/>
            </p:nvSpPr>
            <p:spPr>
              <a:xfrm>
                <a:off x="1844069" y="4095169"/>
                <a:ext cx="457200" cy="368627"/>
              </a:xfrm>
              <a:prstGeom prst="rect">
                <a:avLst/>
              </a:prstGeom>
              <a:noFill/>
              <a:ln>
                <a:noFill/>
              </a:ln>
            </p:spPr>
            <p:txBody>
              <a:bodyPr wrap="square" rtlCol="0">
                <a:spAutoFit/>
              </a:bodyPr>
              <a:lstStyle/>
              <a:p>
                <a:pPr/>
                <a14:m>
                  <m:oMathPara xmlns:m="http://schemas.openxmlformats.org/officeDocument/2006/math">
                    <m:oMathParaPr>
                      <m:jc m:val="center"/>
                    </m:oMathParaPr>
                    <m:oMath xmlns:m="http://schemas.openxmlformats.org/officeDocument/2006/math">
                      <m:sSup>
                        <m:sSupPr>
                          <m:ctrlPr>
                            <a:rPr lang="en-US" i="1" smtClean="0">
                              <a:solidFill>
                                <a:srgbClr val="00B0F0"/>
                              </a:solidFill>
                              <a:latin typeface="Cambria Math" panose="02040503050406030204" pitchFamily="18" charset="0"/>
                            </a:rPr>
                          </m:ctrlPr>
                        </m:sSupPr>
                        <m:e>
                          <m:r>
                            <a:rPr lang="en-US" b="0" i="1" smtClean="0">
                              <a:solidFill>
                                <a:srgbClr val="00B0F0"/>
                              </a:solidFill>
                              <a:latin typeface="Cambria Math" panose="02040503050406030204" pitchFamily="18" charset="0"/>
                            </a:rPr>
                            <m:t>∆</m:t>
                          </m:r>
                          <m:r>
                            <a:rPr lang="en-US" i="1">
                              <a:solidFill>
                                <a:srgbClr val="00B0F0"/>
                              </a:solidFill>
                              <a:latin typeface="Cambria Math" panose="02040503050406030204" pitchFamily="18" charset="0"/>
                            </a:rPr>
                            <m:t>𝑋</m:t>
                          </m:r>
                        </m:e>
                        <m:sup>
                          <m:r>
                            <a:rPr lang="en-US" i="1">
                              <a:solidFill>
                                <a:srgbClr val="00B0F0"/>
                              </a:solidFill>
                              <a:latin typeface="Cambria Math" panose="02040503050406030204" pitchFamily="18" charset="0"/>
                            </a:rPr>
                            <m:t>𝐵</m:t>
                          </m:r>
                        </m:sup>
                      </m:sSup>
                    </m:oMath>
                  </m:oMathPara>
                </a14:m>
                <a:endParaRPr lang="en-US" baseline="30000" dirty="0">
                  <a:solidFill>
                    <a:srgbClr val="00B0F0"/>
                  </a:solidFill>
                </a:endParaRPr>
              </a:p>
            </p:txBody>
          </p:sp>
        </mc:Choice>
        <mc:Fallback xmlns="">
          <p:sp>
            <p:nvSpPr>
              <p:cNvPr id="49" name="TextBox 48">
                <a:extLst>
                  <a:ext uri="{FF2B5EF4-FFF2-40B4-BE49-F238E27FC236}">
                    <a16:creationId xmlns:a16="http://schemas.microsoft.com/office/drawing/2014/main" id="{E45B6774-4AF6-9E45-8CB3-6CD8D8F6024D}"/>
                  </a:ext>
                </a:extLst>
              </p:cNvPr>
              <p:cNvSpPr txBox="1">
                <a:spLocks noRot="1" noChangeAspect="1" noMove="1" noResize="1" noEditPoints="1" noAdjustHandles="1" noChangeArrowheads="1" noChangeShapeType="1" noTextEdit="1"/>
              </p:cNvSpPr>
              <p:nvPr/>
            </p:nvSpPr>
            <p:spPr>
              <a:xfrm>
                <a:off x="1844069" y="4095169"/>
                <a:ext cx="457200" cy="368627"/>
              </a:xfrm>
              <a:prstGeom prst="rect">
                <a:avLst/>
              </a:prstGeom>
              <a:blipFill>
                <a:blip r:embed="rId6"/>
                <a:stretch>
                  <a:fillRect r="-21622"/>
                </a:stretch>
              </a:blipFill>
              <a:ln>
                <a:noFill/>
              </a:ln>
            </p:spPr>
            <p:txBody>
              <a:bodyPr/>
              <a:lstStyle/>
              <a:p>
                <a:r>
                  <a:rPr lang="en-US">
                    <a:noFill/>
                  </a:rPr>
                  <a:t> </a:t>
                </a:r>
              </a:p>
            </p:txBody>
          </p:sp>
        </mc:Fallback>
      </mc:AlternateContent>
      <p:cxnSp>
        <p:nvCxnSpPr>
          <p:cNvPr id="50" name="Straight Arrow Connector 49">
            <a:extLst>
              <a:ext uri="{FF2B5EF4-FFF2-40B4-BE49-F238E27FC236}">
                <a16:creationId xmlns:a16="http://schemas.microsoft.com/office/drawing/2014/main" id="{6245059F-D68A-E241-BE25-20863324EC25}"/>
              </a:ext>
            </a:extLst>
          </p:cNvPr>
          <p:cNvCxnSpPr>
            <a:cxnSpLocks/>
          </p:cNvCxnSpPr>
          <p:nvPr/>
        </p:nvCxnSpPr>
        <p:spPr>
          <a:xfrm>
            <a:off x="6547631" y="4461217"/>
            <a:ext cx="313886" cy="0"/>
          </a:xfrm>
          <a:prstGeom prst="straightConnector1">
            <a:avLst/>
          </a:prstGeom>
          <a:ln w="381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3CF864BD-2F76-BD4E-9C71-1A74EDB376FD}"/>
                  </a:ext>
                </a:extLst>
              </p:cNvPr>
              <p:cNvSpPr txBox="1"/>
              <p:nvPr/>
            </p:nvSpPr>
            <p:spPr>
              <a:xfrm>
                <a:off x="6448439" y="4095168"/>
                <a:ext cx="457200" cy="370038"/>
              </a:xfrm>
              <a:prstGeom prst="rect">
                <a:avLst/>
              </a:prstGeom>
              <a:noFill/>
              <a:ln>
                <a:noFill/>
              </a:ln>
            </p:spPr>
            <p:txBody>
              <a:bodyPr wrap="square" rtlCol="0">
                <a:spAutoFit/>
              </a:bodyPr>
              <a:lstStyle/>
              <a:p>
                <a:pPr/>
                <a14:m>
                  <m:oMathPara xmlns:m="http://schemas.openxmlformats.org/officeDocument/2006/math">
                    <m:oMathParaPr>
                      <m:jc m:val="center"/>
                    </m:oMathParaPr>
                    <m:oMath xmlns:m="http://schemas.openxmlformats.org/officeDocument/2006/math">
                      <m:sSup>
                        <m:sSupPr>
                          <m:ctrlPr>
                            <a:rPr lang="en-US" i="1" smtClean="0">
                              <a:solidFill>
                                <a:srgbClr val="00B050"/>
                              </a:solidFill>
                              <a:latin typeface="Cambria Math" panose="02040503050406030204" pitchFamily="18" charset="0"/>
                            </a:rPr>
                          </m:ctrlPr>
                        </m:sSupPr>
                        <m:e>
                          <m:r>
                            <a:rPr lang="en-US" b="0" i="1" smtClean="0">
                              <a:solidFill>
                                <a:srgbClr val="00B050"/>
                              </a:solidFill>
                              <a:latin typeface="Cambria Math" panose="02040503050406030204" pitchFamily="18" charset="0"/>
                            </a:rPr>
                            <m:t>∆</m:t>
                          </m:r>
                          <m:r>
                            <a:rPr lang="en-US" b="0" i="1" smtClean="0">
                              <a:solidFill>
                                <a:srgbClr val="00B050"/>
                              </a:solidFill>
                              <a:latin typeface="Cambria Math" panose="02040503050406030204" pitchFamily="18" charset="0"/>
                            </a:rPr>
                            <m:t>𝑀</m:t>
                          </m:r>
                        </m:e>
                        <m:sup>
                          <m:r>
                            <a:rPr lang="en-US" b="0" i="1" smtClean="0">
                              <a:solidFill>
                                <a:srgbClr val="00B050"/>
                              </a:solidFill>
                              <a:latin typeface="Cambria Math" panose="02040503050406030204" pitchFamily="18" charset="0"/>
                            </a:rPr>
                            <m:t>𝐴</m:t>
                          </m:r>
                        </m:sup>
                      </m:sSup>
                    </m:oMath>
                  </m:oMathPara>
                </a14:m>
                <a:endParaRPr lang="en-US" baseline="30000" dirty="0">
                  <a:solidFill>
                    <a:srgbClr val="00B050"/>
                  </a:solidFill>
                </a:endParaRPr>
              </a:p>
            </p:txBody>
          </p:sp>
        </mc:Choice>
        <mc:Fallback xmlns="">
          <p:sp>
            <p:nvSpPr>
              <p:cNvPr id="51" name="TextBox 50">
                <a:extLst>
                  <a:ext uri="{FF2B5EF4-FFF2-40B4-BE49-F238E27FC236}">
                    <a16:creationId xmlns:a16="http://schemas.microsoft.com/office/drawing/2014/main" id="{3CF864BD-2F76-BD4E-9C71-1A74EDB376FD}"/>
                  </a:ext>
                </a:extLst>
              </p:cNvPr>
              <p:cNvSpPr txBox="1">
                <a:spLocks noRot="1" noChangeAspect="1" noMove="1" noResize="1" noEditPoints="1" noAdjustHandles="1" noChangeArrowheads="1" noChangeShapeType="1" noTextEdit="1"/>
              </p:cNvSpPr>
              <p:nvPr/>
            </p:nvSpPr>
            <p:spPr>
              <a:xfrm>
                <a:off x="6448439" y="4095168"/>
                <a:ext cx="457200" cy="370038"/>
              </a:xfrm>
              <a:prstGeom prst="rect">
                <a:avLst/>
              </a:prstGeom>
              <a:blipFill>
                <a:blip r:embed="rId7"/>
                <a:stretch>
                  <a:fillRect r="-29730"/>
                </a:stretch>
              </a:blipFill>
              <a:ln>
                <a:noFill/>
              </a:ln>
            </p:spPr>
            <p:txBody>
              <a:bodyPr/>
              <a:lstStyle/>
              <a:p>
                <a:r>
                  <a:rPr lang="en-US">
                    <a:noFill/>
                  </a:rPr>
                  <a:t> </a:t>
                </a:r>
              </a:p>
            </p:txBody>
          </p:sp>
        </mc:Fallback>
      </mc:AlternateContent>
      <p:cxnSp>
        <p:nvCxnSpPr>
          <p:cNvPr id="54" name="Straight Arrow Connector 53">
            <a:extLst>
              <a:ext uri="{FF2B5EF4-FFF2-40B4-BE49-F238E27FC236}">
                <a16:creationId xmlns:a16="http://schemas.microsoft.com/office/drawing/2014/main" id="{3887C333-F57B-CE46-A15C-0F88163F0ADA}"/>
              </a:ext>
            </a:extLst>
          </p:cNvPr>
          <p:cNvCxnSpPr>
            <a:cxnSpLocks/>
          </p:cNvCxnSpPr>
          <p:nvPr/>
        </p:nvCxnSpPr>
        <p:spPr>
          <a:xfrm flipH="1">
            <a:off x="2514600" y="4457700"/>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0751C7C4-8681-AC46-97ED-78B782BE2E5C}"/>
              </a:ext>
            </a:extLst>
          </p:cNvPr>
          <p:cNvCxnSpPr>
            <a:cxnSpLocks/>
          </p:cNvCxnSpPr>
          <p:nvPr/>
        </p:nvCxnSpPr>
        <p:spPr>
          <a:xfrm flipH="1">
            <a:off x="1371600" y="4457700"/>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6" name="TextBox 55">
                <a:extLst>
                  <a:ext uri="{FF2B5EF4-FFF2-40B4-BE49-F238E27FC236}">
                    <a16:creationId xmlns:a16="http://schemas.microsoft.com/office/drawing/2014/main" id="{79299098-32EE-144F-A0DC-E6101F37B6E0}"/>
                  </a:ext>
                </a:extLst>
              </p:cNvPr>
              <p:cNvSpPr txBox="1"/>
              <p:nvPr/>
            </p:nvSpPr>
            <p:spPr>
              <a:xfrm>
                <a:off x="1293509" y="4102149"/>
                <a:ext cx="457200" cy="370230"/>
              </a:xfrm>
              <a:prstGeom prst="rect">
                <a:avLst/>
              </a:prstGeom>
              <a:noFill/>
              <a:ln>
                <a:noFill/>
              </a:ln>
            </p:spPr>
            <p:txBody>
              <a:bodyPr wrap="square" rtlCol="0">
                <a:spAutoFit/>
              </a:bodyPr>
              <a:lstStyle/>
              <a:p>
                <a:pPr/>
                <a14:m>
                  <m:oMathPara xmlns:m="http://schemas.openxmlformats.org/officeDocument/2006/math">
                    <m:oMathParaPr>
                      <m:jc m:val="center"/>
                    </m:oMathParaPr>
                    <m:oMath xmlns:m="http://schemas.openxmlformats.org/officeDocument/2006/math">
                      <m:sSup>
                        <m:sSupPr>
                          <m:ctrlPr>
                            <a:rPr lang="en-US" i="1" smtClean="0">
                              <a:solidFill>
                                <a:srgbClr val="FF0000"/>
                              </a:solidFill>
                              <a:latin typeface="Cambria Math" panose="02040503050406030204" pitchFamily="18" charset="0"/>
                            </a:rPr>
                          </m:ctrlPr>
                        </m:sSupPr>
                        <m:e>
                          <m:r>
                            <a:rPr lang="en-US" b="0" i="1" smtClean="0">
                              <a:solidFill>
                                <a:srgbClr val="FF0000"/>
                              </a:solidFill>
                              <a:latin typeface="Cambria Math" panose="02040503050406030204" pitchFamily="18" charset="0"/>
                            </a:rPr>
                            <m:t>∆</m:t>
                          </m:r>
                          <m:r>
                            <a:rPr lang="en-US" i="1">
                              <a:solidFill>
                                <a:srgbClr val="FF0000"/>
                              </a:solidFill>
                              <a:latin typeface="Cambria Math" panose="02040503050406030204" pitchFamily="18" charset="0"/>
                            </a:rPr>
                            <m:t>𝑋</m:t>
                          </m:r>
                        </m:e>
                        <m:sup>
                          <m:r>
                            <a:rPr lang="en-US" b="0" i="1" smtClean="0">
                              <a:solidFill>
                                <a:srgbClr val="FF0000"/>
                              </a:solidFill>
                              <a:latin typeface="Cambria Math" panose="02040503050406030204" pitchFamily="18" charset="0"/>
                            </a:rPr>
                            <m:t>𝐶</m:t>
                          </m:r>
                        </m:sup>
                      </m:sSup>
                    </m:oMath>
                  </m:oMathPara>
                </a14:m>
                <a:endParaRPr lang="en-US" baseline="30000" dirty="0">
                  <a:solidFill>
                    <a:srgbClr val="FF0000"/>
                  </a:solidFill>
                </a:endParaRPr>
              </a:p>
            </p:txBody>
          </p:sp>
        </mc:Choice>
        <mc:Fallback xmlns="">
          <p:sp>
            <p:nvSpPr>
              <p:cNvPr id="56" name="TextBox 55">
                <a:extLst>
                  <a:ext uri="{FF2B5EF4-FFF2-40B4-BE49-F238E27FC236}">
                    <a16:creationId xmlns:a16="http://schemas.microsoft.com/office/drawing/2014/main" id="{79299098-32EE-144F-A0DC-E6101F37B6E0}"/>
                  </a:ext>
                </a:extLst>
              </p:cNvPr>
              <p:cNvSpPr txBox="1">
                <a:spLocks noRot="1" noChangeAspect="1" noMove="1" noResize="1" noEditPoints="1" noAdjustHandles="1" noChangeArrowheads="1" noChangeShapeType="1" noTextEdit="1"/>
              </p:cNvSpPr>
              <p:nvPr/>
            </p:nvSpPr>
            <p:spPr>
              <a:xfrm>
                <a:off x="1293509" y="4102149"/>
                <a:ext cx="457200" cy="370230"/>
              </a:xfrm>
              <a:prstGeom prst="rect">
                <a:avLst/>
              </a:prstGeom>
              <a:blipFill>
                <a:blip r:embed="rId8"/>
                <a:stretch>
                  <a:fillRect r="-16216"/>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4" name="TextBox 63">
                <a:extLst>
                  <a:ext uri="{FF2B5EF4-FFF2-40B4-BE49-F238E27FC236}">
                    <a16:creationId xmlns:a16="http://schemas.microsoft.com/office/drawing/2014/main" id="{E4768CD3-8EF2-2442-9716-8B085DF30287}"/>
                  </a:ext>
                </a:extLst>
              </p:cNvPr>
              <p:cNvSpPr txBox="1"/>
              <p:nvPr/>
            </p:nvSpPr>
            <p:spPr>
              <a:xfrm>
                <a:off x="2415569" y="4095168"/>
                <a:ext cx="457200" cy="368627"/>
              </a:xfrm>
              <a:prstGeom prst="rect">
                <a:avLst/>
              </a:prstGeom>
              <a:noFill/>
              <a:ln>
                <a:noFill/>
              </a:ln>
            </p:spPr>
            <p:txBody>
              <a:bodyPr wrap="square" rtlCol="0">
                <a:spAutoFit/>
              </a:bodyPr>
              <a:lstStyle/>
              <a:p>
                <a:pPr/>
                <a14:m>
                  <m:oMathPara xmlns:m="http://schemas.openxmlformats.org/officeDocument/2006/math">
                    <m:oMathParaPr>
                      <m:jc m:val="center"/>
                    </m:oMathParaPr>
                    <m:oMath xmlns:m="http://schemas.openxmlformats.org/officeDocument/2006/math">
                      <m:sSup>
                        <m:sSupPr>
                          <m:ctrlPr>
                            <a:rPr lang="en-US" i="1" smtClean="0">
                              <a:solidFill>
                                <a:srgbClr val="FF0000"/>
                              </a:solidFill>
                              <a:latin typeface="Cambria Math" panose="02040503050406030204" pitchFamily="18" charset="0"/>
                            </a:rPr>
                          </m:ctrlPr>
                        </m:sSupPr>
                        <m:e>
                          <m:r>
                            <a:rPr lang="en-US" b="0" i="1" smtClean="0">
                              <a:solidFill>
                                <a:srgbClr val="FF0000"/>
                              </a:solidFill>
                              <a:latin typeface="Cambria Math" panose="02040503050406030204" pitchFamily="18" charset="0"/>
                            </a:rPr>
                            <m:t>∆</m:t>
                          </m:r>
                          <m:r>
                            <a:rPr lang="en-US" i="1">
                              <a:solidFill>
                                <a:srgbClr val="FF0000"/>
                              </a:solidFill>
                              <a:latin typeface="Cambria Math" panose="02040503050406030204" pitchFamily="18" charset="0"/>
                            </a:rPr>
                            <m:t>𝑋</m:t>
                          </m:r>
                        </m:e>
                        <m:sup>
                          <m:r>
                            <a:rPr lang="en-US" b="0" i="1" smtClean="0">
                              <a:solidFill>
                                <a:srgbClr val="FF0000"/>
                              </a:solidFill>
                              <a:latin typeface="Cambria Math" panose="02040503050406030204" pitchFamily="18" charset="0"/>
                            </a:rPr>
                            <m:t>𝐷</m:t>
                          </m:r>
                        </m:sup>
                      </m:sSup>
                    </m:oMath>
                  </m:oMathPara>
                </a14:m>
                <a:endParaRPr lang="en-US" baseline="30000" dirty="0">
                  <a:solidFill>
                    <a:srgbClr val="FF0000"/>
                  </a:solidFill>
                </a:endParaRPr>
              </a:p>
            </p:txBody>
          </p:sp>
        </mc:Choice>
        <mc:Fallback xmlns="">
          <p:sp>
            <p:nvSpPr>
              <p:cNvPr id="64" name="TextBox 63">
                <a:extLst>
                  <a:ext uri="{FF2B5EF4-FFF2-40B4-BE49-F238E27FC236}">
                    <a16:creationId xmlns:a16="http://schemas.microsoft.com/office/drawing/2014/main" id="{E4768CD3-8EF2-2442-9716-8B085DF30287}"/>
                  </a:ext>
                </a:extLst>
              </p:cNvPr>
              <p:cNvSpPr txBox="1">
                <a:spLocks noRot="1" noChangeAspect="1" noMove="1" noResize="1" noEditPoints="1" noAdjustHandles="1" noChangeArrowheads="1" noChangeShapeType="1" noTextEdit="1"/>
              </p:cNvSpPr>
              <p:nvPr/>
            </p:nvSpPr>
            <p:spPr>
              <a:xfrm>
                <a:off x="2415569" y="4095168"/>
                <a:ext cx="457200" cy="368627"/>
              </a:xfrm>
              <a:prstGeom prst="rect">
                <a:avLst/>
              </a:prstGeom>
              <a:blipFill>
                <a:blip r:embed="rId9"/>
                <a:stretch>
                  <a:fillRect r="-21622"/>
                </a:stretch>
              </a:blipFill>
              <a:ln>
                <a:noFill/>
              </a:ln>
            </p:spPr>
            <p:txBody>
              <a:bodyPr/>
              <a:lstStyle/>
              <a:p>
                <a:r>
                  <a:rPr lang="en-US">
                    <a:noFill/>
                  </a:rPr>
                  <a:t> </a:t>
                </a:r>
              </a:p>
            </p:txBody>
          </p:sp>
        </mc:Fallback>
      </mc:AlternateContent>
      <p:sp>
        <p:nvSpPr>
          <p:cNvPr id="69" name="Left Brace 68">
            <a:extLst>
              <a:ext uri="{FF2B5EF4-FFF2-40B4-BE49-F238E27FC236}">
                <a16:creationId xmlns:a16="http://schemas.microsoft.com/office/drawing/2014/main" id="{A0041713-3F90-3F49-9C1D-A98F6560F5A6}"/>
              </a:ext>
            </a:extLst>
          </p:cNvPr>
          <p:cNvSpPr/>
          <p:nvPr/>
        </p:nvSpPr>
        <p:spPr>
          <a:xfrm rot="5400000">
            <a:off x="1481138" y="4574382"/>
            <a:ext cx="54769" cy="273844"/>
          </a:xfrm>
          <a:prstGeom prst="leftBrace">
            <a:avLst>
              <a:gd name="adj1" fmla="val 44444"/>
              <a:gd name="adj2" fmla="val 50000"/>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0" name="Left Brace 69">
            <a:extLst>
              <a:ext uri="{FF2B5EF4-FFF2-40B4-BE49-F238E27FC236}">
                <a16:creationId xmlns:a16="http://schemas.microsoft.com/office/drawing/2014/main" id="{6C40C1E2-9958-7B4F-B5EE-5ED0EC32E017}"/>
              </a:ext>
            </a:extLst>
          </p:cNvPr>
          <p:cNvSpPr/>
          <p:nvPr/>
        </p:nvSpPr>
        <p:spPr>
          <a:xfrm rot="5400000">
            <a:off x="2624138" y="4574382"/>
            <a:ext cx="54769" cy="273844"/>
          </a:xfrm>
          <a:prstGeom prst="leftBrace">
            <a:avLst>
              <a:gd name="adj1" fmla="val 44444"/>
              <a:gd name="adj2" fmla="val 50000"/>
            </a:avLst>
          </a:prstGeom>
          <a:ln>
            <a:solidFill>
              <a:srgbClr val="0070C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1" name="Left Brace 70">
            <a:extLst>
              <a:ext uri="{FF2B5EF4-FFF2-40B4-BE49-F238E27FC236}">
                <a16:creationId xmlns:a16="http://schemas.microsoft.com/office/drawing/2014/main" id="{3517B784-B349-EE49-991E-DF190D0571C9}"/>
              </a:ext>
            </a:extLst>
          </p:cNvPr>
          <p:cNvSpPr/>
          <p:nvPr/>
        </p:nvSpPr>
        <p:spPr>
          <a:xfrm rot="5400000">
            <a:off x="6672262" y="4555332"/>
            <a:ext cx="61913" cy="304800"/>
          </a:xfrm>
          <a:prstGeom prst="leftBrace">
            <a:avLst>
              <a:gd name="adj1" fmla="val 44444"/>
              <a:gd name="adj2" fmla="val 50000"/>
            </a:avLst>
          </a:prstGeom>
          <a:ln>
            <a:solidFill>
              <a:srgbClr val="00B05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59" name="Straight Arrow Connector 58">
            <a:extLst>
              <a:ext uri="{FF2B5EF4-FFF2-40B4-BE49-F238E27FC236}">
                <a16:creationId xmlns:a16="http://schemas.microsoft.com/office/drawing/2014/main" id="{B2823FD4-A24E-FA4E-B107-67B566727378}"/>
              </a:ext>
            </a:extLst>
          </p:cNvPr>
          <p:cNvCxnSpPr>
            <a:cxnSpLocks/>
          </p:cNvCxnSpPr>
          <p:nvPr/>
        </p:nvCxnSpPr>
        <p:spPr>
          <a:xfrm flipH="1">
            <a:off x="2226635" y="5048250"/>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63" name="Rectangle 62">
            <a:extLst>
              <a:ext uri="{FF2B5EF4-FFF2-40B4-BE49-F238E27FC236}">
                <a16:creationId xmlns:a16="http://schemas.microsoft.com/office/drawing/2014/main" id="{A1282FB1-F430-214B-9FE4-3FBD762FC365}"/>
              </a:ext>
            </a:extLst>
          </p:cNvPr>
          <p:cNvSpPr/>
          <p:nvPr/>
        </p:nvSpPr>
        <p:spPr>
          <a:xfrm>
            <a:off x="2120948" y="5048250"/>
            <a:ext cx="463588" cy="369332"/>
          </a:xfrm>
          <a:prstGeom prst="rect">
            <a:avLst/>
          </a:prstGeom>
        </p:spPr>
        <p:txBody>
          <a:bodyPr wrap="none">
            <a:spAutoFit/>
          </a:bodyPr>
          <a:lstStyle/>
          <a:p>
            <a:r>
              <a:rPr lang="en-US" i="1" dirty="0">
                <a:solidFill>
                  <a:srgbClr val="0070C0"/>
                </a:solidFill>
                <a:latin typeface="Cambria Math" panose="02040503050406030204" pitchFamily="18" charset="0"/>
              </a:rPr>
              <a:t>TR</a:t>
            </a:r>
          </a:p>
        </p:txBody>
      </p:sp>
      <p:cxnSp>
        <p:nvCxnSpPr>
          <p:cNvPr id="66" name="Straight Arrow Connector 65">
            <a:extLst>
              <a:ext uri="{FF2B5EF4-FFF2-40B4-BE49-F238E27FC236}">
                <a16:creationId xmlns:a16="http://schemas.microsoft.com/office/drawing/2014/main" id="{84546E1C-0F1F-8F42-A358-F8CD99C65145}"/>
              </a:ext>
            </a:extLst>
          </p:cNvPr>
          <p:cNvCxnSpPr>
            <a:cxnSpLocks/>
          </p:cNvCxnSpPr>
          <p:nvPr/>
        </p:nvCxnSpPr>
        <p:spPr>
          <a:xfrm flipH="1">
            <a:off x="1651000" y="5052483"/>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75" name="Rectangle 74">
            <a:extLst>
              <a:ext uri="{FF2B5EF4-FFF2-40B4-BE49-F238E27FC236}">
                <a16:creationId xmlns:a16="http://schemas.microsoft.com/office/drawing/2014/main" id="{F91BF378-AF7F-8543-86AE-B171609CFE68}"/>
              </a:ext>
            </a:extLst>
          </p:cNvPr>
          <p:cNvSpPr/>
          <p:nvPr/>
        </p:nvSpPr>
        <p:spPr>
          <a:xfrm>
            <a:off x="1531029" y="5059463"/>
            <a:ext cx="473206" cy="369332"/>
          </a:xfrm>
          <a:prstGeom prst="rect">
            <a:avLst/>
          </a:prstGeom>
        </p:spPr>
        <p:txBody>
          <a:bodyPr wrap="none">
            <a:spAutoFit/>
          </a:bodyPr>
          <a:lstStyle/>
          <a:p>
            <a:r>
              <a:rPr lang="en-US" i="1" dirty="0">
                <a:solidFill>
                  <a:srgbClr val="FF0000"/>
                </a:solidFill>
                <a:latin typeface="Cambria Math" panose="02040503050406030204" pitchFamily="18" charset="0"/>
              </a:rPr>
              <a:t>TD</a:t>
            </a:r>
          </a:p>
        </p:txBody>
      </p:sp>
      <p:cxnSp>
        <p:nvCxnSpPr>
          <p:cNvPr id="76" name="Straight Arrow Connector 75">
            <a:extLst>
              <a:ext uri="{FF2B5EF4-FFF2-40B4-BE49-F238E27FC236}">
                <a16:creationId xmlns:a16="http://schemas.microsoft.com/office/drawing/2014/main" id="{B319C8BE-3FB0-CD42-B8E0-4D868911D434}"/>
              </a:ext>
            </a:extLst>
          </p:cNvPr>
          <p:cNvCxnSpPr>
            <a:cxnSpLocks/>
          </p:cNvCxnSpPr>
          <p:nvPr/>
        </p:nvCxnSpPr>
        <p:spPr>
          <a:xfrm>
            <a:off x="1940917" y="5051767"/>
            <a:ext cx="313886" cy="0"/>
          </a:xfrm>
          <a:prstGeom prst="straightConnector1">
            <a:avLst/>
          </a:prstGeom>
          <a:ln w="381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sp>
        <p:nvSpPr>
          <p:cNvPr id="78" name="Rectangle 77">
            <a:extLst>
              <a:ext uri="{FF2B5EF4-FFF2-40B4-BE49-F238E27FC236}">
                <a16:creationId xmlns:a16="http://schemas.microsoft.com/office/drawing/2014/main" id="{AAC5910C-D501-5147-AEB8-A1B1D89A8949}"/>
              </a:ext>
            </a:extLst>
          </p:cNvPr>
          <p:cNvSpPr/>
          <p:nvPr/>
        </p:nvSpPr>
        <p:spPr>
          <a:xfrm>
            <a:off x="1831605" y="5055230"/>
            <a:ext cx="447623" cy="369332"/>
          </a:xfrm>
          <a:prstGeom prst="rect">
            <a:avLst/>
          </a:prstGeom>
        </p:spPr>
        <p:txBody>
          <a:bodyPr wrap="none">
            <a:spAutoFit/>
          </a:bodyPr>
          <a:lstStyle/>
          <a:p>
            <a:r>
              <a:rPr lang="en-US" i="1" dirty="0">
                <a:solidFill>
                  <a:srgbClr val="00B050"/>
                </a:solidFill>
                <a:latin typeface="Cambria Math" panose="02040503050406030204" pitchFamily="18" charset="0"/>
              </a:rPr>
              <a:t>TC</a:t>
            </a:r>
          </a:p>
        </p:txBody>
      </p:sp>
      <mc:AlternateContent xmlns:mc="http://schemas.openxmlformats.org/markup-compatibility/2006" xmlns:a14="http://schemas.microsoft.com/office/drawing/2010/main">
        <mc:Choice Requires="a14">
          <p:sp>
            <p:nvSpPr>
              <p:cNvPr id="79" name="TextBox 78">
                <a:extLst>
                  <a:ext uri="{FF2B5EF4-FFF2-40B4-BE49-F238E27FC236}">
                    <a16:creationId xmlns:a16="http://schemas.microsoft.com/office/drawing/2014/main" id="{2428474A-BAA1-0E4F-BD9F-F148077D33B3}"/>
                  </a:ext>
                </a:extLst>
              </p:cNvPr>
              <p:cNvSpPr txBox="1"/>
              <p:nvPr/>
            </p:nvSpPr>
            <p:spPr>
              <a:xfrm>
                <a:off x="1085850" y="5372100"/>
                <a:ext cx="7372350" cy="647228"/>
              </a:xfrm>
              <a:prstGeom prst="rect">
                <a:avLst/>
              </a:prstGeom>
              <a:noFill/>
            </p:spPr>
            <p:txBody>
              <a:bodyPr wrap="square" rtlCol="0">
                <a:spAutoFit/>
              </a:bodyPr>
              <a:lstStyle/>
              <a:p>
                <a:r>
                  <a:rPr lang="en-US" dirty="0">
                    <a:solidFill>
                      <a:schemeClr val="tx1"/>
                    </a:solidFill>
                  </a:rPr>
                  <a:t>Note that </a:t>
                </a:r>
                <a14:m>
                  <m:oMath xmlns:m="http://schemas.openxmlformats.org/officeDocument/2006/math">
                    <m:sSup>
                      <m:sSupPr>
                        <m:ctrlPr>
                          <a:rPr lang="en-US" i="1">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𝑋</m:t>
                        </m:r>
                      </m:e>
                      <m:sup>
                        <m:r>
                          <a:rPr lang="en-US" i="1">
                            <a:solidFill>
                              <a:schemeClr val="tx1"/>
                            </a:solidFill>
                            <a:latin typeface="Cambria Math" panose="02040503050406030204" pitchFamily="18" charset="0"/>
                          </a:rPr>
                          <m:t>𝐵</m:t>
                        </m:r>
                      </m:sup>
                    </m:sSup>
                  </m:oMath>
                </a14:m>
                <a:r>
                  <a:rPr lang="en-US" dirty="0">
                    <a:solidFill>
                      <a:schemeClr val="tx1"/>
                    </a:solidFill>
                  </a:rPr>
                  <a:t>, while a gain to Country B, is the sum of </a:t>
                </a:r>
                <a:r>
                  <a:rPr lang="en-US" i="1" dirty="0">
                    <a:solidFill>
                      <a:schemeClr val="tx1"/>
                    </a:solidFill>
                  </a:rPr>
                  <a:t>TC</a:t>
                </a:r>
                <a:r>
                  <a:rPr lang="en-US" dirty="0">
                    <a:solidFill>
                      <a:schemeClr val="tx1"/>
                    </a:solidFill>
                  </a:rPr>
                  <a:t>, </a:t>
                </a:r>
                <a:r>
                  <a:rPr lang="en-US" i="1" dirty="0">
                    <a:solidFill>
                      <a:schemeClr val="tx1"/>
                    </a:solidFill>
                  </a:rPr>
                  <a:t>TD</a:t>
                </a:r>
                <a:r>
                  <a:rPr lang="en-US" dirty="0">
                    <a:solidFill>
                      <a:schemeClr val="tx1"/>
                    </a:solidFill>
                  </a:rPr>
                  <a:t>, &amp; </a:t>
                </a:r>
                <a:r>
                  <a:rPr lang="en-US" i="1" dirty="0">
                    <a:solidFill>
                      <a:schemeClr val="tx1"/>
                    </a:solidFill>
                  </a:rPr>
                  <a:t>TR</a:t>
                </a:r>
                <a:r>
                  <a:rPr lang="en-US" dirty="0">
                    <a:solidFill>
                      <a:schemeClr val="tx1"/>
                    </a:solidFill>
                  </a:rPr>
                  <a:t>, since </a:t>
                </a:r>
                <a14:m>
                  <m:oMath xmlns:m="http://schemas.openxmlformats.org/officeDocument/2006/math">
                    <m:sSup>
                      <m:sSupPr>
                        <m:ctrlPr>
                          <a:rPr lang="en-US" i="1">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𝑋</m:t>
                        </m:r>
                      </m:e>
                      <m:sup>
                        <m:r>
                          <a:rPr lang="en-US" i="1">
                            <a:solidFill>
                              <a:schemeClr val="tx1"/>
                            </a:solidFill>
                            <a:latin typeface="Cambria Math" panose="02040503050406030204" pitchFamily="18" charset="0"/>
                          </a:rPr>
                          <m:t>𝐵</m:t>
                        </m:r>
                      </m:sup>
                    </m:sSup>
                  </m:oMath>
                </a14:m>
                <a:r>
                  <a:rPr lang="en-US" dirty="0">
                    <a:solidFill>
                      <a:schemeClr val="tx1"/>
                    </a:solidFill>
                  </a:rPr>
                  <a:t>= </a:t>
                </a:r>
                <a14:m>
                  <m:oMath xmlns:m="http://schemas.openxmlformats.org/officeDocument/2006/math">
                    <m:sSup>
                      <m:sSupPr>
                        <m:ctrlPr>
                          <a:rPr lang="en-US" i="1">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𝑀</m:t>
                        </m:r>
                      </m:e>
                      <m:sup>
                        <m:r>
                          <a:rPr lang="en-US" b="0" i="1" smtClean="0">
                            <a:solidFill>
                              <a:schemeClr val="tx1"/>
                            </a:solidFill>
                            <a:latin typeface="Cambria Math" panose="02040503050406030204" pitchFamily="18" charset="0"/>
                          </a:rPr>
                          <m:t>𝐴</m:t>
                        </m:r>
                      </m:sup>
                    </m:sSup>
                    <m:r>
                      <a:rPr lang="en-US" b="0" i="0" smtClean="0">
                        <a:solidFill>
                          <a:schemeClr val="tx1"/>
                        </a:solidFill>
                        <a:latin typeface="Cambria Math" panose="02040503050406030204" pitchFamily="18" charset="0"/>
                      </a:rPr>
                      <m:t>−</m:t>
                    </m:r>
                  </m:oMath>
                </a14:m>
                <a:r>
                  <a:rPr lang="en-US" dirty="0">
                    <a:solidFill>
                      <a:schemeClr val="tx1"/>
                    </a:solidFill>
                  </a:rPr>
                  <a:t> </a:t>
                </a:r>
                <a14:m>
                  <m:oMath xmlns:m="http://schemas.openxmlformats.org/officeDocument/2006/math">
                    <m:sSup>
                      <m:sSupPr>
                        <m:ctrlPr>
                          <a:rPr lang="en-US" i="1">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𝑋</m:t>
                        </m:r>
                      </m:e>
                      <m:sup>
                        <m:r>
                          <a:rPr lang="en-US" b="0" i="1" smtClean="0">
                            <a:solidFill>
                              <a:schemeClr val="tx1"/>
                            </a:solidFill>
                            <a:latin typeface="Cambria Math" panose="02040503050406030204" pitchFamily="18" charset="0"/>
                          </a:rPr>
                          <m:t>𝐶</m:t>
                        </m:r>
                      </m:sup>
                    </m:sSup>
                    <m:r>
                      <a:rPr lang="en-US" b="0" i="1" smtClean="0">
                        <a:solidFill>
                          <a:schemeClr val="tx1"/>
                        </a:solidFill>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m:t>
                        </m:r>
                        <m:r>
                          <a:rPr lang="en-US" i="1">
                            <a:latin typeface="Cambria Math" panose="02040503050406030204" pitchFamily="18" charset="0"/>
                          </a:rPr>
                          <m:t>𝑋</m:t>
                        </m:r>
                      </m:e>
                      <m:sup>
                        <m:r>
                          <a:rPr lang="en-US" b="0" i="1" smtClean="0">
                            <a:latin typeface="Cambria Math" panose="02040503050406030204" pitchFamily="18" charset="0"/>
                          </a:rPr>
                          <m:t>𝐷</m:t>
                        </m:r>
                      </m:sup>
                    </m:sSup>
                  </m:oMath>
                </a14:m>
                <a:endParaRPr lang="en-US" dirty="0">
                  <a:solidFill>
                    <a:schemeClr val="tx1"/>
                  </a:solidFill>
                </a:endParaRPr>
              </a:p>
            </p:txBody>
          </p:sp>
        </mc:Choice>
        <mc:Fallback xmlns="">
          <p:sp>
            <p:nvSpPr>
              <p:cNvPr id="79" name="TextBox 78">
                <a:extLst>
                  <a:ext uri="{FF2B5EF4-FFF2-40B4-BE49-F238E27FC236}">
                    <a16:creationId xmlns:a16="http://schemas.microsoft.com/office/drawing/2014/main" id="{2428474A-BAA1-0E4F-BD9F-F148077D33B3}"/>
                  </a:ext>
                </a:extLst>
              </p:cNvPr>
              <p:cNvSpPr txBox="1">
                <a:spLocks noRot="1" noChangeAspect="1" noMove="1" noResize="1" noEditPoints="1" noAdjustHandles="1" noChangeArrowheads="1" noChangeShapeType="1" noTextEdit="1"/>
              </p:cNvSpPr>
              <p:nvPr/>
            </p:nvSpPr>
            <p:spPr>
              <a:xfrm>
                <a:off x="1085850" y="5372100"/>
                <a:ext cx="7372350" cy="647228"/>
              </a:xfrm>
              <a:prstGeom prst="rect">
                <a:avLst/>
              </a:prstGeom>
              <a:blipFill>
                <a:blip r:embed="rId10"/>
                <a:stretch>
                  <a:fillRect l="-688" t="-3846" b="-1346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1" name="TextBox 80">
                <a:extLst>
                  <a:ext uri="{FF2B5EF4-FFF2-40B4-BE49-F238E27FC236}">
                    <a16:creationId xmlns:a16="http://schemas.microsoft.com/office/drawing/2014/main" id="{F9DE4ED1-EEA3-B84A-8A7A-C28D57F5DF4D}"/>
                  </a:ext>
                </a:extLst>
              </p:cNvPr>
              <p:cNvSpPr txBox="1"/>
              <p:nvPr/>
            </p:nvSpPr>
            <p:spPr>
              <a:xfrm>
                <a:off x="2438400" y="2438400"/>
                <a:ext cx="1793502" cy="376963"/>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𝐵𝑓</m:t>
                        </m:r>
                      </m:sup>
                    </m:sSup>
                    <m:r>
                      <a:rPr lang="en-US" b="0" i="1" smtClean="0">
                        <a:latin typeface="Cambria Math" panose="02040503050406030204" pitchFamily="18" charset="0"/>
                      </a:rPr>
                      <m:t>,</m:t>
                    </m:r>
                    <m:r>
                      <a:rPr lang="en-US" i="1">
                        <a:latin typeface="Cambria Math" panose="02040503050406030204" pitchFamily="18" charset="0"/>
                      </a:rPr>
                      <m:t> </m:t>
                    </m:r>
                    <m:sSup>
                      <m:sSupPr>
                        <m:ctrlPr>
                          <a:rPr lang="en-US" i="1">
                            <a:latin typeface="Cambria Math" panose="02040503050406030204" pitchFamily="18" charset="0"/>
                          </a:rPr>
                        </m:ctrlPr>
                      </m:sSupPr>
                      <m:e>
                        <m:r>
                          <a:rPr lang="en-US" b="0" i="1" smtClean="0">
                            <a:latin typeface="Cambria Math" panose="02040503050406030204" pitchFamily="18" charset="0"/>
                          </a:rPr>
                          <m:t> </m:t>
                        </m:r>
                        <m:r>
                          <a:rPr lang="en-US" i="1">
                            <a:latin typeface="Cambria Math" panose="02040503050406030204" pitchFamily="18" charset="0"/>
                          </a:rPr>
                          <m:t>𝑋</m:t>
                        </m:r>
                      </m:e>
                      <m:sup>
                        <m:r>
                          <a:rPr lang="en-US" i="1">
                            <a:latin typeface="Cambria Math" panose="02040503050406030204" pitchFamily="18" charset="0"/>
                          </a:rPr>
                          <m:t>𝐶𝑓</m:t>
                        </m:r>
                      </m:sup>
                    </m:sSup>
                  </m:oMath>
                </a14:m>
                <a:r>
                  <a:rPr lang="en-US" dirty="0"/>
                  <a:t>,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b="0" i="1" smtClean="0">
                            <a:latin typeface="Cambria Math" panose="02040503050406030204" pitchFamily="18" charset="0"/>
                          </a:rPr>
                          <m:t>𝐷</m:t>
                        </m:r>
                        <m:r>
                          <a:rPr lang="en-US" i="1">
                            <a:latin typeface="Cambria Math" panose="02040503050406030204" pitchFamily="18" charset="0"/>
                          </a:rPr>
                          <m:t>𝑓</m:t>
                        </m:r>
                      </m:sup>
                    </m:sSup>
                  </m:oMath>
                </a14:m>
                <a:endParaRPr lang="en-US" baseline="30000" dirty="0"/>
              </a:p>
            </p:txBody>
          </p:sp>
        </mc:Choice>
        <mc:Fallback xmlns="">
          <p:sp>
            <p:nvSpPr>
              <p:cNvPr id="81" name="TextBox 80">
                <a:extLst>
                  <a:ext uri="{FF2B5EF4-FFF2-40B4-BE49-F238E27FC236}">
                    <a16:creationId xmlns:a16="http://schemas.microsoft.com/office/drawing/2014/main" id="{F9DE4ED1-EEA3-B84A-8A7A-C28D57F5DF4D}"/>
                  </a:ext>
                </a:extLst>
              </p:cNvPr>
              <p:cNvSpPr txBox="1">
                <a:spLocks noRot="1" noChangeAspect="1" noMove="1" noResize="1" noEditPoints="1" noAdjustHandles="1" noChangeArrowheads="1" noChangeShapeType="1" noTextEdit="1"/>
              </p:cNvSpPr>
              <p:nvPr/>
            </p:nvSpPr>
            <p:spPr>
              <a:xfrm>
                <a:off x="2438400" y="2438400"/>
                <a:ext cx="1793502" cy="376963"/>
              </a:xfrm>
              <a:prstGeom prst="rect">
                <a:avLst/>
              </a:prstGeom>
              <a:blipFill>
                <a:blip r:embed="rId11"/>
                <a:stretch>
                  <a:fillRect t="-3333" b="-2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3" name="Rectangle 82">
                <a:extLst>
                  <a:ext uri="{FF2B5EF4-FFF2-40B4-BE49-F238E27FC236}">
                    <a16:creationId xmlns:a16="http://schemas.microsoft.com/office/drawing/2014/main" id="{207C65AA-6CE4-E844-A392-3C81EEABCDE9}"/>
                  </a:ext>
                </a:extLst>
              </p:cNvPr>
              <p:cNvSpPr/>
              <p:nvPr/>
            </p:nvSpPr>
            <p:spPr>
              <a:xfrm>
                <a:off x="685800" y="3657600"/>
                <a:ext cx="33457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𝑡</m:t>
                      </m:r>
                    </m:oMath>
                  </m:oMathPara>
                </a14:m>
                <a:endParaRPr lang="en-US" dirty="0"/>
              </a:p>
            </p:txBody>
          </p:sp>
        </mc:Choice>
        <mc:Fallback xmlns="">
          <p:sp>
            <p:nvSpPr>
              <p:cNvPr id="83" name="Rectangle 82">
                <a:extLst>
                  <a:ext uri="{FF2B5EF4-FFF2-40B4-BE49-F238E27FC236}">
                    <a16:creationId xmlns:a16="http://schemas.microsoft.com/office/drawing/2014/main" id="{207C65AA-6CE4-E844-A392-3C81EEABCDE9}"/>
                  </a:ext>
                </a:extLst>
              </p:cNvPr>
              <p:cNvSpPr>
                <a:spLocks noRot="1" noChangeAspect="1" noMove="1" noResize="1" noEditPoints="1" noAdjustHandles="1" noChangeArrowheads="1" noChangeShapeType="1" noTextEdit="1"/>
              </p:cNvSpPr>
              <p:nvPr/>
            </p:nvSpPr>
            <p:spPr>
              <a:xfrm>
                <a:off x="685800" y="3657600"/>
                <a:ext cx="334579" cy="369332"/>
              </a:xfrm>
              <a:prstGeom prst="rect">
                <a:avLst/>
              </a:prstGeom>
              <a:blipFill>
                <a:blip r:embed="rId12"/>
                <a:stretch>
                  <a:fillRect/>
                </a:stretch>
              </a:blipFill>
            </p:spPr>
            <p:txBody>
              <a:bodyPr/>
              <a:lstStyle/>
              <a:p>
                <a:r>
                  <a:rPr lang="en-US">
                    <a:noFill/>
                  </a:rPr>
                  <a:t> </a:t>
                </a:r>
              </a:p>
            </p:txBody>
          </p:sp>
        </mc:Fallback>
      </mc:AlternateContent>
      <p:sp>
        <p:nvSpPr>
          <p:cNvPr id="84" name="TextBox 83">
            <a:extLst>
              <a:ext uri="{FF2B5EF4-FFF2-40B4-BE49-F238E27FC236}">
                <a16:creationId xmlns:a16="http://schemas.microsoft.com/office/drawing/2014/main" id="{9336CE5F-D583-BC46-838E-5E7469E65A4D}"/>
              </a:ext>
            </a:extLst>
          </p:cNvPr>
          <p:cNvSpPr txBox="1"/>
          <p:nvPr/>
        </p:nvSpPr>
        <p:spPr>
          <a:xfrm>
            <a:off x="4743450" y="1771650"/>
            <a:ext cx="2171700" cy="369332"/>
          </a:xfrm>
          <a:prstGeom prst="rect">
            <a:avLst/>
          </a:prstGeom>
          <a:noFill/>
        </p:spPr>
        <p:txBody>
          <a:bodyPr wrap="square" rtlCol="0">
            <a:spAutoFit/>
          </a:bodyPr>
          <a:lstStyle/>
          <a:p>
            <a:pPr algn="ctr"/>
            <a:r>
              <a:rPr lang="en-US" dirty="0"/>
              <a:t>Import Market</a:t>
            </a:r>
          </a:p>
        </p:txBody>
      </p:sp>
      <p:sp>
        <p:nvSpPr>
          <p:cNvPr id="86" name="Rectangle 85">
            <a:extLst>
              <a:ext uri="{FF2B5EF4-FFF2-40B4-BE49-F238E27FC236}">
                <a16:creationId xmlns:a16="http://schemas.microsoft.com/office/drawing/2014/main" id="{77FA175A-8AD3-0A4E-9ACF-89207C594553}"/>
              </a:ext>
            </a:extLst>
          </p:cNvPr>
          <p:cNvSpPr/>
          <p:nvPr/>
        </p:nvSpPr>
        <p:spPr>
          <a:xfrm>
            <a:off x="1260977" y="4420268"/>
            <a:ext cx="473206" cy="369332"/>
          </a:xfrm>
          <a:prstGeom prst="rect">
            <a:avLst/>
          </a:prstGeom>
        </p:spPr>
        <p:txBody>
          <a:bodyPr wrap="none">
            <a:spAutoFit/>
          </a:bodyPr>
          <a:lstStyle/>
          <a:p>
            <a:r>
              <a:rPr lang="en-US" i="1" dirty="0">
                <a:solidFill>
                  <a:srgbClr val="FF0000"/>
                </a:solidFill>
                <a:latin typeface="Cambria Math" panose="02040503050406030204" pitchFamily="18" charset="0"/>
              </a:rPr>
              <a:t>TD</a:t>
            </a:r>
          </a:p>
        </p:txBody>
      </p:sp>
      <p:sp>
        <p:nvSpPr>
          <p:cNvPr id="87" name="Rectangle 86">
            <a:extLst>
              <a:ext uri="{FF2B5EF4-FFF2-40B4-BE49-F238E27FC236}">
                <a16:creationId xmlns:a16="http://schemas.microsoft.com/office/drawing/2014/main" id="{F9E4FAB6-FFCB-0C4B-AE2D-094A0A936D5E}"/>
              </a:ext>
            </a:extLst>
          </p:cNvPr>
          <p:cNvSpPr/>
          <p:nvPr/>
        </p:nvSpPr>
        <p:spPr>
          <a:xfrm>
            <a:off x="2409324" y="4420268"/>
            <a:ext cx="463588" cy="369332"/>
          </a:xfrm>
          <a:prstGeom prst="rect">
            <a:avLst/>
          </a:prstGeom>
        </p:spPr>
        <p:txBody>
          <a:bodyPr wrap="none">
            <a:spAutoFit/>
          </a:bodyPr>
          <a:lstStyle/>
          <a:p>
            <a:r>
              <a:rPr lang="en-US" i="1" dirty="0">
                <a:solidFill>
                  <a:srgbClr val="0070C0"/>
                </a:solidFill>
                <a:latin typeface="Cambria Math" panose="02040503050406030204" pitchFamily="18" charset="0"/>
              </a:rPr>
              <a:t>TR</a:t>
            </a:r>
          </a:p>
        </p:txBody>
      </p:sp>
      <p:sp>
        <p:nvSpPr>
          <p:cNvPr id="88" name="Rectangle 87">
            <a:extLst>
              <a:ext uri="{FF2B5EF4-FFF2-40B4-BE49-F238E27FC236}">
                <a16:creationId xmlns:a16="http://schemas.microsoft.com/office/drawing/2014/main" id="{DBC8F010-2D07-AE4D-B984-1D0EC3C7DDFA}"/>
              </a:ext>
            </a:extLst>
          </p:cNvPr>
          <p:cNvSpPr/>
          <p:nvPr/>
        </p:nvSpPr>
        <p:spPr>
          <a:xfrm>
            <a:off x="6445299" y="4415819"/>
            <a:ext cx="447623" cy="369332"/>
          </a:xfrm>
          <a:prstGeom prst="rect">
            <a:avLst/>
          </a:prstGeom>
        </p:spPr>
        <p:txBody>
          <a:bodyPr wrap="none">
            <a:spAutoFit/>
          </a:bodyPr>
          <a:lstStyle/>
          <a:p>
            <a:r>
              <a:rPr lang="en-US" i="1" dirty="0">
                <a:solidFill>
                  <a:srgbClr val="00B050"/>
                </a:solidFill>
                <a:latin typeface="Cambria Math" panose="02040503050406030204" pitchFamily="18" charset="0"/>
              </a:rPr>
              <a:t>TC</a:t>
            </a:r>
          </a:p>
        </p:txBody>
      </p:sp>
      <p:sp>
        <p:nvSpPr>
          <p:cNvPr id="3" name="Footer Placeholder 2">
            <a:extLst>
              <a:ext uri="{FF2B5EF4-FFF2-40B4-BE49-F238E27FC236}">
                <a16:creationId xmlns:a16="http://schemas.microsoft.com/office/drawing/2014/main" id="{FD564DC1-DA44-3948-832F-C436A7C2565E}"/>
              </a:ext>
            </a:extLst>
          </p:cNvPr>
          <p:cNvSpPr>
            <a:spLocks noGrp="1"/>
          </p:cNvSpPr>
          <p:nvPr>
            <p:ph type="ftr" sz="quarter" idx="11"/>
          </p:nvPr>
        </p:nvSpPr>
        <p:spPr/>
        <p:txBody>
          <a:bodyPr/>
          <a:lstStyle/>
          <a:p>
            <a:pPr>
              <a:defRPr/>
            </a:pPr>
            <a:r>
              <a:rPr lang="en-US"/>
              <a:t>Class 19:  Preferential Trading Arrangements</a:t>
            </a:r>
          </a:p>
        </p:txBody>
      </p:sp>
    </p:spTree>
    <p:extLst>
      <p:ext uri="{BB962C8B-B14F-4D97-AF65-F5344CB8AC3E}">
        <p14:creationId xmlns:p14="http://schemas.microsoft.com/office/powerpoint/2010/main" val="153980231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9E13CE9A-A71B-EC40-B2E7-42CC53D60FA9}"/>
              </a:ext>
            </a:extLst>
          </p:cNvPr>
          <p:cNvSpPr/>
          <p:nvPr/>
        </p:nvSpPr>
        <p:spPr>
          <a:xfrm>
            <a:off x="0" y="668740"/>
            <a:ext cx="9144000" cy="55546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 name="Rectangle 96">
            <a:extLst>
              <a:ext uri="{FF2B5EF4-FFF2-40B4-BE49-F238E27FC236}">
                <a16:creationId xmlns:a16="http://schemas.microsoft.com/office/drawing/2014/main" id="{842B352D-3D9B-064E-9FEA-B9DCD8B4A935}"/>
              </a:ext>
            </a:extLst>
          </p:cNvPr>
          <p:cNvSpPr/>
          <p:nvPr/>
        </p:nvSpPr>
        <p:spPr>
          <a:xfrm flipV="1">
            <a:off x="4003717" y="2920719"/>
            <a:ext cx="2556695" cy="233657"/>
          </a:xfrm>
          <a:prstGeom prst="rect">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 name="Right Triangle 97">
            <a:extLst>
              <a:ext uri="{FF2B5EF4-FFF2-40B4-BE49-F238E27FC236}">
                <a16:creationId xmlns:a16="http://schemas.microsoft.com/office/drawing/2014/main" id="{A5FEBBE0-CE28-7B4E-82B5-AD82213A7782}"/>
              </a:ext>
            </a:extLst>
          </p:cNvPr>
          <p:cNvSpPr/>
          <p:nvPr/>
        </p:nvSpPr>
        <p:spPr>
          <a:xfrm>
            <a:off x="6548566" y="2914650"/>
            <a:ext cx="291227" cy="242761"/>
          </a:xfrm>
          <a:prstGeom prst="rtTriangle">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68</a:t>
            </a:fld>
            <a:endParaRPr lang="en-US"/>
          </a:p>
        </p:txBody>
      </p:sp>
      <p:cxnSp>
        <p:nvCxnSpPr>
          <p:cNvPr id="7" name="Straight Connector 6"/>
          <p:cNvCxnSpPr>
            <a:cxnSpLocks/>
          </p:cNvCxnSpPr>
          <p:nvPr/>
        </p:nvCxnSpPr>
        <p:spPr>
          <a:xfrm>
            <a:off x="1143000" y="4743450"/>
            <a:ext cx="22288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V="1">
            <a:off x="11430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914400" y="2114550"/>
            <a:ext cx="514350" cy="369332"/>
          </a:xfrm>
          <a:prstGeom prst="rect">
            <a:avLst/>
          </a:prstGeom>
          <a:noFill/>
        </p:spPr>
        <p:txBody>
          <a:bodyPr wrap="square" rtlCol="0">
            <a:spAutoFit/>
          </a:bodyPr>
          <a:lstStyle/>
          <a:p>
            <a:r>
              <a:rPr lang="en-US" dirty="0"/>
              <a:t>P</a:t>
            </a:r>
          </a:p>
        </p:txBody>
      </p:sp>
      <p:sp>
        <p:nvSpPr>
          <p:cNvPr id="34" name="TextBox 33"/>
          <p:cNvSpPr txBox="1"/>
          <p:nvPr/>
        </p:nvSpPr>
        <p:spPr>
          <a:xfrm>
            <a:off x="1314450" y="1600201"/>
            <a:ext cx="1943100" cy="646331"/>
          </a:xfrm>
          <a:prstGeom prst="rect">
            <a:avLst/>
          </a:prstGeom>
          <a:noFill/>
        </p:spPr>
        <p:txBody>
          <a:bodyPr wrap="square" rtlCol="0">
            <a:spAutoFit/>
          </a:bodyPr>
          <a:lstStyle/>
          <a:p>
            <a:pPr algn="ctr"/>
            <a:r>
              <a:rPr lang="en-US" dirty="0"/>
              <a:t>Export Supplies of B, C, and D</a:t>
            </a:r>
          </a:p>
        </p:txBody>
      </p:sp>
      <p:sp>
        <p:nvSpPr>
          <p:cNvPr id="38" name="Left Brace 37"/>
          <p:cNvSpPr/>
          <p:nvPr/>
        </p:nvSpPr>
        <p:spPr>
          <a:xfrm>
            <a:off x="971550" y="3371850"/>
            <a:ext cx="171450" cy="1028700"/>
          </a:xfrm>
          <a:prstGeom prst="leftBrace">
            <a:avLst>
              <a:gd name="adj1" fmla="val 44444"/>
              <a:gd name="adj2"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61" name="Straight Connector 60"/>
          <p:cNvCxnSpPr>
            <a:cxnSpLocks/>
          </p:cNvCxnSpPr>
          <p:nvPr/>
        </p:nvCxnSpPr>
        <p:spPr>
          <a:xfrm>
            <a:off x="4000500" y="4743450"/>
            <a:ext cx="36004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flipV="1">
            <a:off x="40005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5" name="TextBox 64"/>
          <p:cNvSpPr txBox="1"/>
          <p:nvPr/>
        </p:nvSpPr>
        <p:spPr>
          <a:xfrm>
            <a:off x="7486650" y="4686300"/>
            <a:ext cx="514350" cy="369332"/>
          </a:xfrm>
          <a:prstGeom prst="rect">
            <a:avLst/>
          </a:prstGeom>
          <a:noFill/>
        </p:spPr>
        <p:txBody>
          <a:bodyPr wrap="square" rtlCol="0">
            <a:spAutoFit/>
          </a:bodyPr>
          <a:lstStyle/>
          <a:p>
            <a:r>
              <a:rPr lang="en-US" dirty="0"/>
              <a:t>Q</a:t>
            </a:r>
          </a:p>
        </p:txBody>
      </p:sp>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92EE2414-DF8A-4344-983D-77235EC7E06D}"/>
                  </a:ext>
                </a:extLst>
              </p:cNvPr>
              <p:cNvSpPr txBox="1"/>
              <p:nvPr/>
            </p:nvSpPr>
            <p:spPr>
              <a:xfrm>
                <a:off x="2286000" y="2171700"/>
                <a:ext cx="1023657" cy="3702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𝑡</m:t>
                          </m:r>
                        </m:sup>
                      </m:sSup>
                      <m:r>
                        <a:rPr lang="en-US" i="1">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𝑡</m:t>
                          </m:r>
                        </m:sup>
                      </m:sSup>
                      <m:r>
                        <a:rPr lang="en-US" b="0" i="1" smtClean="0">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b="0" i="1" smtClean="0">
                              <a:latin typeface="Cambria Math" panose="02040503050406030204" pitchFamily="18" charset="0"/>
                            </a:rPr>
                            <m:t>𝐷</m:t>
                          </m:r>
                          <m:r>
                            <a:rPr lang="en-US" i="1">
                              <a:latin typeface="Cambria Math" panose="02040503050406030204" pitchFamily="18" charset="0"/>
                            </a:rPr>
                            <m:t>𝑡</m:t>
                          </m:r>
                        </m:sup>
                      </m:sSup>
                    </m:oMath>
                  </m:oMathPara>
                </a14:m>
                <a:endParaRPr lang="en-US" baseline="30000" dirty="0"/>
              </a:p>
            </p:txBody>
          </p:sp>
        </mc:Choice>
        <mc:Fallback xmlns="">
          <p:sp>
            <p:nvSpPr>
              <p:cNvPr id="52" name="TextBox 51">
                <a:extLst>
                  <a:ext uri="{FF2B5EF4-FFF2-40B4-BE49-F238E27FC236}">
                    <a16:creationId xmlns:a16="http://schemas.microsoft.com/office/drawing/2014/main" id="{92EE2414-DF8A-4344-983D-77235EC7E06D}"/>
                  </a:ext>
                </a:extLst>
              </p:cNvPr>
              <p:cNvSpPr txBox="1">
                <a:spLocks noRot="1" noChangeAspect="1" noMove="1" noResize="1" noEditPoints="1" noAdjustHandles="1" noChangeArrowheads="1" noChangeShapeType="1" noTextEdit="1"/>
              </p:cNvSpPr>
              <p:nvPr/>
            </p:nvSpPr>
            <p:spPr>
              <a:xfrm>
                <a:off x="2286000" y="2171700"/>
                <a:ext cx="1023657" cy="370230"/>
              </a:xfrm>
              <a:prstGeom prst="rect">
                <a:avLst/>
              </a:prstGeom>
              <a:blipFill>
                <a:blip r:embed="rId2"/>
                <a:stretch>
                  <a:fillRect r="-33333"/>
                </a:stretch>
              </a:blipFill>
            </p:spPr>
            <p:txBody>
              <a:bodyPr/>
              <a:lstStyle/>
              <a:p>
                <a:r>
                  <a:rPr lang="en-US">
                    <a:noFill/>
                  </a:rPr>
                  <a:t> </a:t>
                </a:r>
              </a:p>
            </p:txBody>
          </p:sp>
        </mc:Fallback>
      </mc:AlternateContent>
      <p:sp>
        <p:nvSpPr>
          <p:cNvPr id="82" name="TextBox 81">
            <a:extLst>
              <a:ext uri="{FF2B5EF4-FFF2-40B4-BE49-F238E27FC236}">
                <a16:creationId xmlns:a16="http://schemas.microsoft.com/office/drawing/2014/main" id="{7E6B0EBB-1053-F74B-9D67-38DE2DAC1BC9}"/>
              </a:ext>
            </a:extLst>
          </p:cNvPr>
          <p:cNvSpPr txBox="1"/>
          <p:nvPr/>
        </p:nvSpPr>
        <p:spPr>
          <a:xfrm>
            <a:off x="3771900" y="2114550"/>
            <a:ext cx="514350" cy="369332"/>
          </a:xfrm>
          <a:prstGeom prst="rect">
            <a:avLst/>
          </a:prstGeom>
          <a:noFill/>
        </p:spPr>
        <p:txBody>
          <a:bodyPr wrap="square" rtlCol="0">
            <a:spAutoFit/>
          </a:bodyPr>
          <a:lstStyle/>
          <a:p>
            <a:r>
              <a:rPr lang="en-US" dirty="0"/>
              <a:t>P</a:t>
            </a:r>
          </a:p>
        </p:txBody>
      </p:sp>
      <p:cxnSp>
        <p:nvCxnSpPr>
          <p:cNvPr id="37" name="Straight Connector 36">
            <a:extLst>
              <a:ext uri="{FF2B5EF4-FFF2-40B4-BE49-F238E27FC236}">
                <a16:creationId xmlns:a16="http://schemas.microsoft.com/office/drawing/2014/main" id="{2B69756F-A655-3D4B-94B8-1C84BBD8D05F}"/>
              </a:ext>
            </a:extLst>
          </p:cNvPr>
          <p:cNvCxnSpPr>
            <a:cxnSpLocks/>
          </p:cNvCxnSpPr>
          <p:nvPr/>
        </p:nvCxnSpPr>
        <p:spPr>
          <a:xfrm flipV="1">
            <a:off x="4000500" y="3371850"/>
            <a:ext cx="108585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7D3B3EFB-8AD7-B847-A9E9-32226D6619E0}"/>
              </a:ext>
            </a:extLst>
          </p:cNvPr>
          <p:cNvCxnSpPr>
            <a:cxnSpLocks/>
          </p:cNvCxnSpPr>
          <p:nvPr/>
        </p:nvCxnSpPr>
        <p:spPr>
          <a:xfrm flipV="1">
            <a:off x="4000500" y="3371850"/>
            <a:ext cx="217170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0" name="Straight Connector 89">
            <a:extLst>
              <a:ext uri="{FF2B5EF4-FFF2-40B4-BE49-F238E27FC236}">
                <a16:creationId xmlns:a16="http://schemas.microsoft.com/office/drawing/2014/main" id="{B2D8F04D-0077-A244-88D3-72FB5EC1C75A}"/>
              </a:ext>
            </a:extLst>
          </p:cNvPr>
          <p:cNvCxnSpPr>
            <a:cxnSpLocks/>
          </p:cNvCxnSpPr>
          <p:nvPr/>
        </p:nvCxnSpPr>
        <p:spPr>
          <a:xfrm flipV="1">
            <a:off x="1143000" y="2343150"/>
            <a:ext cx="114300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2" name="Straight Connector 91">
            <a:extLst>
              <a:ext uri="{FF2B5EF4-FFF2-40B4-BE49-F238E27FC236}">
                <a16:creationId xmlns:a16="http://schemas.microsoft.com/office/drawing/2014/main" id="{8B85F163-61A3-0746-963C-6D9ECA960372}"/>
              </a:ext>
            </a:extLst>
          </p:cNvPr>
          <p:cNvCxnSpPr>
            <a:cxnSpLocks/>
          </p:cNvCxnSpPr>
          <p:nvPr/>
        </p:nvCxnSpPr>
        <p:spPr>
          <a:xfrm flipV="1">
            <a:off x="1143000" y="2743200"/>
            <a:ext cx="1828800" cy="16573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5" name="Straight Connector 104">
            <a:extLst>
              <a:ext uri="{FF2B5EF4-FFF2-40B4-BE49-F238E27FC236}">
                <a16:creationId xmlns:a16="http://schemas.microsoft.com/office/drawing/2014/main" id="{BD22C410-650B-8D47-BD64-C672E078F6CA}"/>
              </a:ext>
            </a:extLst>
          </p:cNvPr>
          <p:cNvCxnSpPr>
            <a:cxnSpLocks/>
          </p:cNvCxnSpPr>
          <p:nvPr/>
        </p:nvCxnSpPr>
        <p:spPr>
          <a:xfrm flipV="1">
            <a:off x="6172200" y="2914650"/>
            <a:ext cx="1485900" cy="4572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8" name="Straight Connector 107">
            <a:extLst>
              <a:ext uri="{FF2B5EF4-FFF2-40B4-BE49-F238E27FC236}">
                <a16:creationId xmlns:a16="http://schemas.microsoft.com/office/drawing/2014/main" id="{78587724-9D09-8C47-A585-6DFE04317138}"/>
              </a:ext>
            </a:extLst>
          </p:cNvPr>
          <p:cNvCxnSpPr>
            <a:cxnSpLocks/>
          </p:cNvCxnSpPr>
          <p:nvPr/>
        </p:nvCxnSpPr>
        <p:spPr>
          <a:xfrm flipV="1">
            <a:off x="5086350" y="2571750"/>
            <a:ext cx="2571750" cy="8001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0296D01C-5A67-F249-8B2F-49D0E799DF72}"/>
              </a:ext>
            </a:extLst>
          </p:cNvPr>
          <p:cNvCxnSpPr>
            <a:cxnSpLocks/>
          </p:cNvCxnSpPr>
          <p:nvPr/>
        </p:nvCxnSpPr>
        <p:spPr>
          <a:xfrm>
            <a:off x="5772150" y="2286000"/>
            <a:ext cx="1771650" cy="14287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80892F4F-B952-8C4F-B790-4341425ED3BF}"/>
                  </a:ext>
                </a:extLst>
              </p:cNvPr>
              <p:cNvSpPr/>
              <p:nvPr/>
            </p:nvSpPr>
            <p:spPr>
              <a:xfrm>
                <a:off x="7258051" y="2286000"/>
                <a:ext cx="64203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𝑋</m:t>
                          </m:r>
                        </m:e>
                        <m:sub>
                          <m:r>
                            <a:rPr lang="en-US" i="1">
                              <a:solidFill>
                                <a:schemeClr val="tx1"/>
                              </a:solidFill>
                              <a:latin typeface="Cambria Math" panose="02040503050406030204" pitchFamily="18" charset="0"/>
                            </a:rPr>
                            <m:t>1</m:t>
                          </m:r>
                        </m:sub>
                      </m:sSub>
                    </m:oMath>
                  </m:oMathPara>
                </a14:m>
                <a:endParaRPr lang="en-US" dirty="0">
                  <a:solidFill>
                    <a:schemeClr val="tx1"/>
                  </a:solidFill>
                </a:endParaRPr>
              </a:p>
            </p:txBody>
          </p:sp>
        </mc:Choice>
        <mc:Fallback xmlns="">
          <p:sp>
            <p:nvSpPr>
              <p:cNvPr id="2" name="Rectangle 1">
                <a:extLst>
                  <a:ext uri="{FF2B5EF4-FFF2-40B4-BE49-F238E27FC236}">
                    <a16:creationId xmlns:a16="http://schemas.microsoft.com/office/drawing/2014/main" id="{80892F4F-B952-8C4F-B790-4341425ED3BF}"/>
                  </a:ext>
                </a:extLst>
              </p:cNvPr>
              <p:cNvSpPr>
                <a:spLocks noRot="1" noChangeAspect="1" noMove="1" noResize="1" noEditPoints="1" noAdjustHandles="1" noChangeArrowheads="1" noChangeShapeType="1" noTextEdit="1"/>
              </p:cNvSpPr>
              <p:nvPr/>
            </p:nvSpPr>
            <p:spPr>
              <a:xfrm>
                <a:off x="7258051" y="2286000"/>
                <a:ext cx="642035" cy="369332"/>
              </a:xfrm>
              <a:prstGeom prst="rect">
                <a:avLst/>
              </a:prstGeom>
              <a:blipFill>
                <a:blip r:embed="rId3"/>
                <a:stretch>
                  <a:fillRect b="-137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Rectangle 40">
                <a:extLst>
                  <a:ext uri="{FF2B5EF4-FFF2-40B4-BE49-F238E27FC236}">
                    <a16:creationId xmlns:a16="http://schemas.microsoft.com/office/drawing/2014/main" id="{DABB84F5-AE17-204A-80ED-F6F8F057D7D9}"/>
                  </a:ext>
                </a:extLst>
              </p:cNvPr>
              <p:cNvSpPr/>
              <p:nvPr/>
            </p:nvSpPr>
            <p:spPr>
              <a:xfrm>
                <a:off x="7315200" y="2971800"/>
                <a:ext cx="64735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𝑋</m:t>
                          </m:r>
                        </m:e>
                        <m:sub>
                          <m:r>
                            <a:rPr lang="en-US" b="0" i="1" smtClean="0">
                              <a:solidFill>
                                <a:schemeClr val="tx1"/>
                              </a:solidFill>
                              <a:latin typeface="Cambria Math" panose="02040503050406030204" pitchFamily="18" charset="0"/>
                            </a:rPr>
                            <m:t>2</m:t>
                          </m:r>
                        </m:sub>
                      </m:sSub>
                    </m:oMath>
                  </m:oMathPara>
                </a14:m>
                <a:endParaRPr lang="en-US" dirty="0">
                  <a:solidFill>
                    <a:schemeClr val="tx1"/>
                  </a:solidFill>
                </a:endParaRPr>
              </a:p>
            </p:txBody>
          </p:sp>
        </mc:Choice>
        <mc:Fallback xmlns="">
          <p:sp>
            <p:nvSpPr>
              <p:cNvPr id="41" name="Rectangle 40">
                <a:extLst>
                  <a:ext uri="{FF2B5EF4-FFF2-40B4-BE49-F238E27FC236}">
                    <a16:creationId xmlns:a16="http://schemas.microsoft.com/office/drawing/2014/main" id="{DABB84F5-AE17-204A-80ED-F6F8F057D7D9}"/>
                  </a:ext>
                </a:extLst>
              </p:cNvPr>
              <p:cNvSpPr>
                <a:spLocks noRot="1" noChangeAspect="1" noMove="1" noResize="1" noEditPoints="1" noAdjustHandles="1" noChangeArrowheads="1" noChangeShapeType="1" noTextEdit="1"/>
              </p:cNvSpPr>
              <p:nvPr/>
            </p:nvSpPr>
            <p:spPr>
              <a:xfrm>
                <a:off x="7315200" y="2971800"/>
                <a:ext cx="647357" cy="369332"/>
              </a:xfrm>
              <a:prstGeom prst="rect">
                <a:avLst/>
              </a:prstGeom>
              <a:blipFill>
                <a:blip r:embed="rId4"/>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Rectangle 44">
                <a:extLst>
                  <a:ext uri="{FF2B5EF4-FFF2-40B4-BE49-F238E27FC236}">
                    <a16:creationId xmlns:a16="http://schemas.microsoft.com/office/drawing/2014/main" id="{0CF069C6-2FA6-5044-AFDE-4E27CCAE2EE5}"/>
                  </a:ext>
                </a:extLst>
              </p:cNvPr>
              <p:cNvSpPr/>
              <p:nvPr/>
            </p:nvSpPr>
            <p:spPr>
              <a:xfrm>
                <a:off x="7315200" y="3371850"/>
                <a:ext cx="570349" cy="37003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𝑀</m:t>
                          </m:r>
                        </m:e>
                        <m:sup>
                          <m:r>
                            <a:rPr lang="en-US" i="1">
                              <a:latin typeface="Cambria Math" panose="02040503050406030204" pitchFamily="18" charset="0"/>
                            </a:rPr>
                            <m:t>𝐴</m:t>
                          </m:r>
                        </m:sup>
                      </m:sSup>
                    </m:oMath>
                  </m:oMathPara>
                </a14:m>
                <a:endParaRPr lang="en-US" dirty="0"/>
              </a:p>
            </p:txBody>
          </p:sp>
        </mc:Choice>
        <mc:Fallback xmlns="">
          <p:sp>
            <p:nvSpPr>
              <p:cNvPr id="45" name="Rectangle 44">
                <a:extLst>
                  <a:ext uri="{FF2B5EF4-FFF2-40B4-BE49-F238E27FC236}">
                    <a16:creationId xmlns:a16="http://schemas.microsoft.com/office/drawing/2014/main" id="{0CF069C6-2FA6-5044-AFDE-4E27CCAE2EE5}"/>
                  </a:ext>
                </a:extLst>
              </p:cNvPr>
              <p:cNvSpPr>
                <a:spLocks noRot="1" noChangeAspect="1" noMove="1" noResize="1" noEditPoints="1" noAdjustHandles="1" noChangeArrowheads="1" noChangeShapeType="1" noTextEdit="1"/>
              </p:cNvSpPr>
              <p:nvPr/>
            </p:nvSpPr>
            <p:spPr>
              <a:xfrm>
                <a:off x="7315200" y="3371850"/>
                <a:ext cx="570349" cy="370038"/>
              </a:xfrm>
              <a:prstGeom prst="rect">
                <a:avLst/>
              </a:prstGeom>
              <a:blipFill>
                <a:blip r:embed="rId5"/>
                <a:stretch>
                  <a:fillRect/>
                </a:stretch>
              </a:blipFill>
            </p:spPr>
            <p:txBody>
              <a:bodyPr/>
              <a:lstStyle/>
              <a:p>
                <a:r>
                  <a:rPr lang="en-US">
                    <a:noFill/>
                  </a:rPr>
                  <a:t> </a:t>
                </a:r>
              </a:p>
            </p:txBody>
          </p:sp>
        </mc:Fallback>
      </mc:AlternateContent>
      <p:cxnSp>
        <p:nvCxnSpPr>
          <p:cNvPr id="46" name="Straight Connector 45">
            <a:extLst>
              <a:ext uri="{FF2B5EF4-FFF2-40B4-BE49-F238E27FC236}">
                <a16:creationId xmlns:a16="http://schemas.microsoft.com/office/drawing/2014/main" id="{2AF4C72D-A217-9045-8FD3-1A2D1F3846E0}"/>
              </a:ext>
            </a:extLst>
          </p:cNvPr>
          <p:cNvCxnSpPr>
            <a:cxnSpLocks/>
          </p:cNvCxnSpPr>
          <p:nvPr/>
        </p:nvCxnSpPr>
        <p:spPr>
          <a:xfrm>
            <a:off x="1143000" y="2914650"/>
            <a:ext cx="5350669"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3" name="Straight Connector 52">
            <a:extLst>
              <a:ext uri="{FF2B5EF4-FFF2-40B4-BE49-F238E27FC236}">
                <a16:creationId xmlns:a16="http://schemas.microsoft.com/office/drawing/2014/main" id="{C411EB69-7D49-CF40-82E4-3B972507DF3B}"/>
              </a:ext>
            </a:extLst>
          </p:cNvPr>
          <p:cNvCxnSpPr>
            <a:cxnSpLocks/>
          </p:cNvCxnSpPr>
          <p:nvPr/>
        </p:nvCxnSpPr>
        <p:spPr>
          <a:xfrm flipV="1">
            <a:off x="6549146" y="2908570"/>
            <a:ext cx="0" cy="1839744"/>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9F0E4899-CCAF-DB40-8F93-BF49E3BE89D1}"/>
              </a:ext>
            </a:extLst>
          </p:cNvPr>
          <p:cNvCxnSpPr>
            <a:cxnSpLocks/>
          </p:cNvCxnSpPr>
          <p:nvPr/>
        </p:nvCxnSpPr>
        <p:spPr>
          <a:xfrm flipV="1">
            <a:off x="2791838" y="2906138"/>
            <a:ext cx="0" cy="1839744"/>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8" name="Straight Connector 57">
            <a:extLst>
              <a:ext uri="{FF2B5EF4-FFF2-40B4-BE49-F238E27FC236}">
                <a16:creationId xmlns:a16="http://schemas.microsoft.com/office/drawing/2014/main" id="{8BC69BF0-E90A-5D48-AB9E-DEFC55577E12}"/>
              </a:ext>
            </a:extLst>
          </p:cNvPr>
          <p:cNvCxnSpPr>
            <a:cxnSpLocks/>
          </p:cNvCxnSpPr>
          <p:nvPr/>
        </p:nvCxnSpPr>
        <p:spPr>
          <a:xfrm flipV="1">
            <a:off x="1651270" y="2908570"/>
            <a:ext cx="0" cy="2377805"/>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108F5F29-3284-6845-BBD9-F61EF62DE53E}"/>
              </a:ext>
            </a:extLst>
          </p:cNvPr>
          <p:cNvCxnSpPr>
            <a:cxnSpLocks/>
          </p:cNvCxnSpPr>
          <p:nvPr/>
        </p:nvCxnSpPr>
        <p:spPr>
          <a:xfrm>
            <a:off x="1143000" y="3156698"/>
            <a:ext cx="5710378"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CD0ACFD9-A660-F14C-BA38-C134DEBEC825}"/>
              </a:ext>
            </a:extLst>
          </p:cNvPr>
          <p:cNvCxnSpPr>
            <a:cxnSpLocks/>
          </p:cNvCxnSpPr>
          <p:nvPr/>
        </p:nvCxnSpPr>
        <p:spPr>
          <a:xfrm flipV="1">
            <a:off x="6858000" y="3160569"/>
            <a:ext cx="0" cy="1582882"/>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458363F3-4D2B-F944-B8A8-BDF52ADACE6B}"/>
              </a:ext>
            </a:extLst>
          </p:cNvPr>
          <p:cNvCxnSpPr>
            <a:cxnSpLocks/>
          </p:cNvCxnSpPr>
          <p:nvPr/>
        </p:nvCxnSpPr>
        <p:spPr>
          <a:xfrm flipV="1">
            <a:off x="2514600" y="3143251"/>
            <a:ext cx="0" cy="2095499"/>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A2D15046-B6AB-D446-B3B4-F3C28A3E276E}"/>
              </a:ext>
            </a:extLst>
          </p:cNvPr>
          <p:cNvCxnSpPr>
            <a:cxnSpLocks/>
          </p:cNvCxnSpPr>
          <p:nvPr/>
        </p:nvCxnSpPr>
        <p:spPr>
          <a:xfrm flipV="1">
            <a:off x="1371600" y="3143250"/>
            <a:ext cx="0" cy="1582882"/>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sp>
        <p:nvSpPr>
          <p:cNvPr id="80" name="TextBox 79">
            <a:extLst>
              <a:ext uri="{FF2B5EF4-FFF2-40B4-BE49-F238E27FC236}">
                <a16:creationId xmlns:a16="http://schemas.microsoft.com/office/drawing/2014/main" id="{23324163-DAA0-964E-A3D4-8EFA0336428B}"/>
              </a:ext>
            </a:extLst>
          </p:cNvPr>
          <p:cNvSpPr txBox="1"/>
          <p:nvPr/>
        </p:nvSpPr>
        <p:spPr>
          <a:xfrm>
            <a:off x="1933575" y="1104901"/>
            <a:ext cx="5086350" cy="507831"/>
          </a:xfrm>
          <a:prstGeom prst="rect">
            <a:avLst/>
          </a:prstGeom>
          <a:noFill/>
        </p:spPr>
        <p:txBody>
          <a:bodyPr wrap="square" rtlCol="0">
            <a:spAutoFit/>
          </a:bodyPr>
          <a:lstStyle/>
          <a:p>
            <a:pPr algn="ctr"/>
            <a:r>
              <a:rPr lang="en-US" sz="2700" dirty="0"/>
              <a:t>Welfare Effects on Country A</a:t>
            </a:r>
          </a:p>
        </p:txBody>
      </p:sp>
      <p:cxnSp>
        <p:nvCxnSpPr>
          <p:cNvPr id="81" name="Straight Connector 80">
            <a:extLst>
              <a:ext uri="{FF2B5EF4-FFF2-40B4-BE49-F238E27FC236}">
                <a16:creationId xmlns:a16="http://schemas.microsoft.com/office/drawing/2014/main" id="{ACBECF16-67F2-054D-BE41-9CD22182BC4F}"/>
              </a:ext>
            </a:extLst>
          </p:cNvPr>
          <p:cNvCxnSpPr>
            <a:cxnSpLocks/>
          </p:cNvCxnSpPr>
          <p:nvPr/>
        </p:nvCxnSpPr>
        <p:spPr>
          <a:xfrm flipV="1">
            <a:off x="1946545" y="2908570"/>
            <a:ext cx="0" cy="2377805"/>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sp>
        <p:nvSpPr>
          <p:cNvPr id="83" name="Rectangle 82">
            <a:extLst>
              <a:ext uri="{FF2B5EF4-FFF2-40B4-BE49-F238E27FC236}">
                <a16:creationId xmlns:a16="http://schemas.microsoft.com/office/drawing/2014/main" id="{A0EAB567-09D7-924C-AA17-93C8F40CAAE1}"/>
              </a:ext>
            </a:extLst>
          </p:cNvPr>
          <p:cNvSpPr/>
          <p:nvPr/>
        </p:nvSpPr>
        <p:spPr>
          <a:xfrm>
            <a:off x="1166485" y="2930600"/>
            <a:ext cx="465613" cy="1004776"/>
          </a:xfrm>
          <a:prstGeom prst="rect">
            <a:avLst/>
          </a:prstGeom>
          <a:noFill/>
          <a:ln w="508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E3F7F296-F451-A547-818B-6BAF124E5E9E}"/>
              </a:ext>
            </a:extLst>
          </p:cNvPr>
          <p:cNvSpPr/>
          <p:nvPr/>
        </p:nvSpPr>
        <p:spPr>
          <a:xfrm>
            <a:off x="1674190" y="2933258"/>
            <a:ext cx="250304" cy="1004776"/>
          </a:xfrm>
          <a:prstGeom prst="rect">
            <a:avLst/>
          </a:prstGeom>
          <a:noFill/>
          <a:ln w="508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5B280A26-AA0A-DB4F-A6DD-0BE8583E8585}"/>
              </a:ext>
            </a:extLst>
          </p:cNvPr>
          <p:cNvSpPr txBox="1"/>
          <p:nvPr/>
        </p:nvSpPr>
        <p:spPr>
          <a:xfrm>
            <a:off x="1028742" y="1437682"/>
            <a:ext cx="1113718" cy="923330"/>
          </a:xfrm>
          <a:prstGeom prst="rect">
            <a:avLst/>
          </a:prstGeom>
          <a:solidFill>
            <a:schemeClr val="bg1"/>
          </a:solidFill>
        </p:spPr>
        <p:txBody>
          <a:bodyPr wrap="square" rtlCol="0">
            <a:spAutoFit/>
          </a:bodyPr>
          <a:lstStyle/>
          <a:p>
            <a:pPr algn="ctr"/>
            <a:r>
              <a:rPr lang="en-US" dirty="0">
                <a:solidFill>
                  <a:srgbClr val="FF0000"/>
                </a:solidFill>
              </a:rPr>
              <a:t>Tariff revenue lost from</a:t>
            </a:r>
          </a:p>
        </p:txBody>
      </p:sp>
      <p:sp>
        <p:nvSpPr>
          <p:cNvPr id="88" name="TextBox 87">
            <a:extLst>
              <a:ext uri="{FF2B5EF4-FFF2-40B4-BE49-F238E27FC236}">
                <a16:creationId xmlns:a16="http://schemas.microsoft.com/office/drawing/2014/main" id="{8E78BD17-AC4A-9449-9479-E4A2572ACDC7}"/>
              </a:ext>
            </a:extLst>
          </p:cNvPr>
          <p:cNvSpPr txBox="1"/>
          <p:nvPr/>
        </p:nvSpPr>
        <p:spPr>
          <a:xfrm>
            <a:off x="1141220" y="2513412"/>
            <a:ext cx="544868" cy="369332"/>
          </a:xfrm>
          <a:prstGeom prst="rect">
            <a:avLst/>
          </a:prstGeom>
          <a:noFill/>
        </p:spPr>
        <p:txBody>
          <a:bodyPr wrap="square" rtlCol="0">
            <a:spAutoFit/>
          </a:bodyPr>
          <a:lstStyle/>
          <a:p>
            <a:pPr algn="ctr"/>
            <a:r>
              <a:rPr lang="en-US" dirty="0">
                <a:solidFill>
                  <a:srgbClr val="FF0000"/>
                </a:solidFill>
              </a:rPr>
              <a:t>B</a:t>
            </a:r>
          </a:p>
        </p:txBody>
      </p:sp>
      <p:sp>
        <p:nvSpPr>
          <p:cNvPr id="89" name="TextBox 88">
            <a:extLst>
              <a:ext uri="{FF2B5EF4-FFF2-40B4-BE49-F238E27FC236}">
                <a16:creationId xmlns:a16="http://schemas.microsoft.com/office/drawing/2014/main" id="{5114E6D5-DD71-B142-954A-83A0491C294F}"/>
              </a:ext>
            </a:extLst>
          </p:cNvPr>
          <p:cNvSpPr txBox="1"/>
          <p:nvPr/>
        </p:nvSpPr>
        <p:spPr>
          <a:xfrm>
            <a:off x="1504363" y="2513412"/>
            <a:ext cx="544868" cy="369332"/>
          </a:xfrm>
          <a:prstGeom prst="rect">
            <a:avLst/>
          </a:prstGeom>
          <a:noFill/>
        </p:spPr>
        <p:txBody>
          <a:bodyPr wrap="square" rtlCol="0">
            <a:spAutoFit/>
          </a:bodyPr>
          <a:lstStyle/>
          <a:p>
            <a:pPr algn="ctr"/>
            <a:r>
              <a:rPr lang="en-US" dirty="0">
                <a:solidFill>
                  <a:srgbClr val="FF0000"/>
                </a:solidFill>
              </a:rPr>
              <a:t>C</a:t>
            </a:r>
          </a:p>
        </p:txBody>
      </p:sp>
      <p:cxnSp>
        <p:nvCxnSpPr>
          <p:cNvPr id="93" name="Straight Connector 92">
            <a:extLst>
              <a:ext uri="{FF2B5EF4-FFF2-40B4-BE49-F238E27FC236}">
                <a16:creationId xmlns:a16="http://schemas.microsoft.com/office/drawing/2014/main" id="{ACEE4078-808A-4540-A4A9-D155C2872BBF}"/>
              </a:ext>
            </a:extLst>
          </p:cNvPr>
          <p:cNvCxnSpPr>
            <a:cxnSpLocks/>
            <a:stCxn id="88" idx="0"/>
            <a:endCxn id="87" idx="2"/>
          </p:cNvCxnSpPr>
          <p:nvPr/>
        </p:nvCxnSpPr>
        <p:spPr>
          <a:xfrm flipV="1">
            <a:off x="1413654" y="2361012"/>
            <a:ext cx="171947" cy="15240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94" name="Straight Connector 93">
            <a:extLst>
              <a:ext uri="{FF2B5EF4-FFF2-40B4-BE49-F238E27FC236}">
                <a16:creationId xmlns:a16="http://schemas.microsoft.com/office/drawing/2014/main" id="{C73809D7-90EA-4F4A-B860-30767C97F354}"/>
              </a:ext>
            </a:extLst>
          </p:cNvPr>
          <p:cNvCxnSpPr>
            <a:cxnSpLocks/>
            <a:stCxn id="89" idx="0"/>
            <a:endCxn id="87" idx="2"/>
          </p:cNvCxnSpPr>
          <p:nvPr/>
        </p:nvCxnSpPr>
        <p:spPr>
          <a:xfrm flipH="1" flipV="1">
            <a:off x="1585601" y="2361012"/>
            <a:ext cx="191196" cy="15240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99" name="TextBox 98">
            <a:extLst>
              <a:ext uri="{FF2B5EF4-FFF2-40B4-BE49-F238E27FC236}">
                <a16:creationId xmlns:a16="http://schemas.microsoft.com/office/drawing/2014/main" id="{81B81FC4-7F1B-8745-967E-0ECC77C04429}"/>
              </a:ext>
            </a:extLst>
          </p:cNvPr>
          <p:cNvSpPr txBox="1"/>
          <p:nvPr/>
        </p:nvSpPr>
        <p:spPr>
          <a:xfrm>
            <a:off x="4301884" y="2272404"/>
            <a:ext cx="1523578" cy="646331"/>
          </a:xfrm>
          <a:prstGeom prst="rect">
            <a:avLst/>
          </a:prstGeom>
          <a:noFill/>
        </p:spPr>
        <p:txBody>
          <a:bodyPr wrap="square" rtlCol="0">
            <a:spAutoFit/>
          </a:bodyPr>
          <a:lstStyle/>
          <a:p>
            <a:pPr algn="ctr"/>
            <a:r>
              <a:rPr lang="en-US" dirty="0">
                <a:solidFill>
                  <a:srgbClr val="00B050"/>
                </a:solidFill>
              </a:rPr>
              <a:t>Net gain of A’s private sector</a:t>
            </a:r>
          </a:p>
        </p:txBody>
      </p:sp>
      <p:sp>
        <p:nvSpPr>
          <p:cNvPr id="102" name="TextBox 101">
            <a:extLst>
              <a:ext uri="{FF2B5EF4-FFF2-40B4-BE49-F238E27FC236}">
                <a16:creationId xmlns:a16="http://schemas.microsoft.com/office/drawing/2014/main" id="{3DA38369-FC2B-9648-B077-C1B3740E8528}"/>
              </a:ext>
            </a:extLst>
          </p:cNvPr>
          <p:cNvSpPr txBox="1"/>
          <p:nvPr/>
        </p:nvSpPr>
        <p:spPr>
          <a:xfrm>
            <a:off x="1085850" y="5372101"/>
            <a:ext cx="7372350" cy="646331"/>
          </a:xfrm>
          <a:prstGeom prst="rect">
            <a:avLst/>
          </a:prstGeom>
          <a:noFill/>
        </p:spPr>
        <p:txBody>
          <a:bodyPr wrap="square" rtlCol="0">
            <a:spAutoFit/>
          </a:bodyPr>
          <a:lstStyle/>
          <a:p>
            <a:r>
              <a:rPr lang="en-US" dirty="0">
                <a:solidFill>
                  <a:schemeClr val="tx1"/>
                </a:solidFill>
              </a:rPr>
              <a:t>Note that trade reversion does not appear to affect A’s welfare.  I suspect this is an artifact of making export supplies from B and D the same.</a:t>
            </a:r>
          </a:p>
        </p:txBody>
      </p:sp>
      <mc:AlternateContent xmlns:mc="http://schemas.openxmlformats.org/markup-compatibility/2006" xmlns:a14="http://schemas.microsoft.com/office/drawing/2010/main">
        <mc:Choice Requires="a14">
          <p:sp>
            <p:nvSpPr>
              <p:cNvPr id="79" name="TextBox 78">
                <a:extLst>
                  <a:ext uri="{FF2B5EF4-FFF2-40B4-BE49-F238E27FC236}">
                    <a16:creationId xmlns:a16="http://schemas.microsoft.com/office/drawing/2014/main" id="{3C4DEA96-94E8-EE49-9A61-019A2B57C44F}"/>
                  </a:ext>
                </a:extLst>
              </p:cNvPr>
              <p:cNvSpPr txBox="1"/>
              <p:nvPr/>
            </p:nvSpPr>
            <p:spPr>
              <a:xfrm>
                <a:off x="2438400" y="2438400"/>
                <a:ext cx="1793502" cy="376963"/>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𝐵𝑓</m:t>
                        </m:r>
                      </m:sup>
                    </m:sSup>
                    <m:r>
                      <a:rPr lang="en-US" b="0" i="1" smtClean="0">
                        <a:latin typeface="Cambria Math" panose="02040503050406030204" pitchFamily="18" charset="0"/>
                      </a:rPr>
                      <m:t>,</m:t>
                    </m:r>
                    <m:r>
                      <a:rPr lang="en-US" i="1">
                        <a:latin typeface="Cambria Math" panose="02040503050406030204" pitchFamily="18" charset="0"/>
                      </a:rPr>
                      <m:t> </m:t>
                    </m:r>
                    <m:sSup>
                      <m:sSupPr>
                        <m:ctrlPr>
                          <a:rPr lang="en-US" i="1">
                            <a:latin typeface="Cambria Math" panose="02040503050406030204" pitchFamily="18" charset="0"/>
                          </a:rPr>
                        </m:ctrlPr>
                      </m:sSupPr>
                      <m:e>
                        <m:r>
                          <a:rPr lang="en-US" b="0" i="1" smtClean="0">
                            <a:latin typeface="Cambria Math" panose="02040503050406030204" pitchFamily="18" charset="0"/>
                          </a:rPr>
                          <m:t> </m:t>
                        </m:r>
                        <m:r>
                          <a:rPr lang="en-US" i="1">
                            <a:latin typeface="Cambria Math" panose="02040503050406030204" pitchFamily="18" charset="0"/>
                          </a:rPr>
                          <m:t>𝑋</m:t>
                        </m:r>
                      </m:e>
                      <m:sup>
                        <m:r>
                          <a:rPr lang="en-US" i="1">
                            <a:latin typeface="Cambria Math" panose="02040503050406030204" pitchFamily="18" charset="0"/>
                          </a:rPr>
                          <m:t>𝐶𝑓</m:t>
                        </m:r>
                      </m:sup>
                    </m:sSup>
                  </m:oMath>
                </a14:m>
                <a:r>
                  <a:rPr lang="en-US" dirty="0"/>
                  <a:t>,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b="0" i="1" smtClean="0">
                            <a:latin typeface="Cambria Math" panose="02040503050406030204" pitchFamily="18" charset="0"/>
                          </a:rPr>
                          <m:t>𝐷</m:t>
                        </m:r>
                        <m:r>
                          <a:rPr lang="en-US" i="1">
                            <a:latin typeface="Cambria Math" panose="02040503050406030204" pitchFamily="18" charset="0"/>
                          </a:rPr>
                          <m:t>𝑓</m:t>
                        </m:r>
                      </m:sup>
                    </m:sSup>
                  </m:oMath>
                </a14:m>
                <a:endParaRPr lang="en-US" baseline="30000" dirty="0"/>
              </a:p>
            </p:txBody>
          </p:sp>
        </mc:Choice>
        <mc:Fallback xmlns="">
          <p:sp>
            <p:nvSpPr>
              <p:cNvPr id="79" name="TextBox 78">
                <a:extLst>
                  <a:ext uri="{FF2B5EF4-FFF2-40B4-BE49-F238E27FC236}">
                    <a16:creationId xmlns:a16="http://schemas.microsoft.com/office/drawing/2014/main" id="{3C4DEA96-94E8-EE49-9A61-019A2B57C44F}"/>
                  </a:ext>
                </a:extLst>
              </p:cNvPr>
              <p:cNvSpPr txBox="1">
                <a:spLocks noRot="1" noChangeAspect="1" noMove="1" noResize="1" noEditPoints="1" noAdjustHandles="1" noChangeArrowheads="1" noChangeShapeType="1" noTextEdit="1"/>
              </p:cNvSpPr>
              <p:nvPr/>
            </p:nvSpPr>
            <p:spPr>
              <a:xfrm>
                <a:off x="2438400" y="2438400"/>
                <a:ext cx="1793502" cy="376963"/>
              </a:xfrm>
              <a:prstGeom prst="rect">
                <a:avLst/>
              </a:prstGeom>
              <a:blipFill>
                <a:blip r:embed="rId6"/>
                <a:stretch>
                  <a:fillRect t="-3333" b="-2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4" name="Rectangle 83">
                <a:extLst>
                  <a:ext uri="{FF2B5EF4-FFF2-40B4-BE49-F238E27FC236}">
                    <a16:creationId xmlns:a16="http://schemas.microsoft.com/office/drawing/2014/main" id="{0ED85000-CC5A-7141-BB0E-3450E04EC87F}"/>
                  </a:ext>
                </a:extLst>
              </p:cNvPr>
              <p:cNvSpPr/>
              <p:nvPr/>
            </p:nvSpPr>
            <p:spPr>
              <a:xfrm>
                <a:off x="685800" y="3657600"/>
                <a:ext cx="33457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𝑡</m:t>
                      </m:r>
                    </m:oMath>
                  </m:oMathPara>
                </a14:m>
                <a:endParaRPr lang="en-US" dirty="0"/>
              </a:p>
            </p:txBody>
          </p:sp>
        </mc:Choice>
        <mc:Fallback xmlns="">
          <p:sp>
            <p:nvSpPr>
              <p:cNvPr id="84" name="Rectangle 83">
                <a:extLst>
                  <a:ext uri="{FF2B5EF4-FFF2-40B4-BE49-F238E27FC236}">
                    <a16:creationId xmlns:a16="http://schemas.microsoft.com/office/drawing/2014/main" id="{0ED85000-CC5A-7141-BB0E-3450E04EC87F}"/>
                  </a:ext>
                </a:extLst>
              </p:cNvPr>
              <p:cNvSpPr>
                <a:spLocks noRot="1" noChangeAspect="1" noMove="1" noResize="1" noEditPoints="1" noAdjustHandles="1" noChangeArrowheads="1" noChangeShapeType="1" noTextEdit="1"/>
              </p:cNvSpPr>
              <p:nvPr/>
            </p:nvSpPr>
            <p:spPr>
              <a:xfrm>
                <a:off x="685800" y="3657600"/>
                <a:ext cx="334579" cy="369332"/>
              </a:xfrm>
              <a:prstGeom prst="rect">
                <a:avLst/>
              </a:prstGeom>
              <a:blipFill>
                <a:blip r:embed="rId7"/>
                <a:stretch>
                  <a:fillRect/>
                </a:stretch>
              </a:blipFill>
            </p:spPr>
            <p:txBody>
              <a:bodyPr/>
              <a:lstStyle/>
              <a:p>
                <a:r>
                  <a:rPr lang="en-US">
                    <a:noFill/>
                  </a:rPr>
                  <a:t> </a:t>
                </a:r>
              </a:p>
            </p:txBody>
          </p:sp>
        </mc:Fallback>
      </mc:AlternateContent>
      <p:sp>
        <p:nvSpPr>
          <p:cNvPr id="95" name="TextBox 94">
            <a:extLst>
              <a:ext uri="{FF2B5EF4-FFF2-40B4-BE49-F238E27FC236}">
                <a16:creationId xmlns:a16="http://schemas.microsoft.com/office/drawing/2014/main" id="{AE69A293-DB2E-C74E-B994-B9C323BFCE13}"/>
              </a:ext>
            </a:extLst>
          </p:cNvPr>
          <p:cNvSpPr txBox="1"/>
          <p:nvPr/>
        </p:nvSpPr>
        <p:spPr>
          <a:xfrm>
            <a:off x="4743450" y="1771650"/>
            <a:ext cx="2171700" cy="369332"/>
          </a:xfrm>
          <a:prstGeom prst="rect">
            <a:avLst/>
          </a:prstGeom>
          <a:noFill/>
        </p:spPr>
        <p:txBody>
          <a:bodyPr wrap="square" rtlCol="0">
            <a:spAutoFit/>
          </a:bodyPr>
          <a:lstStyle/>
          <a:p>
            <a:pPr algn="ctr"/>
            <a:r>
              <a:rPr lang="en-US" dirty="0"/>
              <a:t>Import Market</a:t>
            </a:r>
          </a:p>
        </p:txBody>
      </p:sp>
      <p:sp>
        <p:nvSpPr>
          <p:cNvPr id="96" name="TextBox 95">
            <a:extLst>
              <a:ext uri="{FF2B5EF4-FFF2-40B4-BE49-F238E27FC236}">
                <a16:creationId xmlns:a16="http://schemas.microsoft.com/office/drawing/2014/main" id="{438BB037-2105-E44E-8686-E6B85BE3F1A6}"/>
              </a:ext>
            </a:extLst>
          </p:cNvPr>
          <p:cNvSpPr txBox="1"/>
          <p:nvPr/>
        </p:nvSpPr>
        <p:spPr>
          <a:xfrm>
            <a:off x="3143250" y="4686300"/>
            <a:ext cx="514350" cy="369332"/>
          </a:xfrm>
          <a:prstGeom prst="rect">
            <a:avLst/>
          </a:prstGeom>
          <a:noFill/>
        </p:spPr>
        <p:txBody>
          <a:bodyPr wrap="square" rtlCol="0">
            <a:spAutoFit/>
          </a:bodyPr>
          <a:lstStyle/>
          <a:p>
            <a:r>
              <a:rPr lang="en-US" dirty="0"/>
              <a:t>Q</a:t>
            </a:r>
          </a:p>
        </p:txBody>
      </p:sp>
      <p:cxnSp>
        <p:nvCxnSpPr>
          <p:cNvPr id="103" name="Straight Arrow Connector 102">
            <a:extLst>
              <a:ext uri="{FF2B5EF4-FFF2-40B4-BE49-F238E27FC236}">
                <a16:creationId xmlns:a16="http://schemas.microsoft.com/office/drawing/2014/main" id="{A0933BE5-AE8F-5D4B-B82B-DD891656CBF5}"/>
              </a:ext>
            </a:extLst>
          </p:cNvPr>
          <p:cNvCxnSpPr/>
          <p:nvPr/>
        </p:nvCxnSpPr>
        <p:spPr>
          <a:xfrm>
            <a:off x="1657350" y="4457700"/>
            <a:ext cx="857250" cy="0"/>
          </a:xfrm>
          <a:prstGeom prst="straightConnector1">
            <a:avLst/>
          </a:prstGeom>
          <a:ln w="38100">
            <a:solidFill>
              <a:srgbClr val="00B0F0"/>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4" name="TextBox 103">
                <a:extLst>
                  <a:ext uri="{FF2B5EF4-FFF2-40B4-BE49-F238E27FC236}">
                    <a16:creationId xmlns:a16="http://schemas.microsoft.com/office/drawing/2014/main" id="{FFBDDC52-E1B1-3E41-AEE7-369EDFD77D32}"/>
                  </a:ext>
                </a:extLst>
              </p:cNvPr>
              <p:cNvSpPr txBox="1"/>
              <p:nvPr/>
            </p:nvSpPr>
            <p:spPr>
              <a:xfrm>
                <a:off x="1844069" y="4095169"/>
                <a:ext cx="457200" cy="368627"/>
              </a:xfrm>
              <a:prstGeom prst="rect">
                <a:avLst/>
              </a:prstGeom>
              <a:noFill/>
              <a:ln>
                <a:noFill/>
              </a:ln>
            </p:spPr>
            <p:txBody>
              <a:bodyPr wrap="square" rtlCol="0">
                <a:spAutoFit/>
              </a:bodyPr>
              <a:lstStyle/>
              <a:p>
                <a:pPr/>
                <a14:m>
                  <m:oMathPara xmlns:m="http://schemas.openxmlformats.org/officeDocument/2006/math">
                    <m:oMathParaPr>
                      <m:jc m:val="center"/>
                    </m:oMathParaPr>
                    <m:oMath xmlns:m="http://schemas.openxmlformats.org/officeDocument/2006/math">
                      <m:sSup>
                        <m:sSupPr>
                          <m:ctrlPr>
                            <a:rPr lang="en-US" i="1" smtClean="0">
                              <a:solidFill>
                                <a:srgbClr val="00B0F0"/>
                              </a:solidFill>
                              <a:latin typeface="Cambria Math" panose="02040503050406030204" pitchFamily="18" charset="0"/>
                            </a:rPr>
                          </m:ctrlPr>
                        </m:sSupPr>
                        <m:e>
                          <m:r>
                            <a:rPr lang="en-US" b="0" i="1" smtClean="0">
                              <a:solidFill>
                                <a:srgbClr val="00B0F0"/>
                              </a:solidFill>
                              <a:latin typeface="Cambria Math" panose="02040503050406030204" pitchFamily="18" charset="0"/>
                            </a:rPr>
                            <m:t>∆</m:t>
                          </m:r>
                          <m:r>
                            <a:rPr lang="en-US" i="1">
                              <a:solidFill>
                                <a:srgbClr val="00B0F0"/>
                              </a:solidFill>
                              <a:latin typeface="Cambria Math" panose="02040503050406030204" pitchFamily="18" charset="0"/>
                            </a:rPr>
                            <m:t>𝑋</m:t>
                          </m:r>
                        </m:e>
                        <m:sup>
                          <m:r>
                            <a:rPr lang="en-US" i="1">
                              <a:solidFill>
                                <a:srgbClr val="00B0F0"/>
                              </a:solidFill>
                              <a:latin typeface="Cambria Math" panose="02040503050406030204" pitchFamily="18" charset="0"/>
                            </a:rPr>
                            <m:t>𝐵</m:t>
                          </m:r>
                        </m:sup>
                      </m:sSup>
                    </m:oMath>
                  </m:oMathPara>
                </a14:m>
                <a:endParaRPr lang="en-US" baseline="30000" dirty="0">
                  <a:solidFill>
                    <a:srgbClr val="00B0F0"/>
                  </a:solidFill>
                </a:endParaRPr>
              </a:p>
            </p:txBody>
          </p:sp>
        </mc:Choice>
        <mc:Fallback xmlns="">
          <p:sp>
            <p:nvSpPr>
              <p:cNvPr id="104" name="TextBox 103">
                <a:extLst>
                  <a:ext uri="{FF2B5EF4-FFF2-40B4-BE49-F238E27FC236}">
                    <a16:creationId xmlns:a16="http://schemas.microsoft.com/office/drawing/2014/main" id="{FFBDDC52-E1B1-3E41-AEE7-369EDFD77D32}"/>
                  </a:ext>
                </a:extLst>
              </p:cNvPr>
              <p:cNvSpPr txBox="1">
                <a:spLocks noRot="1" noChangeAspect="1" noMove="1" noResize="1" noEditPoints="1" noAdjustHandles="1" noChangeArrowheads="1" noChangeShapeType="1" noTextEdit="1"/>
              </p:cNvSpPr>
              <p:nvPr/>
            </p:nvSpPr>
            <p:spPr>
              <a:xfrm>
                <a:off x="1844069" y="4095169"/>
                <a:ext cx="457200" cy="368627"/>
              </a:xfrm>
              <a:prstGeom prst="rect">
                <a:avLst/>
              </a:prstGeom>
              <a:blipFill>
                <a:blip r:embed="rId8"/>
                <a:stretch>
                  <a:fillRect r="-21622"/>
                </a:stretch>
              </a:blipFill>
              <a:ln>
                <a:noFill/>
              </a:ln>
            </p:spPr>
            <p:txBody>
              <a:bodyPr/>
              <a:lstStyle/>
              <a:p>
                <a:r>
                  <a:rPr lang="en-US">
                    <a:noFill/>
                  </a:rPr>
                  <a:t> </a:t>
                </a:r>
              </a:p>
            </p:txBody>
          </p:sp>
        </mc:Fallback>
      </mc:AlternateContent>
      <p:cxnSp>
        <p:nvCxnSpPr>
          <p:cNvPr id="106" name="Straight Arrow Connector 105">
            <a:extLst>
              <a:ext uri="{FF2B5EF4-FFF2-40B4-BE49-F238E27FC236}">
                <a16:creationId xmlns:a16="http://schemas.microsoft.com/office/drawing/2014/main" id="{2182CAC1-85C1-5047-A2F4-3265C31F18AE}"/>
              </a:ext>
            </a:extLst>
          </p:cNvPr>
          <p:cNvCxnSpPr>
            <a:cxnSpLocks/>
          </p:cNvCxnSpPr>
          <p:nvPr/>
        </p:nvCxnSpPr>
        <p:spPr>
          <a:xfrm>
            <a:off x="6547631" y="4461217"/>
            <a:ext cx="313886" cy="0"/>
          </a:xfrm>
          <a:prstGeom prst="straightConnector1">
            <a:avLst/>
          </a:prstGeom>
          <a:ln w="381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7" name="TextBox 106">
                <a:extLst>
                  <a:ext uri="{FF2B5EF4-FFF2-40B4-BE49-F238E27FC236}">
                    <a16:creationId xmlns:a16="http://schemas.microsoft.com/office/drawing/2014/main" id="{CA36C4CB-C913-8F40-BE37-F15B9E0A2264}"/>
                  </a:ext>
                </a:extLst>
              </p:cNvPr>
              <p:cNvSpPr txBox="1"/>
              <p:nvPr/>
            </p:nvSpPr>
            <p:spPr>
              <a:xfrm>
                <a:off x="6448439" y="4095168"/>
                <a:ext cx="457200" cy="370038"/>
              </a:xfrm>
              <a:prstGeom prst="rect">
                <a:avLst/>
              </a:prstGeom>
              <a:noFill/>
              <a:ln>
                <a:noFill/>
              </a:ln>
            </p:spPr>
            <p:txBody>
              <a:bodyPr wrap="square" rtlCol="0">
                <a:spAutoFit/>
              </a:bodyPr>
              <a:lstStyle/>
              <a:p>
                <a:pPr/>
                <a14:m>
                  <m:oMathPara xmlns:m="http://schemas.openxmlformats.org/officeDocument/2006/math">
                    <m:oMathParaPr>
                      <m:jc m:val="center"/>
                    </m:oMathParaPr>
                    <m:oMath xmlns:m="http://schemas.openxmlformats.org/officeDocument/2006/math">
                      <m:sSup>
                        <m:sSupPr>
                          <m:ctrlPr>
                            <a:rPr lang="en-US" i="1" smtClean="0">
                              <a:solidFill>
                                <a:srgbClr val="00B050"/>
                              </a:solidFill>
                              <a:latin typeface="Cambria Math" panose="02040503050406030204" pitchFamily="18" charset="0"/>
                            </a:rPr>
                          </m:ctrlPr>
                        </m:sSupPr>
                        <m:e>
                          <m:r>
                            <a:rPr lang="en-US" b="0" i="1" smtClean="0">
                              <a:solidFill>
                                <a:srgbClr val="00B050"/>
                              </a:solidFill>
                              <a:latin typeface="Cambria Math" panose="02040503050406030204" pitchFamily="18" charset="0"/>
                            </a:rPr>
                            <m:t>∆</m:t>
                          </m:r>
                          <m:r>
                            <a:rPr lang="en-US" b="0" i="1" smtClean="0">
                              <a:solidFill>
                                <a:srgbClr val="00B050"/>
                              </a:solidFill>
                              <a:latin typeface="Cambria Math" panose="02040503050406030204" pitchFamily="18" charset="0"/>
                            </a:rPr>
                            <m:t>𝑀</m:t>
                          </m:r>
                        </m:e>
                        <m:sup>
                          <m:r>
                            <a:rPr lang="en-US" b="0" i="1" smtClean="0">
                              <a:solidFill>
                                <a:srgbClr val="00B050"/>
                              </a:solidFill>
                              <a:latin typeface="Cambria Math" panose="02040503050406030204" pitchFamily="18" charset="0"/>
                            </a:rPr>
                            <m:t>𝐴</m:t>
                          </m:r>
                        </m:sup>
                      </m:sSup>
                    </m:oMath>
                  </m:oMathPara>
                </a14:m>
                <a:endParaRPr lang="en-US" baseline="30000" dirty="0">
                  <a:solidFill>
                    <a:srgbClr val="00B050"/>
                  </a:solidFill>
                </a:endParaRPr>
              </a:p>
            </p:txBody>
          </p:sp>
        </mc:Choice>
        <mc:Fallback xmlns="">
          <p:sp>
            <p:nvSpPr>
              <p:cNvPr id="107" name="TextBox 106">
                <a:extLst>
                  <a:ext uri="{FF2B5EF4-FFF2-40B4-BE49-F238E27FC236}">
                    <a16:creationId xmlns:a16="http://schemas.microsoft.com/office/drawing/2014/main" id="{CA36C4CB-C913-8F40-BE37-F15B9E0A2264}"/>
                  </a:ext>
                </a:extLst>
              </p:cNvPr>
              <p:cNvSpPr txBox="1">
                <a:spLocks noRot="1" noChangeAspect="1" noMove="1" noResize="1" noEditPoints="1" noAdjustHandles="1" noChangeArrowheads="1" noChangeShapeType="1" noTextEdit="1"/>
              </p:cNvSpPr>
              <p:nvPr/>
            </p:nvSpPr>
            <p:spPr>
              <a:xfrm>
                <a:off x="6448439" y="4095168"/>
                <a:ext cx="457200" cy="370038"/>
              </a:xfrm>
              <a:prstGeom prst="rect">
                <a:avLst/>
              </a:prstGeom>
              <a:blipFill>
                <a:blip r:embed="rId9"/>
                <a:stretch>
                  <a:fillRect r="-29730"/>
                </a:stretch>
              </a:blipFill>
              <a:ln>
                <a:noFill/>
              </a:ln>
            </p:spPr>
            <p:txBody>
              <a:bodyPr/>
              <a:lstStyle/>
              <a:p>
                <a:r>
                  <a:rPr lang="en-US">
                    <a:noFill/>
                  </a:rPr>
                  <a:t> </a:t>
                </a:r>
              </a:p>
            </p:txBody>
          </p:sp>
        </mc:Fallback>
      </mc:AlternateContent>
      <p:cxnSp>
        <p:nvCxnSpPr>
          <p:cNvPr id="109" name="Straight Arrow Connector 108">
            <a:extLst>
              <a:ext uri="{FF2B5EF4-FFF2-40B4-BE49-F238E27FC236}">
                <a16:creationId xmlns:a16="http://schemas.microsoft.com/office/drawing/2014/main" id="{AC503390-B2EF-9B46-A53E-7B7768E92C64}"/>
              </a:ext>
            </a:extLst>
          </p:cNvPr>
          <p:cNvCxnSpPr>
            <a:cxnSpLocks/>
          </p:cNvCxnSpPr>
          <p:nvPr/>
        </p:nvCxnSpPr>
        <p:spPr>
          <a:xfrm flipH="1">
            <a:off x="2514600" y="4457700"/>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0" name="Straight Arrow Connector 109">
            <a:extLst>
              <a:ext uri="{FF2B5EF4-FFF2-40B4-BE49-F238E27FC236}">
                <a16:creationId xmlns:a16="http://schemas.microsoft.com/office/drawing/2014/main" id="{669632A5-1EBE-8A4A-8C3E-A9151A8DBC49}"/>
              </a:ext>
            </a:extLst>
          </p:cNvPr>
          <p:cNvCxnSpPr>
            <a:cxnSpLocks/>
          </p:cNvCxnSpPr>
          <p:nvPr/>
        </p:nvCxnSpPr>
        <p:spPr>
          <a:xfrm flipH="1">
            <a:off x="1371600" y="4457700"/>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1" name="TextBox 110">
                <a:extLst>
                  <a:ext uri="{FF2B5EF4-FFF2-40B4-BE49-F238E27FC236}">
                    <a16:creationId xmlns:a16="http://schemas.microsoft.com/office/drawing/2014/main" id="{37881BDD-C566-124B-9274-0D3FD429B06B}"/>
                  </a:ext>
                </a:extLst>
              </p:cNvPr>
              <p:cNvSpPr txBox="1"/>
              <p:nvPr/>
            </p:nvSpPr>
            <p:spPr>
              <a:xfrm>
                <a:off x="1293509" y="4102149"/>
                <a:ext cx="457200" cy="370230"/>
              </a:xfrm>
              <a:prstGeom prst="rect">
                <a:avLst/>
              </a:prstGeom>
              <a:noFill/>
              <a:ln>
                <a:noFill/>
              </a:ln>
            </p:spPr>
            <p:txBody>
              <a:bodyPr wrap="square" rtlCol="0">
                <a:spAutoFit/>
              </a:bodyPr>
              <a:lstStyle/>
              <a:p>
                <a:pPr/>
                <a14:m>
                  <m:oMathPara xmlns:m="http://schemas.openxmlformats.org/officeDocument/2006/math">
                    <m:oMathParaPr>
                      <m:jc m:val="center"/>
                    </m:oMathParaPr>
                    <m:oMath xmlns:m="http://schemas.openxmlformats.org/officeDocument/2006/math">
                      <m:sSup>
                        <m:sSupPr>
                          <m:ctrlPr>
                            <a:rPr lang="en-US" i="1" smtClean="0">
                              <a:solidFill>
                                <a:srgbClr val="FF0000"/>
                              </a:solidFill>
                              <a:latin typeface="Cambria Math" panose="02040503050406030204" pitchFamily="18" charset="0"/>
                            </a:rPr>
                          </m:ctrlPr>
                        </m:sSupPr>
                        <m:e>
                          <m:r>
                            <a:rPr lang="en-US" b="0" i="1" smtClean="0">
                              <a:solidFill>
                                <a:srgbClr val="FF0000"/>
                              </a:solidFill>
                              <a:latin typeface="Cambria Math" panose="02040503050406030204" pitchFamily="18" charset="0"/>
                            </a:rPr>
                            <m:t>∆</m:t>
                          </m:r>
                          <m:r>
                            <a:rPr lang="en-US" i="1">
                              <a:solidFill>
                                <a:srgbClr val="FF0000"/>
                              </a:solidFill>
                              <a:latin typeface="Cambria Math" panose="02040503050406030204" pitchFamily="18" charset="0"/>
                            </a:rPr>
                            <m:t>𝑋</m:t>
                          </m:r>
                        </m:e>
                        <m:sup>
                          <m:r>
                            <a:rPr lang="en-US" b="0" i="1" smtClean="0">
                              <a:solidFill>
                                <a:srgbClr val="FF0000"/>
                              </a:solidFill>
                              <a:latin typeface="Cambria Math" panose="02040503050406030204" pitchFamily="18" charset="0"/>
                            </a:rPr>
                            <m:t>𝐶</m:t>
                          </m:r>
                        </m:sup>
                      </m:sSup>
                    </m:oMath>
                  </m:oMathPara>
                </a14:m>
                <a:endParaRPr lang="en-US" baseline="30000" dirty="0">
                  <a:solidFill>
                    <a:srgbClr val="FF0000"/>
                  </a:solidFill>
                </a:endParaRPr>
              </a:p>
            </p:txBody>
          </p:sp>
        </mc:Choice>
        <mc:Fallback xmlns="">
          <p:sp>
            <p:nvSpPr>
              <p:cNvPr id="111" name="TextBox 110">
                <a:extLst>
                  <a:ext uri="{FF2B5EF4-FFF2-40B4-BE49-F238E27FC236}">
                    <a16:creationId xmlns:a16="http://schemas.microsoft.com/office/drawing/2014/main" id="{37881BDD-C566-124B-9274-0D3FD429B06B}"/>
                  </a:ext>
                </a:extLst>
              </p:cNvPr>
              <p:cNvSpPr txBox="1">
                <a:spLocks noRot="1" noChangeAspect="1" noMove="1" noResize="1" noEditPoints="1" noAdjustHandles="1" noChangeArrowheads="1" noChangeShapeType="1" noTextEdit="1"/>
              </p:cNvSpPr>
              <p:nvPr/>
            </p:nvSpPr>
            <p:spPr>
              <a:xfrm>
                <a:off x="1293509" y="4102149"/>
                <a:ext cx="457200" cy="370230"/>
              </a:xfrm>
              <a:prstGeom prst="rect">
                <a:avLst/>
              </a:prstGeom>
              <a:blipFill>
                <a:blip r:embed="rId10"/>
                <a:stretch>
                  <a:fillRect r="-16216"/>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2" name="TextBox 111">
                <a:extLst>
                  <a:ext uri="{FF2B5EF4-FFF2-40B4-BE49-F238E27FC236}">
                    <a16:creationId xmlns:a16="http://schemas.microsoft.com/office/drawing/2014/main" id="{6BCBF803-9D1E-094C-A1E6-A7F2EB7816F8}"/>
                  </a:ext>
                </a:extLst>
              </p:cNvPr>
              <p:cNvSpPr txBox="1"/>
              <p:nvPr/>
            </p:nvSpPr>
            <p:spPr>
              <a:xfrm>
                <a:off x="2415569" y="4095168"/>
                <a:ext cx="457200" cy="368627"/>
              </a:xfrm>
              <a:prstGeom prst="rect">
                <a:avLst/>
              </a:prstGeom>
              <a:noFill/>
              <a:ln>
                <a:noFill/>
              </a:ln>
            </p:spPr>
            <p:txBody>
              <a:bodyPr wrap="square" rtlCol="0">
                <a:spAutoFit/>
              </a:bodyPr>
              <a:lstStyle/>
              <a:p>
                <a:pPr/>
                <a14:m>
                  <m:oMathPara xmlns:m="http://schemas.openxmlformats.org/officeDocument/2006/math">
                    <m:oMathParaPr>
                      <m:jc m:val="center"/>
                    </m:oMathParaPr>
                    <m:oMath xmlns:m="http://schemas.openxmlformats.org/officeDocument/2006/math">
                      <m:sSup>
                        <m:sSupPr>
                          <m:ctrlPr>
                            <a:rPr lang="en-US" i="1" smtClean="0">
                              <a:solidFill>
                                <a:srgbClr val="FF0000"/>
                              </a:solidFill>
                              <a:latin typeface="Cambria Math" panose="02040503050406030204" pitchFamily="18" charset="0"/>
                            </a:rPr>
                          </m:ctrlPr>
                        </m:sSupPr>
                        <m:e>
                          <m:r>
                            <a:rPr lang="en-US" b="0" i="1" smtClean="0">
                              <a:solidFill>
                                <a:srgbClr val="FF0000"/>
                              </a:solidFill>
                              <a:latin typeface="Cambria Math" panose="02040503050406030204" pitchFamily="18" charset="0"/>
                            </a:rPr>
                            <m:t>∆</m:t>
                          </m:r>
                          <m:r>
                            <a:rPr lang="en-US" i="1">
                              <a:solidFill>
                                <a:srgbClr val="FF0000"/>
                              </a:solidFill>
                              <a:latin typeface="Cambria Math" panose="02040503050406030204" pitchFamily="18" charset="0"/>
                            </a:rPr>
                            <m:t>𝑋</m:t>
                          </m:r>
                        </m:e>
                        <m:sup>
                          <m:r>
                            <a:rPr lang="en-US" b="0" i="1" smtClean="0">
                              <a:solidFill>
                                <a:srgbClr val="FF0000"/>
                              </a:solidFill>
                              <a:latin typeface="Cambria Math" panose="02040503050406030204" pitchFamily="18" charset="0"/>
                            </a:rPr>
                            <m:t>𝐷</m:t>
                          </m:r>
                        </m:sup>
                      </m:sSup>
                    </m:oMath>
                  </m:oMathPara>
                </a14:m>
                <a:endParaRPr lang="en-US" baseline="30000" dirty="0">
                  <a:solidFill>
                    <a:srgbClr val="FF0000"/>
                  </a:solidFill>
                </a:endParaRPr>
              </a:p>
            </p:txBody>
          </p:sp>
        </mc:Choice>
        <mc:Fallback xmlns="">
          <p:sp>
            <p:nvSpPr>
              <p:cNvPr id="112" name="TextBox 111">
                <a:extLst>
                  <a:ext uri="{FF2B5EF4-FFF2-40B4-BE49-F238E27FC236}">
                    <a16:creationId xmlns:a16="http://schemas.microsoft.com/office/drawing/2014/main" id="{6BCBF803-9D1E-094C-A1E6-A7F2EB7816F8}"/>
                  </a:ext>
                </a:extLst>
              </p:cNvPr>
              <p:cNvSpPr txBox="1">
                <a:spLocks noRot="1" noChangeAspect="1" noMove="1" noResize="1" noEditPoints="1" noAdjustHandles="1" noChangeArrowheads="1" noChangeShapeType="1" noTextEdit="1"/>
              </p:cNvSpPr>
              <p:nvPr/>
            </p:nvSpPr>
            <p:spPr>
              <a:xfrm>
                <a:off x="2415569" y="4095168"/>
                <a:ext cx="457200" cy="368627"/>
              </a:xfrm>
              <a:prstGeom prst="rect">
                <a:avLst/>
              </a:prstGeom>
              <a:blipFill>
                <a:blip r:embed="rId11"/>
                <a:stretch>
                  <a:fillRect r="-21622"/>
                </a:stretch>
              </a:blipFill>
              <a:ln>
                <a:noFill/>
              </a:ln>
            </p:spPr>
            <p:txBody>
              <a:bodyPr/>
              <a:lstStyle/>
              <a:p>
                <a:r>
                  <a:rPr lang="en-US">
                    <a:noFill/>
                  </a:rPr>
                  <a:t> </a:t>
                </a:r>
              </a:p>
            </p:txBody>
          </p:sp>
        </mc:Fallback>
      </mc:AlternateContent>
      <p:sp>
        <p:nvSpPr>
          <p:cNvPr id="113" name="Left Brace 112">
            <a:extLst>
              <a:ext uri="{FF2B5EF4-FFF2-40B4-BE49-F238E27FC236}">
                <a16:creationId xmlns:a16="http://schemas.microsoft.com/office/drawing/2014/main" id="{11938BA0-BF14-524A-89B2-69964BB2853D}"/>
              </a:ext>
            </a:extLst>
          </p:cNvPr>
          <p:cNvSpPr/>
          <p:nvPr/>
        </p:nvSpPr>
        <p:spPr>
          <a:xfrm rot="5400000">
            <a:off x="1481138" y="4574382"/>
            <a:ext cx="54769" cy="273844"/>
          </a:xfrm>
          <a:prstGeom prst="leftBrace">
            <a:avLst>
              <a:gd name="adj1" fmla="val 44444"/>
              <a:gd name="adj2" fmla="val 50000"/>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4" name="Left Brace 113">
            <a:extLst>
              <a:ext uri="{FF2B5EF4-FFF2-40B4-BE49-F238E27FC236}">
                <a16:creationId xmlns:a16="http://schemas.microsoft.com/office/drawing/2014/main" id="{21628B14-BAB7-874F-8FB9-D0E786AAA49D}"/>
              </a:ext>
            </a:extLst>
          </p:cNvPr>
          <p:cNvSpPr/>
          <p:nvPr/>
        </p:nvSpPr>
        <p:spPr>
          <a:xfrm rot="5400000">
            <a:off x="2624138" y="4574382"/>
            <a:ext cx="54769" cy="273844"/>
          </a:xfrm>
          <a:prstGeom prst="leftBrace">
            <a:avLst>
              <a:gd name="adj1" fmla="val 44444"/>
              <a:gd name="adj2" fmla="val 50000"/>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5" name="Left Brace 114">
            <a:extLst>
              <a:ext uri="{FF2B5EF4-FFF2-40B4-BE49-F238E27FC236}">
                <a16:creationId xmlns:a16="http://schemas.microsoft.com/office/drawing/2014/main" id="{A4A8B8F5-DABF-264E-843C-0D8F16380999}"/>
              </a:ext>
            </a:extLst>
          </p:cNvPr>
          <p:cNvSpPr/>
          <p:nvPr/>
        </p:nvSpPr>
        <p:spPr>
          <a:xfrm rot="5400000">
            <a:off x="6672262" y="4555332"/>
            <a:ext cx="61913" cy="304800"/>
          </a:xfrm>
          <a:prstGeom prst="leftBrace">
            <a:avLst>
              <a:gd name="adj1" fmla="val 44444"/>
              <a:gd name="adj2" fmla="val 50000"/>
            </a:avLst>
          </a:prstGeom>
          <a:ln>
            <a:solidFill>
              <a:srgbClr val="00B05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16" name="Straight Arrow Connector 115">
            <a:extLst>
              <a:ext uri="{FF2B5EF4-FFF2-40B4-BE49-F238E27FC236}">
                <a16:creationId xmlns:a16="http://schemas.microsoft.com/office/drawing/2014/main" id="{E68EBFCD-7A3E-604B-ABC9-07570E85187E}"/>
              </a:ext>
            </a:extLst>
          </p:cNvPr>
          <p:cNvCxnSpPr>
            <a:cxnSpLocks/>
          </p:cNvCxnSpPr>
          <p:nvPr/>
        </p:nvCxnSpPr>
        <p:spPr>
          <a:xfrm flipH="1">
            <a:off x="2226635" y="5048250"/>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7" name="TextBox 116">
                <a:extLst>
                  <a:ext uri="{FF2B5EF4-FFF2-40B4-BE49-F238E27FC236}">
                    <a16:creationId xmlns:a16="http://schemas.microsoft.com/office/drawing/2014/main" id="{CC1A03AB-EFF4-DF47-BCB6-63D769FA43D2}"/>
                  </a:ext>
                </a:extLst>
              </p:cNvPr>
              <p:cNvSpPr txBox="1"/>
              <p:nvPr/>
            </p:nvSpPr>
            <p:spPr>
              <a:xfrm>
                <a:off x="2232631" y="4692698"/>
                <a:ext cx="457200" cy="368627"/>
              </a:xfrm>
              <a:prstGeom prst="rect">
                <a:avLst/>
              </a:prstGeom>
              <a:noFill/>
              <a:ln>
                <a:noFill/>
              </a:ln>
            </p:spPr>
            <p:txBody>
              <a:bodyPr wrap="square" rtlCol="0">
                <a:spAutoFit/>
              </a:bodyPr>
              <a:lstStyle/>
              <a:p>
                <a:pPr/>
                <a14:m>
                  <m:oMathPara xmlns:m="http://schemas.openxmlformats.org/officeDocument/2006/math">
                    <m:oMathParaPr>
                      <m:jc m:val="center"/>
                    </m:oMathParaPr>
                    <m:oMath xmlns:m="http://schemas.openxmlformats.org/officeDocument/2006/math">
                      <m:sSup>
                        <m:sSupPr>
                          <m:ctrlPr>
                            <a:rPr lang="en-US" i="1" smtClean="0">
                              <a:solidFill>
                                <a:srgbClr val="FF0000"/>
                              </a:solidFill>
                              <a:latin typeface="Cambria Math" panose="02040503050406030204" pitchFamily="18" charset="0"/>
                            </a:rPr>
                          </m:ctrlPr>
                        </m:sSupPr>
                        <m:e>
                          <m:r>
                            <a:rPr lang="en-US" b="0" i="1" smtClean="0">
                              <a:solidFill>
                                <a:srgbClr val="FF0000"/>
                              </a:solidFill>
                              <a:latin typeface="Cambria Math" panose="02040503050406030204" pitchFamily="18" charset="0"/>
                            </a:rPr>
                            <m:t>∆</m:t>
                          </m:r>
                          <m:r>
                            <a:rPr lang="en-US" i="1">
                              <a:solidFill>
                                <a:srgbClr val="FF0000"/>
                              </a:solidFill>
                              <a:latin typeface="Cambria Math" panose="02040503050406030204" pitchFamily="18" charset="0"/>
                            </a:rPr>
                            <m:t>𝑋</m:t>
                          </m:r>
                        </m:e>
                        <m:sup>
                          <m:r>
                            <a:rPr lang="en-US" b="0" i="1" smtClean="0">
                              <a:solidFill>
                                <a:srgbClr val="FF0000"/>
                              </a:solidFill>
                              <a:latin typeface="Cambria Math" panose="02040503050406030204" pitchFamily="18" charset="0"/>
                            </a:rPr>
                            <m:t>𝐷</m:t>
                          </m:r>
                        </m:sup>
                      </m:sSup>
                    </m:oMath>
                  </m:oMathPara>
                </a14:m>
                <a:endParaRPr lang="en-US" baseline="30000" dirty="0">
                  <a:solidFill>
                    <a:srgbClr val="FF0000"/>
                  </a:solidFill>
                </a:endParaRPr>
              </a:p>
            </p:txBody>
          </p:sp>
        </mc:Choice>
        <mc:Fallback xmlns="">
          <p:sp>
            <p:nvSpPr>
              <p:cNvPr id="117" name="TextBox 116">
                <a:extLst>
                  <a:ext uri="{FF2B5EF4-FFF2-40B4-BE49-F238E27FC236}">
                    <a16:creationId xmlns:a16="http://schemas.microsoft.com/office/drawing/2014/main" id="{CC1A03AB-EFF4-DF47-BCB6-63D769FA43D2}"/>
                  </a:ext>
                </a:extLst>
              </p:cNvPr>
              <p:cNvSpPr txBox="1">
                <a:spLocks noRot="1" noChangeAspect="1" noMove="1" noResize="1" noEditPoints="1" noAdjustHandles="1" noChangeArrowheads="1" noChangeShapeType="1" noTextEdit="1"/>
              </p:cNvSpPr>
              <p:nvPr/>
            </p:nvSpPr>
            <p:spPr>
              <a:xfrm>
                <a:off x="2232631" y="4692698"/>
                <a:ext cx="457200" cy="368627"/>
              </a:xfrm>
              <a:prstGeom prst="rect">
                <a:avLst/>
              </a:prstGeom>
              <a:blipFill>
                <a:blip r:embed="rId12"/>
                <a:stretch>
                  <a:fillRect r="-21622"/>
                </a:stretch>
              </a:blipFill>
              <a:ln>
                <a:noFill/>
              </a:ln>
            </p:spPr>
            <p:txBody>
              <a:bodyPr/>
              <a:lstStyle/>
              <a:p>
                <a:r>
                  <a:rPr lang="en-US">
                    <a:noFill/>
                  </a:rPr>
                  <a:t> </a:t>
                </a:r>
              </a:p>
            </p:txBody>
          </p:sp>
        </mc:Fallback>
      </mc:AlternateContent>
      <p:sp>
        <p:nvSpPr>
          <p:cNvPr id="118" name="Rectangle 117">
            <a:extLst>
              <a:ext uri="{FF2B5EF4-FFF2-40B4-BE49-F238E27FC236}">
                <a16:creationId xmlns:a16="http://schemas.microsoft.com/office/drawing/2014/main" id="{C34497D9-45A4-FF4C-85C6-988B348D94DC}"/>
              </a:ext>
            </a:extLst>
          </p:cNvPr>
          <p:cNvSpPr/>
          <p:nvPr/>
        </p:nvSpPr>
        <p:spPr>
          <a:xfrm>
            <a:off x="2120948" y="5048250"/>
            <a:ext cx="463588" cy="369332"/>
          </a:xfrm>
          <a:prstGeom prst="rect">
            <a:avLst/>
          </a:prstGeom>
        </p:spPr>
        <p:txBody>
          <a:bodyPr wrap="none">
            <a:spAutoFit/>
          </a:bodyPr>
          <a:lstStyle/>
          <a:p>
            <a:r>
              <a:rPr lang="en-US" i="1" dirty="0">
                <a:solidFill>
                  <a:srgbClr val="0070C0"/>
                </a:solidFill>
                <a:latin typeface="Cambria Math" panose="02040503050406030204" pitchFamily="18" charset="0"/>
              </a:rPr>
              <a:t>TR</a:t>
            </a:r>
          </a:p>
        </p:txBody>
      </p:sp>
      <p:cxnSp>
        <p:nvCxnSpPr>
          <p:cNvPr id="119" name="Straight Arrow Connector 118">
            <a:extLst>
              <a:ext uri="{FF2B5EF4-FFF2-40B4-BE49-F238E27FC236}">
                <a16:creationId xmlns:a16="http://schemas.microsoft.com/office/drawing/2014/main" id="{04ADD244-9A5F-A645-B117-0CDCF95EB2FC}"/>
              </a:ext>
            </a:extLst>
          </p:cNvPr>
          <p:cNvCxnSpPr>
            <a:cxnSpLocks/>
          </p:cNvCxnSpPr>
          <p:nvPr/>
        </p:nvCxnSpPr>
        <p:spPr>
          <a:xfrm flipH="1">
            <a:off x="1651000" y="5052483"/>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0" name="TextBox 119">
                <a:extLst>
                  <a:ext uri="{FF2B5EF4-FFF2-40B4-BE49-F238E27FC236}">
                    <a16:creationId xmlns:a16="http://schemas.microsoft.com/office/drawing/2014/main" id="{8D4A0BD8-1D6C-6041-83E1-FF60B326DA7E}"/>
                  </a:ext>
                </a:extLst>
              </p:cNvPr>
              <p:cNvSpPr txBox="1"/>
              <p:nvPr/>
            </p:nvSpPr>
            <p:spPr>
              <a:xfrm>
                <a:off x="1454246" y="4696931"/>
                <a:ext cx="457200" cy="370230"/>
              </a:xfrm>
              <a:prstGeom prst="rect">
                <a:avLst/>
              </a:prstGeom>
              <a:noFill/>
              <a:ln>
                <a:noFill/>
              </a:ln>
            </p:spPr>
            <p:txBody>
              <a:bodyPr wrap="square" rtlCol="0">
                <a:spAutoFit/>
              </a:bodyPr>
              <a:lstStyle/>
              <a:p>
                <a:pPr/>
                <a14:m>
                  <m:oMathPara xmlns:m="http://schemas.openxmlformats.org/officeDocument/2006/math">
                    <m:oMathParaPr>
                      <m:jc m:val="center"/>
                    </m:oMathParaPr>
                    <m:oMath xmlns:m="http://schemas.openxmlformats.org/officeDocument/2006/math">
                      <m:sSup>
                        <m:sSupPr>
                          <m:ctrlPr>
                            <a:rPr lang="en-US" i="1" smtClean="0">
                              <a:solidFill>
                                <a:srgbClr val="FF0000"/>
                              </a:solidFill>
                              <a:latin typeface="Cambria Math" panose="02040503050406030204" pitchFamily="18" charset="0"/>
                            </a:rPr>
                          </m:ctrlPr>
                        </m:sSupPr>
                        <m:e>
                          <m:r>
                            <a:rPr lang="en-US" b="0" i="1" smtClean="0">
                              <a:solidFill>
                                <a:srgbClr val="FF0000"/>
                              </a:solidFill>
                              <a:latin typeface="Cambria Math" panose="02040503050406030204" pitchFamily="18" charset="0"/>
                            </a:rPr>
                            <m:t>∆</m:t>
                          </m:r>
                          <m:r>
                            <a:rPr lang="en-US" i="1">
                              <a:solidFill>
                                <a:srgbClr val="FF0000"/>
                              </a:solidFill>
                              <a:latin typeface="Cambria Math" panose="02040503050406030204" pitchFamily="18" charset="0"/>
                            </a:rPr>
                            <m:t>𝑋</m:t>
                          </m:r>
                        </m:e>
                        <m:sup>
                          <m:r>
                            <a:rPr lang="en-US" b="0" i="1" smtClean="0">
                              <a:solidFill>
                                <a:srgbClr val="FF0000"/>
                              </a:solidFill>
                              <a:latin typeface="Cambria Math" panose="02040503050406030204" pitchFamily="18" charset="0"/>
                            </a:rPr>
                            <m:t>𝐶</m:t>
                          </m:r>
                        </m:sup>
                      </m:sSup>
                    </m:oMath>
                  </m:oMathPara>
                </a14:m>
                <a:endParaRPr lang="en-US" baseline="30000" dirty="0">
                  <a:solidFill>
                    <a:srgbClr val="FF0000"/>
                  </a:solidFill>
                </a:endParaRPr>
              </a:p>
            </p:txBody>
          </p:sp>
        </mc:Choice>
        <mc:Fallback xmlns="">
          <p:sp>
            <p:nvSpPr>
              <p:cNvPr id="120" name="TextBox 119">
                <a:extLst>
                  <a:ext uri="{FF2B5EF4-FFF2-40B4-BE49-F238E27FC236}">
                    <a16:creationId xmlns:a16="http://schemas.microsoft.com/office/drawing/2014/main" id="{8D4A0BD8-1D6C-6041-83E1-FF60B326DA7E}"/>
                  </a:ext>
                </a:extLst>
              </p:cNvPr>
              <p:cNvSpPr txBox="1">
                <a:spLocks noRot="1" noChangeAspect="1" noMove="1" noResize="1" noEditPoints="1" noAdjustHandles="1" noChangeArrowheads="1" noChangeShapeType="1" noTextEdit="1"/>
              </p:cNvSpPr>
              <p:nvPr/>
            </p:nvSpPr>
            <p:spPr>
              <a:xfrm>
                <a:off x="1454246" y="4696931"/>
                <a:ext cx="457200" cy="370230"/>
              </a:xfrm>
              <a:prstGeom prst="rect">
                <a:avLst/>
              </a:prstGeom>
              <a:blipFill>
                <a:blip r:embed="rId13"/>
                <a:stretch>
                  <a:fillRect r="-16216"/>
                </a:stretch>
              </a:blipFill>
              <a:ln>
                <a:noFill/>
              </a:ln>
            </p:spPr>
            <p:txBody>
              <a:bodyPr/>
              <a:lstStyle/>
              <a:p>
                <a:r>
                  <a:rPr lang="en-US">
                    <a:noFill/>
                  </a:rPr>
                  <a:t> </a:t>
                </a:r>
              </a:p>
            </p:txBody>
          </p:sp>
        </mc:Fallback>
      </mc:AlternateContent>
      <p:sp>
        <p:nvSpPr>
          <p:cNvPr id="121" name="Rectangle 120">
            <a:extLst>
              <a:ext uri="{FF2B5EF4-FFF2-40B4-BE49-F238E27FC236}">
                <a16:creationId xmlns:a16="http://schemas.microsoft.com/office/drawing/2014/main" id="{361B2B26-C839-C049-9C33-7A4AA4BBD055}"/>
              </a:ext>
            </a:extLst>
          </p:cNvPr>
          <p:cNvSpPr/>
          <p:nvPr/>
        </p:nvSpPr>
        <p:spPr>
          <a:xfrm>
            <a:off x="1531029" y="5059463"/>
            <a:ext cx="473206" cy="369332"/>
          </a:xfrm>
          <a:prstGeom prst="rect">
            <a:avLst/>
          </a:prstGeom>
        </p:spPr>
        <p:txBody>
          <a:bodyPr wrap="none">
            <a:spAutoFit/>
          </a:bodyPr>
          <a:lstStyle/>
          <a:p>
            <a:r>
              <a:rPr lang="en-US" i="1" dirty="0">
                <a:solidFill>
                  <a:srgbClr val="FF0000"/>
                </a:solidFill>
                <a:latin typeface="Cambria Math" panose="02040503050406030204" pitchFamily="18" charset="0"/>
              </a:rPr>
              <a:t>TD</a:t>
            </a:r>
          </a:p>
        </p:txBody>
      </p:sp>
      <p:cxnSp>
        <p:nvCxnSpPr>
          <p:cNvPr id="122" name="Straight Arrow Connector 121">
            <a:extLst>
              <a:ext uri="{FF2B5EF4-FFF2-40B4-BE49-F238E27FC236}">
                <a16:creationId xmlns:a16="http://schemas.microsoft.com/office/drawing/2014/main" id="{5FB74E26-E7B1-BF4A-A7A7-E6F9D8C15EC3}"/>
              </a:ext>
            </a:extLst>
          </p:cNvPr>
          <p:cNvCxnSpPr>
            <a:cxnSpLocks/>
          </p:cNvCxnSpPr>
          <p:nvPr/>
        </p:nvCxnSpPr>
        <p:spPr>
          <a:xfrm>
            <a:off x="1940917" y="5051767"/>
            <a:ext cx="313886" cy="0"/>
          </a:xfrm>
          <a:prstGeom prst="straightConnector1">
            <a:avLst/>
          </a:prstGeom>
          <a:ln w="381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3" name="TextBox 122">
                <a:extLst>
                  <a:ext uri="{FF2B5EF4-FFF2-40B4-BE49-F238E27FC236}">
                    <a16:creationId xmlns:a16="http://schemas.microsoft.com/office/drawing/2014/main" id="{4EFFE2C2-9D99-BA46-A50F-3F817500F746}"/>
                  </a:ext>
                </a:extLst>
              </p:cNvPr>
              <p:cNvSpPr txBox="1"/>
              <p:nvPr/>
            </p:nvSpPr>
            <p:spPr>
              <a:xfrm>
                <a:off x="1813805" y="4699678"/>
                <a:ext cx="457200" cy="370038"/>
              </a:xfrm>
              <a:prstGeom prst="rect">
                <a:avLst/>
              </a:prstGeom>
              <a:noFill/>
              <a:ln>
                <a:noFill/>
              </a:ln>
            </p:spPr>
            <p:txBody>
              <a:bodyPr wrap="square" rtlCol="0">
                <a:spAutoFit/>
              </a:bodyPr>
              <a:lstStyle/>
              <a:p>
                <a:pPr/>
                <a14:m>
                  <m:oMathPara xmlns:m="http://schemas.openxmlformats.org/officeDocument/2006/math">
                    <m:oMathParaPr>
                      <m:jc m:val="center"/>
                    </m:oMathParaPr>
                    <m:oMath xmlns:m="http://schemas.openxmlformats.org/officeDocument/2006/math">
                      <m:sSup>
                        <m:sSupPr>
                          <m:ctrlPr>
                            <a:rPr lang="en-US" i="1" smtClean="0">
                              <a:solidFill>
                                <a:srgbClr val="00B050"/>
                              </a:solidFill>
                              <a:latin typeface="Cambria Math" panose="02040503050406030204" pitchFamily="18" charset="0"/>
                            </a:rPr>
                          </m:ctrlPr>
                        </m:sSupPr>
                        <m:e>
                          <m:r>
                            <a:rPr lang="en-US" b="0" i="1" smtClean="0">
                              <a:solidFill>
                                <a:srgbClr val="00B050"/>
                              </a:solidFill>
                              <a:latin typeface="Cambria Math" panose="02040503050406030204" pitchFamily="18" charset="0"/>
                            </a:rPr>
                            <m:t>∆</m:t>
                          </m:r>
                          <m:r>
                            <a:rPr lang="en-US" b="0" i="1" smtClean="0">
                              <a:solidFill>
                                <a:srgbClr val="00B050"/>
                              </a:solidFill>
                              <a:latin typeface="Cambria Math" panose="02040503050406030204" pitchFamily="18" charset="0"/>
                            </a:rPr>
                            <m:t>𝑀</m:t>
                          </m:r>
                        </m:e>
                        <m:sup>
                          <m:r>
                            <a:rPr lang="en-US" b="0" i="1" smtClean="0">
                              <a:solidFill>
                                <a:srgbClr val="00B050"/>
                              </a:solidFill>
                              <a:latin typeface="Cambria Math" panose="02040503050406030204" pitchFamily="18" charset="0"/>
                            </a:rPr>
                            <m:t>𝐴</m:t>
                          </m:r>
                        </m:sup>
                      </m:sSup>
                    </m:oMath>
                  </m:oMathPara>
                </a14:m>
                <a:endParaRPr lang="en-US" baseline="30000" dirty="0">
                  <a:solidFill>
                    <a:srgbClr val="00B050"/>
                  </a:solidFill>
                </a:endParaRPr>
              </a:p>
            </p:txBody>
          </p:sp>
        </mc:Choice>
        <mc:Fallback xmlns="">
          <p:sp>
            <p:nvSpPr>
              <p:cNvPr id="123" name="TextBox 122">
                <a:extLst>
                  <a:ext uri="{FF2B5EF4-FFF2-40B4-BE49-F238E27FC236}">
                    <a16:creationId xmlns:a16="http://schemas.microsoft.com/office/drawing/2014/main" id="{4EFFE2C2-9D99-BA46-A50F-3F817500F746}"/>
                  </a:ext>
                </a:extLst>
              </p:cNvPr>
              <p:cNvSpPr txBox="1">
                <a:spLocks noRot="1" noChangeAspect="1" noMove="1" noResize="1" noEditPoints="1" noAdjustHandles="1" noChangeArrowheads="1" noChangeShapeType="1" noTextEdit="1"/>
              </p:cNvSpPr>
              <p:nvPr/>
            </p:nvSpPr>
            <p:spPr>
              <a:xfrm>
                <a:off x="1813805" y="4699678"/>
                <a:ext cx="457200" cy="370038"/>
              </a:xfrm>
              <a:prstGeom prst="rect">
                <a:avLst/>
              </a:prstGeom>
              <a:blipFill>
                <a:blip r:embed="rId14"/>
                <a:stretch>
                  <a:fillRect r="-29730"/>
                </a:stretch>
              </a:blipFill>
              <a:ln>
                <a:noFill/>
              </a:ln>
            </p:spPr>
            <p:txBody>
              <a:bodyPr/>
              <a:lstStyle/>
              <a:p>
                <a:r>
                  <a:rPr lang="en-US">
                    <a:noFill/>
                  </a:rPr>
                  <a:t> </a:t>
                </a:r>
              </a:p>
            </p:txBody>
          </p:sp>
        </mc:Fallback>
      </mc:AlternateContent>
      <p:sp>
        <p:nvSpPr>
          <p:cNvPr id="124" name="Rectangle 123">
            <a:extLst>
              <a:ext uri="{FF2B5EF4-FFF2-40B4-BE49-F238E27FC236}">
                <a16:creationId xmlns:a16="http://schemas.microsoft.com/office/drawing/2014/main" id="{DBB8A2EC-2AE8-A74B-9BE2-0FD7CF6F91F7}"/>
              </a:ext>
            </a:extLst>
          </p:cNvPr>
          <p:cNvSpPr/>
          <p:nvPr/>
        </p:nvSpPr>
        <p:spPr>
          <a:xfrm>
            <a:off x="1831605" y="5055230"/>
            <a:ext cx="447623" cy="369332"/>
          </a:xfrm>
          <a:prstGeom prst="rect">
            <a:avLst/>
          </a:prstGeom>
        </p:spPr>
        <p:txBody>
          <a:bodyPr wrap="none">
            <a:spAutoFit/>
          </a:bodyPr>
          <a:lstStyle/>
          <a:p>
            <a:r>
              <a:rPr lang="en-US" i="1" dirty="0">
                <a:solidFill>
                  <a:srgbClr val="00B050"/>
                </a:solidFill>
                <a:latin typeface="Cambria Math" panose="02040503050406030204" pitchFamily="18" charset="0"/>
              </a:rPr>
              <a:t>TC</a:t>
            </a:r>
          </a:p>
        </p:txBody>
      </p:sp>
      <p:sp>
        <p:nvSpPr>
          <p:cNvPr id="125" name="Rectangle 124">
            <a:extLst>
              <a:ext uri="{FF2B5EF4-FFF2-40B4-BE49-F238E27FC236}">
                <a16:creationId xmlns:a16="http://schemas.microsoft.com/office/drawing/2014/main" id="{3C8C33D4-0302-F946-91BD-D16B145DCAEB}"/>
              </a:ext>
            </a:extLst>
          </p:cNvPr>
          <p:cNvSpPr/>
          <p:nvPr/>
        </p:nvSpPr>
        <p:spPr>
          <a:xfrm>
            <a:off x="2409324" y="4420268"/>
            <a:ext cx="463588" cy="369332"/>
          </a:xfrm>
          <a:prstGeom prst="rect">
            <a:avLst/>
          </a:prstGeom>
        </p:spPr>
        <p:txBody>
          <a:bodyPr wrap="none">
            <a:spAutoFit/>
          </a:bodyPr>
          <a:lstStyle/>
          <a:p>
            <a:r>
              <a:rPr lang="en-US" i="1" dirty="0">
                <a:solidFill>
                  <a:srgbClr val="0070C0"/>
                </a:solidFill>
                <a:latin typeface="Cambria Math" panose="02040503050406030204" pitchFamily="18" charset="0"/>
              </a:rPr>
              <a:t>TR</a:t>
            </a:r>
          </a:p>
        </p:txBody>
      </p:sp>
      <p:sp>
        <p:nvSpPr>
          <p:cNvPr id="126" name="Rectangle 125">
            <a:extLst>
              <a:ext uri="{FF2B5EF4-FFF2-40B4-BE49-F238E27FC236}">
                <a16:creationId xmlns:a16="http://schemas.microsoft.com/office/drawing/2014/main" id="{364A2F93-0779-044F-852E-6486263F239E}"/>
              </a:ext>
            </a:extLst>
          </p:cNvPr>
          <p:cNvSpPr/>
          <p:nvPr/>
        </p:nvSpPr>
        <p:spPr>
          <a:xfrm>
            <a:off x="6445299" y="4415819"/>
            <a:ext cx="447623" cy="369332"/>
          </a:xfrm>
          <a:prstGeom prst="rect">
            <a:avLst/>
          </a:prstGeom>
        </p:spPr>
        <p:txBody>
          <a:bodyPr wrap="none">
            <a:spAutoFit/>
          </a:bodyPr>
          <a:lstStyle/>
          <a:p>
            <a:r>
              <a:rPr lang="en-US" i="1" dirty="0">
                <a:solidFill>
                  <a:srgbClr val="00B050"/>
                </a:solidFill>
                <a:latin typeface="Cambria Math" panose="02040503050406030204" pitchFamily="18" charset="0"/>
              </a:rPr>
              <a:t>TC</a:t>
            </a:r>
          </a:p>
        </p:txBody>
      </p:sp>
      <p:sp>
        <p:nvSpPr>
          <p:cNvPr id="127" name="Rectangle 126">
            <a:extLst>
              <a:ext uri="{FF2B5EF4-FFF2-40B4-BE49-F238E27FC236}">
                <a16:creationId xmlns:a16="http://schemas.microsoft.com/office/drawing/2014/main" id="{F2BE90A0-ECD1-324E-AEAC-46D8207BADDA}"/>
              </a:ext>
            </a:extLst>
          </p:cNvPr>
          <p:cNvSpPr/>
          <p:nvPr/>
        </p:nvSpPr>
        <p:spPr>
          <a:xfrm>
            <a:off x="1260977" y="4420268"/>
            <a:ext cx="473206" cy="369332"/>
          </a:xfrm>
          <a:prstGeom prst="rect">
            <a:avLst/>
          </a:prstGeom>
        </p:spPr>
        <p:txBody>
          <a:bodyPr wrap="none">
            <a:spAutoFit/>
          </a:bodyPr>
          <a:lstStyle/>
          <a:p>
            <a:r>
              <a:rPr lang="en-US" i="1" dirty="0">
                <a:solidFill>
                  <a:srgbClr val="FF0000"/>
                </a:solidFill>
                <a:latin typeface="Cambria Math" panose="02040503050406030204" pitchFamily="18" charset="0"/>
              </a:rPr>
              <a:t>TD</a:t>
            </a:r>
          </a:p>
        </p:txBody>
      </p:sp>
      <p:sp>
        <p:nvSpPr>
          <p:cNvPr id="3" name="Footer Placeholder 2">
            <a:extLst>
              <a:ext uri="{FF2B5EF4-FFF2-40B4-BE49-F238E27FC236}">
                <a16:creationId xmlns:a16="http://schemas.microsoft.com/office/drawing/2014/main" id="{D4B67434-4EC0-4A49-9E0C-8042A4568585}"/>
              </a:ext>
            </a:extLst>
          </p:cNvPr>
          <p:cNvSpPr>
            <a:spLocks noGrp="1"/>
          </p:cNvSpPr>
          <p:nvPr>
            <p:ph type="ftr" sz="quarter" idx="11"/>
          </p:nvPr>
        </p:nvSpPr>
        <p:spPr/>
        <p:txBody>
          <a:bodyPr/>
          <a:lstStyle/>
          <a:p>
            <a:pPr>
              <a:defRPr/>
            </a:pPr>
            <a:r>
              <a:rPr lang="en-US"/>
              <a:t>Class 19:  Preferential Trading Arrangements</a:t>
            </a:r>
          </a:p>
        </p:txBody>
      </p:sp>
    </p:spTree>
    <p:extLst>
      <p:ext uri="{BB962C8B-B14F-4D97-AF65-F5344CB8AC3E}">
        <p14:creationId xmlns:p14="http://schemas.microsoft.com/office/powerpoint/2010/main" val="919846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6"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4CBDC7F3-4BB6-6F44-831B-13F44F4A6A8E}"/>
              </a:ext>
            </a:extLst>
          </p:cNvPr>
          <p:cNvSpPr/>
          <p:nvPr/>
        </p:nvSpPr>
        <p:spPr>
          <a:xfrm>
            <a:off x="0" y="679626"/>
            <a:ext cx="9144000" cy="55546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 name="Rectangle 96">
            <a:extLst>
              <a:ext uri="{FF2B5EF4-FFF2-40B4-BE49-F238E27FC236}">
                <a16:creationId xmlns:a16="http://schemas.microsoft.com/office/drawing/2014/main" id="{842B352D-3D9B-064E-9FEA-B9DCD8B4A935}"/>
              </a:ext>
            </a:extLst>
          </p:cNvPr>
          <p:cNvSpPr/>
          <p:nvPr/>
        </p:nvSpPr>
        <p:spPr>
          <a:xfrm flipV="1">
            <a:off x="1138604" y="3152042"/>
            <a:ext cx="528151" cy="782515"/>
          </a:xfrm>
          <a:prstGeom prst="rect">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 name="Right Triangle 97">
            <a:extLst>
              <a:ext uri="{FF2B5EF4-FFF2-40B4-BE49-F238E27FC236}">
                <a16:creationId xmlns:a16="http://schemas.microsoft.com/office/drawing/2014/main" id="{A5FEBBE0-CE28-7B4E-82B5-AD82213A7782}"/>
              </a:ext>
            </a:extLst>
          </p:cNvPr>
          <p:cNvSpPr/>
          <p:nvPr/>
        </p:nvSpPr>
        <p:spPr>
          <a:xfrm flipV="1">
            <a:off x="1644162" y="3162845"/>
            <a:ext cx="870438" cy="776109"/>
          </a:xfrm>
          <a:prstGeom prst="rtTriangle">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69</a:t>
            </a:fld>
            <a:endParaRPr lang="en-US"/>
          </a:p>
        </p:txBody>
      </p:sp>
      <p:cxnSp>
        <p:nvCxnSpPr>
          <p:cNvPr id="7" name="Straight Connector 6"/>
          <p:cNvCxnSpPr>
            <a:cxnSpLocks/>
          </p:cNvCxnSpPr>
          <p:nvPr/>
        </p:nvCxnSpPr>
        <p:spPr>
          <a:xfrm>
            <a:off x="1143000" y="4743450"/>
            <a:ext cx="22288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V="1">
            <a:off x="11430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914400" y="2114550"/>
            <a:ext cx="514350" cy="369332"/>
          </a:xfrm>
          <a:prstGeom prst="rect">
            <a:avLst/>
          </a:prstGeom>
          <a:noFill/>
        </p:spPr>
        <p:txBody>
          <a:bodyPr wrap="square" rtlCol="0">
            <a:spAutoFit/>
          </a:bodyPr>
          <a:lstStyle/>
          <a:p>
            <a:r>
              <a:rPr lang="en-US" dirty="0"/>
              <a:t>P</a:t>
            </a:r>
          </a:p>
        </p:txBody>
      </p:sp>
      <p:sp>
        <p:nvSpPr>
          <p:cNvPr id="34" name="TextBox 33"/>
          <p:cNvSpPr txBox="1"/>
          <p:nvPr/>
        </p:nvSpPr>
        <p:spPr>
          <a:xfrm>
            <a:off x="1314450" y="1600201"/>
            <a:ext cx="1943100" cy="646331"/>
          </a:xfrm>
          <a:prstGeom prst="rect">
            <a:avLst/>
          </a:prstGeom>
          <a:noFill/>
        </p:spPr>
        <p:txBody>
          <a:bodyPr wrap="square" rtlCol="0">
            <a:spAutoFit/>
          </a:bodyPr>
          <a:lstStyle/>
          <a:p>
            <a:pPr algn="ctr"/>
            <a:r>
              <a:rPr lang="en-US" dirty="0"/>
              <a:t>Export Supplies of B, C, and D</a:t>
            </a:r>
          </a:p>
        </p:txBody>
      </p:sp>
      <p:sp>
        <p:nvSpPr>
          <p:cNvPr id="38" name="Left Brace 37"/>
          <p:cNvSpPr/>
          <p:nvPr/>
        </p:nvSpPr>
        <p:spPr>
          <a:xfrm>
            <a:off x="971550" y="3371850"/>
            <a:ext cx="171450" cy="1028700"/>
          </a:xfrm>
          <a:prstGeom prst="leftBrace">
            <a:avLst>
              <a:gd name="adj1" fmla="val 44444"/>
              <a:gd name="adj2"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61" name="Straight Connector 60"/>
          <p:cNvCxnSpPr>
            <a:cxnSpLocks/>
          </p:cNvCxnSpPr>
          <p:nvPr/>
        </p:nvCxnSpPr>
        <p:spPr>
          <a:xfrm>
            <a:off x="4000500" y="4743450"/>
            <a:ext cx="36004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flipV="1">
            <a:off x="40005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5" name="TextBox 64"/>
          <p:cNvSpPr txBox="1"/>
          <p:nvPr/>
        </p:nvSpPr>
        <p:spPr>
          <a:xfrm>
            <a:off x="7486650" y="4686300"/>
            <a:ext cx="514350" cy="369332"/>
          </a:xfrm>
          <a:prstGeom prst="rect">
            <a:avLst/>
          </a:prstGeom>
          <a:noFill/>
        </p:spPr>
        <p:txBody>
          <a:bodyPr wrap="square" rtlCol="0">
            <a:spAutoFit/>
          </a:bodyPr>
          <a:lstStyle/>
          <a:p>
            <a:r>
              <a:rPr lang="en-US" dirty="0"/>
              <a:t>Q</a:t>
            </a:r>
          </a:p>
        </p:txBody>
      </p:sp>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92EE2414-DF8A-4344-983D-77235EC7E06D}"/>
                  </a:ext>
                </a:extLst>
              </p:cNvPr>
              <p:cNvSpPr txBox="1"/>
              <p:nvPr/>
            </p:nvSpPr>
            <p:spPr>
              <a:xfrm>
                <a:off x="2286000" y="2171700"/>
                <a:ext cx="1023657" cy="3702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𝑡</m:t>
                          </m:r>
                        </m:sup>
                      </m:sSup>
                      <m:r>
                        <a:rPr lang="en-US" i="1">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𝑡</m:t>
                          </m:r>
                        </m:sup>
                      </m:sSup>
                      <m:r>
                        <a:rPr lang="en-US" b="0" i="1" smtClean="0">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b="0" i="1" smtClean="0">
                              <a:latin typeface="Cambria Math" panose="02040503050406030204" pitchFamily="18" charset="0"/>
                            </a:rPr>
                            <m:t>𝐷</m:t>
                          </m:r>
                          <m:r>
                            <a:rPr lang="en-US" i="1">
                              <a:latin typeface="Cambria Math" panose="02040503050406030204" pitchFamily="18" charset="0"/>
                            </a:rPr>
                            <m:t>𝑡</m:t>
                          </m:r>
                        </m:sup>
                      </m:sSup>
                    </m:oMath>
                  </m:oMathPara>
                </a14:m>
                <a:endParaRPr lang="en-US" baseline="30000" dirty="0"/>
              </a:p>
            </p:txBody>
          </p:sp>
        </mc:Choice>
        <mc:Fallback xmlns="">
          <p:sp>
            <p:nvSpPr>
              <p:cNvPr id="52" name="TextBox 51">
                <a:extLst>
                  <a:ext uri="{FF2B5EF4-FFF2-40B4-BE49-F238E27FC236}">
                    <a16:creationId xmlns:a16="http://schemas.microsoft.com/office/drawing/2014/main" id="{92EE2414-DF8A-4344-983D-77235EC7E06D}"/>
                  </a:ext>
                </a:extLst>
              </p:cNvPr>
              <p:cNvSpPr txBox="1">
                <a:spLocks noRot="1" noChangeAspect="1" noMove="1" noResize="1" noEditPoints="1" noAdjustHandles="1" noChangeArrowheads="1" noChangeShapeType="1" noTextEdit="1"/>
              </p:cNvSpPr>
              <p:nvPr/>
            </p:nvSpPr>
            <p:spPr>
              <a:xfrm>
                <a:off x="2286000" y="2171700"/>
                <a:ext cx="1023657" cy="370230"/>
              </a:xfrm>
              <a:prstGeom prst="rect">
                <a:avLst/>
              </a:prstGeom>
              <a:blipFill>
                <a:blip r:embed="rId2"/>
                <a:stretch>
                  <a:fillRect r="-33333"/>
                </a:stretch>
              </a:blipFill>
            </p:spPr>
            <p:txBody>
              <a:bodyPr/>
              <a:lstStyle/>
              <a:p>
                <a:r>
                  <a:rPr lang="en-US">
                    <a:noFill/>
                  </a:rPr>
                  <a:t> </a:t>
                </a:r>
              </a:p>
            </p:txBody>
          </p:sp>
        </mc:Fallback>
      </mc:AlternateContent>
      <p:sp>
        <p:nvSpPr>
          <p:cNvPr id="82" name="TextBox 81">
            <a:extLst>
              <a:ext uri="{FF2B5EF4-FFF2-40B4-BE49-F238E27FC236}">
                <a16:creationId xmlns:a16="http://schemas.microsoft.com/office/drawing/2014/main" id="{7E6B0EBB-1053-F74B-9D67-38DE2DAC1BC9}"/>
              </a:ext>
            </a:extLst>
          </p:cNvPr>
          <p:cNvSpPr txBox="1"/>
          <p:nvPr/>
        </p:nvSpPr>
        <p:spPr>
          <a:xfrm>
            <a:off x="3771900" y="2114550"/>
            <a:ext cx="514350" cy="369332"/>
          </a:xfrm>
          <a:prstGeom prst="rect">
            <a:avLst/>
          </a:prstGeom>
          <a:noFill/>
        </p:spPr>
        <p:txBody>
          <a:bodyPr wrap="square" rtlCol="0">
            <a:spAutoFit/>
          </a:bodyPr>
          <a:lstStyle/>
          <a:p>
            <a:r>
              <a:rPr lang="en-US" dirty="0"/>
              <a:t>P</a:t>
            </a:r>
          </a:p>
        </p:txBody>
      </p:sp>
      <p:cxnSp>
        <p:nvCxnSpPr>
          <p:cNvPr id="37" name="Straight Connector 36">
            <a:extLst>
              <a:ext uri="{FF2B5EF4-FFF2-40B4-BE49-F238E27FC236}">
                <a16:creationId xmlns:a16="http://schemas.microsoft.com/office/drawing/2014/main" id="{2B69756F-A655-3D4B-94B8-1C84BBD8D05F}"/>
              </a:ext>
            </a:extLst>
          </p:cNvPr>
          <p:cNvCxnSpPr>
            <a:cxnSpLocks/>
          </p:cNvCxnSpPr>
          <p:nvPr/>
        </p:nvCxnSpPr>
        <p:spPr>
          <a:xfrm flipV="1">
            <a:off x="4000500" y="3371850"/>
            <a:ext cx="108585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7D3B3EFB-8AD7-B847-A9E9-32226D6619E0}"/>
              </a:ext>
            </a:extLst>
          </p:cNvPr>
          <p:cNvCxnSpPr>
            <a:cxnSpLocks/>
          </p:cNvCxnSpPr>
          <p:nvPr/>
        </p:nvCxnSpPr>
        <p:spPr>
          <a:xfrm flipV="1">
            <a:off x="4000500" y="3371850"/>
            <a:ext cx="217170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0" name="Straight Connector 89">
            <a:extLst>
              <a:ext uri="{FF2B5EF4-FFF2-40B4-BE49-F238E27FC236}">
                <a16:creationId xmlns:a16="http://schemas.microsoft.com/office/drawing/2014/main" id="{B2D8F04D-0077-A244-88D3-72FB5EC1C75A}"/>
              </a:ext>
            </a:extLst>
          </p:cNvPr>
          <p:cNvCxnSpPr>
            <a:cxnSpLocks/>
          </p:cNvCxnSpPr>
          <p:nvPr/>
        </p:nvCxnSpPr>
        <p:spPr>
          <a:xfrm flipV="1">
            <a:off x="1143000" y="2343150"/>
            <a:ext cx="114300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2" name="Straight Connector 91">
            <a:extLst>
              <a:ext uri="{FF2B5EF4-FFF2-40B4-BE49-F238E27FC236}">
                <a16:creationId xmlns:a16="http://schemas.microsoft.com/office/drawing/2014/main" id="{8B85F163-61A3-0746-963C-6D9ECA960372}"/>
              </a:ext>
            </a:extLst>
          </p:cNvPr>
          <p:cNvCxnSpPr>
            <a:cxnSpLocks/>
          </p:cNvCxnSpPr>
          <p:nvPr/>
        </p:nvCxnSpPr>
        <p:spPr>
          <a:xfrm flipV="1">
            <a:off x="1143000" y="2743200"/>
            <a:ext cx="1828800" cy="16573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5" name="Straight Connector 104">
            <a:extLst>
              <a:ext uri="{FF2B5EF4-FFF2-40B4-BE49-F238E27FC236}">
                <a16:creationId xmlns:a16="http://schemas.microsoft.com/office/drawing/2014/main" id="{BD22C410-650B-8D47-BD64-C672E078F6CA}"/>
              </a:ext>
            </a:extLst>
          </p:cNvPr>
          <p:cNvCxnSpPr>
            <a:cxnSpLocks/>
          </p:cNvCxnSpPr>
          <p:nvPr/>
        </p:nvCxnSpPr>
        <p:spPr>
          <a:xfrm flipV="1">
            <a:off x="6172200" y="2914650"/>
            <a:ext cx="1485900" cy="4572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8" name="Straight Connector 107">
            <a:extLst>
              <a:ext uri="{FF2B5EF4-FFF2-40B4-BE49-F238E27FC236}">
                <a16:creationId xmlns:a16="http://schemas.microsoft.com/office/drawing/2014/main" id="{78587724-9D09-8C47-A585-6DFE04317138}"/>
              </a:ext>
            </a:extLst>
          </p:cNvPr>
          <p:cNvCxnSpPr>
            <a:cxnSpLocks/>
          </p:cNvCxnSpPr>
          <p:nvPr/>
        </p:nvCxnSpPr>
        <p:spPr>
          <a:xfrm flipV="1">
            <a:off x="5086350" y="2571750"/>
            <a:ext cx="2571750" cy="8001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0296D01C-5A67-F249-8B2F-49D0E799DF72}"/>
              </a:ext>
            </a:extLst>
          </p:cNvPr>
          <p:cNvCxnSpPr>
            <a:cxnSpLocks/>
          </p:cNvCxnSpPr>
          <p:nvPr/>
        </p:nvCxnSpPr>
        <p:spPr>
          <a:xfrm>
            <a:off x="5772150" y="2286000"/>
            <a:ext cx="1771650" cy="14287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80892F4F-B952-8C4F-B790-4341425ED3BF}"/>
                  </a:ext>
                </a:extLst>
              </p:cNvPr>
              <p:cNvSpPr/>
              <p:nvPr/>
            </p:nvSpPr>
            <p:spPr>
              <a:xfrm>
                <a:off x="7258051" y="2286000"/>
                <a:ext cx="64203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𝑋</m:t>
                          </m:r>
                        </m:e>
                        <m:sub>
                          <m:r>
                            <a:rPr lang="en-US" i="1">
                              <a:solidFill>
                                <a:schemeClr val="tx1"/>
                              </a:solidFill>
                              <a:latin typeface="Cambria Math" panose="02040503050406030204" pitchFamily="18" charset="0"/>
                            </a:rPr>
                            <m:t>1</m:t>
                          </m:r>
                        </m:sub>
                      </m:sSub>
                    </m:oMath>
                  </m:oMathPara>
                </a14:m>
                <a:endParaRPr lang="en-US" dirty="0">
                  <a:solidFill>
                    <a:schemeClr val="tx1"/>
                  </a:solidFill>
                </a:endParaRPr>
              </a:p>
            </p:txBody>
          </p:sp>
        </mc:Choice>
        <mc:Fallback xmlns="">
          <p:sp>
            <p:nvSpPr>
              <p:cNvPr id="2" name="Rectangle 1">
                <a:extLst>
                  <a:ext uri="{FF2B5EF4-FFF2-40B4-BE49-F238E27FC236}">
                    <a16:creationId xmlns:a16="http://schemas.microsoft.com/office/drawing/2014/main" id="{80892F4F-B952-8C4F-B790-4341425ED3BF}"/>
                  </a:ext>
                </a:extLst>
              </p:cNvPr>
              <p:cNvSpPr>
                <a:spLocks noRot="1" noChangeAspect="1" noMove="1" noResize="1" noEditPoints="1" noAdjustHandles="1" noChangeArrowheads="1" noChangeShapeType="1" noTextEdit="1"/>
              </p:cNvSpPr>
              <p:nvPr/>
            </p:nvSpPr>
            <p:spPr>
              <a:xfrm>
                <a:off x="7258051" y="2286000"/>
                <a:ext cx="642035" cy="369332"/>
              </a:xfrm>
              <a:prstGeom prst="rect">
                <a:avLst/>
              </a:prstGeom>
              <a:blipFill>
                <a:blip r:embed="rId3"/>
                <a:stretch>
                  <a:fillRect b="-137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Rectangle 40">
                <a:extLst>
                  <a:ext uri="{FF2B5EF4-FFF2-40B4-BE49-F238E27FC236}">
                    <a16:creationId xmlns:a16="http://schemas.microsoft.com/office/drawing/2014/main" id="{DABB84F5-AE17-204A-80ED-F6F8F057D7D9}"/>
                  </a:ext>
                </a:extLst>
              </p:cNvPr>
              <p:cNvSpPr/>
              <p:nvPr/>
            </p:nvSpPr>
            <p:spPr>
              <a:xfrm>
                <a:off x="7315200" y="2971800"/>
                <a:ext cx="64735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𝑋</m:t>
                          </m:r>
                        </m:e>
                        <m:sub>
                          <m:r>
                            <a:rPr lang="en-US" b="0" i="1" smtClean="0">
                              <a:solidFill>
                                <a:schemeClr val="tx1"/>
                              </a:solidFill>
                              <a:latin typeface="Cambria Math" panose="02040503050406030204" pitchFamily="18" charset="0"/>
                            </a:rPr>
                            <m:t>2</m:t>
                          </m:r>
                        </m:sub>
                      </m:sSub>
                    </m:oMath>
                  </m:oMathPara>
                </a14:m>
                <a:endParaRPr lang="en-US" dirty="0">
                  <a:solidFill>
                    <a:schemeClr val="tx1"/>
                  </a:solidFill>
                </a:endParaRPr>
              </a:p>
            </p:txBody>
          </p:sp>
        </mc:Choice>
        <mc:Fallback xmlns="">
          <p:sp>
            <p:nvSpPr>
              <p:cNvPr id="41" name="Rectangle 40">
                <a:extLst>
                  <a:ext uri="{FF2B5EF4-FFF2-40B4-BE49-F238E27FC236}">
                    <a16:creationId xmlns:a16="http://schemas.microsoft.com/office/drawing/2014/main" id="{DABB84F5-AE17-204A-80ED-F6F8F057D7D9}"/>
                  </a:ext>
                </a:extLst>
              </p:cNvPr>
              <p:cNvSpPr>
                <a:spLocks noRot="1" noChangeAspect="1" noMove="1" noResize="1" noEditPoints="1" noAdjustHandles="1" noChangeArrowheads="1" noChangeShapeType="1" noTextEdit="1"/>
              </p:cNvSpPr>
              <p:nvPr/>
            </p:nvSpPr>
            <p:spPr>
              <a:xfrm>
                <a:off x="7315200" y="2971800"/>
                <a:ext cx="647357" cy="369332"/>
              </a:xfrm>
              <a:prstGeom prst="rect">
                <a:avLst/>
              </a:prstGeom>
              <a:blipFill>
                <a:blip r:embed="rId4"/>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Rectangle 44">
                <a:extLst>
                  <a:ext uri="{FF2B5EF4-FFF2-40B4-BE49-F238E27FC236}">
                    <a16:creationId xmlns:a16="http://schemas.microsoft.com/office/drawing/2014/main" id="{0CF069C6-2FA6-5044-AFDE-4E27CCAE2EE5}"/>
                  </a:ext>
                </a:extLst>
              </p:cNvPr>
              <p:cNvSpPr/>
              <p:nvPr/>
            </p:nvSpPr>
            <p:spPr>
              <a:xfrm>
                <a:off x="7315200" y="3371850"/>
                <a:ext cx="570349" cy="37003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𝑀</m:t>
                          </m:r>
                        </m:e>
                        <m:sup>
                          <m:r>
                            <a:rPr lang="en-US" i="1">
                              <a:latin typeface="Cambria Math" panose="02040503050406030204" pitchFamily="18" charset="0"/>
                            </a:rPr>
                            <m:t>𝐴</m:t>
                          </m:r>
                        </m:sup>
                      </m:sSup>
                    </m:oMath>
                  </m:oMathPara>
                </a14:m>
                <a:endParaRPr lang="en-US" dirty="0"/>
              </a:p>
            </p:txBody>
          </p:sp>
        </mc:Choice>
        <mc:Fallback xmlns="">
          <p:sp>
            <p:nvSpPr>
              <p:cNvPr id="45" name="Rectangle 44">
                <a:extLst>
                  <a:ext uri="{FF2B5EF4-FFF2-40B4-BE49-F238E27FC236}">
                    <a16:creationId xmlns:a16="http://schemas.microsoft.com/office/drawing/2014/main" id="{0CF069C6-2FA6-5044-AFDE-4E27CCAE2EE5}"/>
                  </a:ext>
                </a:extLst>
              </p:cNvPr>
              <p:cNvSpPr>
                <a:spLocks noRot="1" noChangeAspect="1" noMove="1" noResize="1" noEditPoints="1" noAdjustHandles="1" noChangeArrowheads="1" noChangeShapeType="1" noTextEdit="1"/>
              </p:cNvSpPr>
              <p:nvPr/>
            </p:nvSpPr>
            <p:spPr>
              <a:xfrm>
                <a:off x="7315200" y="3371850"/>
                <a:ext cx="570349" cy="370038"/>
              </a:xfrm>
              <a:prstGeom prst="rect">
                <a:avLst/>
              </a:prstGeom>
              <a:blipFill>
                <a:blip r:embed="rId5"/>
                <a:stretch>
                  <a:fillRect/>
                </a:stretch>
              </a:blipFill>
            </p:spPr>
            <p:txBody>
              <a:bodyPr/>
              <a:lstStyle/>
              <a:p>
                <a:r>
                  <a:rPr lang="en-US">
                    <a:noFill/>
                  </a:rPr>
                  <a:t> </a:t>
                </a:r>
              </a:p>
            </p:txBody>
          </p:sp>
        </mc:Fallback>
      </mc:AlternateContent>
      <p:cxnSp>
        <p:nvCxnSpPr>
          <p:cNvPr id="46" name="Straight Connector 45">
            <a:extLst>
              <a:ext uri="{FF2B5EF4-FFF2-40B4-BE49-F238E27FC236}">
                <a16:creationId xmlns:a16="http://schemas.microsoft.com/office/drawing/2014/main" id="{2AF4C72D-A217-9045-8FD3-1A2D1F3846E0}"/>
              </a:ext>
            </a:extLst>
          </p:cNvPr>
          <p:cNvCxnSpPr>
            <a:cxnSpLocks/>
          </p:cNvCxnSpPr>
          <p:nvPr/>
        </p:nvCxnSpPr>
        <p:spPr>
          <a:xfrm>
            <a:off x="1143000" y="2914650"/>
            <a:ext cx="5350669"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3" name="Straight Connector 52">
            <a:extLst>
              <a:ext uri="{FF2B5EF4-FFF2-40B4-BE49-F238E27FC236}">
                <a16:creationId xmlns:a16="http://schemas.microsoft.com/office/drawing/2014/main" id="{C411EB69-7D49-CF40-82E4-3B972507DF3B}"/>
              </a:ext>
            </a:extLst>
          </p:cNvPr>
          <p:cNvCxnSpPr>
            <a:cxnSpLocks/>
          </p:cNvCxnSpPr>
          <p:nvPr/>
        </p:nvCxnSpPr>
        <p:spPr>
          <a:xfrm flipV="1">
            <a:off x="6549146" y="2908570"/>
            <a:ext cx="0" cy="1839744"/>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9F0E4899-CCAF-DB40-8F93-BF49E3BE89D1}"/>
              </a:ext>
            </a:extLst>
          </p:cNvPr>
          <p:cNvCxnSpPr>
            <a:cxnSpLocks/>
          </p:cNvCxnSpPr>
          <p:nvPr/>
        </p:nvCxnSpPr>
        <p:spPr>
          <a:xfrm flipV="1">
            <a:off x="2791838" y="2906138"/>
            <a:ext cx="0" cy="1839744"/>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8" name="Straight Connector 57">
            <a:extLst>
              <a:ext uri="{FF2B5EF4-FFF2-40B4-BE49-F238E27FC236}">
                <a16:creationId xmlns:a16="http://schemas.microsoft.com/office/drawing/2014/main" id="{8BC69BF0-E90A-5D48-AB9E-DEFC55577E12}"/>
              </a:ext>
            </a:extLst>
          </p:cNvPr>
          <p:cNvCxnSpPr>
            <a:cxnSpLocks/>
          </p:cNvCxnSpPr>
          <p:nvPr/>
        </p:nvCxnSpPr>
        <p:spPr>
          <a:xfrm flipV="1">
            <a:off x="1651270" y="2908570"/>
            <a:ext cx="0" cy="2377805"/>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108F5F29-3284-6845-BBD9-F61EF62DE53E}"/>
              </a:ext>
            </a:extLst>
          </p:cNvPr>
          <p:cNvCxnSpPr>
            <a:cxnSpLocks/>
          </p:cNvCxnSpPr>
          <p:nvPr/>
        </p:nvCxnSpPr>
        <p:spPr>
          <a:xfrm>
            <a:off x="1143000" y="3156698"/>
            <a:ext cx="5710378"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CD0ACFD9-A660-F14C-BA38-C134DEBEC825}"/>
              </a:ext>
            </a:extLst>
          </p:cNvPr>
          <p:cNvCxnSpPr>
            <a:cxnSpLocks/>
          </p:cNvCxnSpPr>
          <p:nvPr/>
        </p:nvCxnSpPr>
        <p:spPr>
          <a:xfrm flipV="1">
            <a:off x="6858000" y="3160569"/>
            <a:ext cx="0" cy="1582882"/>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458363F3-4D2B-F944-B8A8-BDF52ADACE6B}"/>
              </a:ext>
            </a:extLst>
          </p:cNvPr>
          <p:cNvCxnSpPr>
            <a:cxnSpLocks/>
          </p:cNvCxnSpPr>
          <p:nvPr/>
        </p:nvCxnSpPr>
        <p:spPr>
          <a:xfrm flipV="1">
            <a:off x="2514600" y="3143251"/>
            <a:ext cx="0" cy="2095499"/>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A2D15046-B6AB-D446-B3B4-F3C28A3E276E}"/>
              </a:ext>
            </a:extLst>
          </p:cNvPr>
          <p:cNvCxnSpPr>
            <a:cxnSpLocks/>
          </p:cNvCxnSpPr>
          <p:nvPr/>
        </p:nvCxnSpPr>
        <p:spPr>
          <a:xfrm flipV="1">
            <a:off x="1371600" y="3143250"/>
            <a:ext cx="0" cy="1582882"/>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sp>
        <p:nvSpPr>
          <p:cNvPr id="80" name="TextBox 79">
            <a:extLst>
              <a:ext uri="{FF2B5EF4-FFF2-40B4-BE49-F238E27FC236}">
                <a16:creationId xmlns:a16="http://schemas.microsoft.com/office/drawing/2014/main" id="{23324163-DAA0-964E-A3D4-8EFA0336428B}"/>
              </a:ext>
            </a:extLst>
          </p:cNvPr>
          <p:cNvSpPr txBox="1"/>
          <p:nvPr/>
        </p:nvSpPr>
        <p:spPr>
          <a:xfrm>
            <a:off x="1933575" y="1104901"/>
            <a:ext cx="5086350" cy="507831"/>
          </a:xfrm>
          <a:prstGeom prst="rect">
            <a:avLst/>
          </a:prstGeom>
          <a:noFill/>
        </p:spPr>
        <p:txBody>
          <a:bodyPr wrap="square" rtlCol="0">
            <a:spAutoFit/>
          </a:bodyPr>
          <a:lstStyle/>
          <a:p>
            <a:pPr algn="ctr"/>
            <a:r>
              <a:rPr lang="en-US" sz="2700" dirty="0"/>
              <a:t>Welfare Effect on Country B</a:t>
            </a:r>
          </a:p>
        </p:txBody>
      </p:sp>
      <p:cxnSp>
        <p:nvCxnSpPr>
          <p:cNvPr id="81" name="Straight Connector 80">
            <a:extLst>
              <a:ext uri="{FF2B5EF4-FFF2-40B4-BE49-F238E27FC236}">
                <a16:creationId xmlns:a16="http://schemas.microsoft.com/office/drawing/2014/main" id="{ACBECF16-67F2-054D-BE41-9CD22182BC4F}"/>
              </a:ext>
            </a:extLst>
          </p:cNvPr>
          <p:cNvCxnSpPr>
            <a:cxnSpLocks/>
          </p:cNvCxnSpPr>
          <p:nvPr/>
        </p:nvCxnSpPr>
        <p:spPr>
          <a:xfrm flipV="1">
            <a:off x="1946545" y="2908570"/>
            <a:ext cx="0" cy="2377805"/>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72" name="TextBox 71">
                <a:extLst>
                  <a:ext uri="{FF2B5EF4-FFF2-40B4-BE49-F238E27FC236}">
                    <a16:creationId xmlns:a16="http://schemas.microsoft.com/office/drawing/2014/main" id="{B81DB83A-1BEF-B440-B448-F40FE010533A}"/>
                  </a:ext>
                </a:extLst>
              </p:cNvPr>
              <p:cNvSpPr txBox="1"/>
              <p:nvPr/>
            </p:nvSpPr>
            <p:spPr>
              <a:xfrm>
                <a:off x="2438400" y="2438400"/>
                <a:ext cx="1793502" cy="376963"/>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𝐵𝑓</m:t>
                        </m:r>
                      </m:sup>
                    </m:sSup>
                    <m:r>
                      <a:rPr lang="en-US" b="0" i="1" smtClean="0">
                        <a:latin typeface="Cambria Math" panose="02040503050406030204" pitchFamily="18" charset="0"/>
                      </a:rPr>
                      <m:t>,</m:t>
                    </m:r>
                    <m:r>
                      <a:rPr lang="en-US" i="1">
                        <a:latin typeface="Cambria Math" panose="02040503050406030204" pitchFamily="18" charset="0"/>
                      </a:rPr>
                      <m:t> </m:t>
                    </m:r>
                    <m:sSup>
                      <m:sSupPr>
                        <m:ctrlPr>
                          <a:rPr lang="en-US" i="1">
                            <a:latin typeface="Cambria Math" panose="02040503050406030204" pitchFamily="18" charset="0"/>
                          </a:rPr>
                        </m:ctrlPr>
                      </m:sSupPr>
                      <m:e>
                        <m:r>
                          <a:rPr lang="en-US" b="0" i="1" smtClean="0">
                            <a:latin typeface="Cambria Math" panose="02040503050406030204" pitchFamily="18" charset="0"/>
                          </a:rPr>
                          <m:t> </m:t>
                        </m:r>
                        <m:r>
                          <a:rPr lang="en-US" i="1">
                            <a:latin typeface="Cambria Math" panose="02040503050406030204" pitchFamily="18" charset="0"/>
                          </a:rPr>
                          <m:t>𝑋</m:t>
                        </m:r>
                      </m:e>
                      <m:sup>
                        <m:r>
                          <a:rPr lang="en-US" i="1">
                            <a:latin typeface="Cambria Math" panose="02040503050406030204" pitchFamily="18" charset="0"/>
                          </a:rPr>
                          <m:t>𝐶𝑓</m:t>
                        </m:r>
                      </m:sup>
                    </m:sSup>
                  </m:oMath>
                </a14:m>
                <a:r>
                  <a:rPr lang="en-US" dirty="0"/>
                  <a:t>,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b="0" i="1" smtClean="0">
                            <a:latin typeface="Cambria Math" panose="02040503050406030204" pitchFamily="18" charset="0"/>
                          </a:rPr>
                          <m:t>𝐷</m:t>
                        </m:r>
                        <m:r>
                          <a:rPr lang="en-US" i="1">
                            <a:latin typeface="Cambria Math" panose="02040503050406030204" pitchFamily="18" charset="0"/>
                          </a:rPr>
                          <m:t>𝑓</m:t>
                        </m:r>
                      </m:sup>
                    </m:sSup>
                  </m:oMath>
                </a14:m>
                <a:endParaRPr lang="en-US" baseline="30000" dirty="0"/>
              </a:p>
            </p:txBody>
          </p:sp>
        </mc:Choice>
        <mc:Fallback xmlns="">
          <p:sp>
            <p:nvSpPr>
              <p:cNvPr id="72" name="TextBox 71">
                <a:extLst>
                  <a:ext uri="{FF2B5EF4-FFF2-40B4-BE49-F238E27FC236}">
                    <a16:creationId xmlns:a16="http://schemas.microsoft.com/office/drawing/2014/main" id="{B81DB83A-1BEF-B440-B448-F40FE010533A}"/>
                  </a:ext>
                </a:extLst>
              </p:cNvPr>
              <p:cNvSpPr txBox="1">
                <a:spLocks noRot="1" noChangeAspect="1" noMove="1" noResize="1" noEditPoints="1" noAdjustHandles="1" noChangeArrowheads="1" noChangeShapeType="1" noTextEdit="1"/>
              </p:cNvSpPr>
              <p:nvPr/>
            </p:nvSpPr>
            <p:spPr>
              <a:xfrm>
                <a:off x="2438400" y="2438400"/>
                <a:ext cx="1793502" cy="376963"/>
              </a:xfrm>
              <a:prstGeom prst="rect">
                <a:avLst/>
              </a:prstGeom>
              <a:blipFill>
                <a:blip r:embed="rId6"/>
                <a:stretch>
                  <a:fillRect t="-3333" b="-23333"/>
                </a:stretch>
              </a:blipFill>
            </p:spPr>
            <p:txBody>
              <a:bodyPr/>
              <a:lstStyle/>
              <a:p>
                <a:r>
                  <a:rPr lang="en-US">
                    <a:noFill/>
                  </a:rPr>
                  <a:t> </a:t>
                </a:r>
              </a:p>
            </p:txBody>
          </p:sp>
        </mc:Fallback>
      </mc:AlternateContent>
      <p:sp>
        <p:nvSpPr>
          <p:cNvPr id="99" name="TextBox 98">
            <a:extLst>
              <a:ext uri="{FF2B5EF4-FFF2-40B4-BE49-F238E27FC236}">
                <a16:creationId xmlns:a16="http://schemas.microsoft.com/office/drawing/2014/main" id="{81B81FC4-7F1B-8745-967E-0ECC77C04429}"/>
              </a:ext>
            </a:extLst>
          </p:cNvPr>
          <p:cNvSpPr txBox="1"/>
          <p:nvPr/>
        </p:nvSpPr>
        <p:spPr>
          <a:xfrm>
            <a:off x="1171154" y="2485764"/>
            <a:ext cx="1523578" cy="646331"/>
          </a:xfrm>
          <a:prstGeom prst="rect">
            <a:avLst/>
          </a:prstGeom>
          <a:solidFill>
            <a:schemeClr val="bg1"/>
          </a:solidFill>
        </p:spPr>
        <p:txBody>
          <a:bodyPr wrap="square" rtlCol="0">
            <a:spAutoFit/>
          </a:bodyPr>
          <a:lstStyle/>
          <a:p>
            <a:pPr algn="ctr"/>
            <a:r>
              <a:rPr lang="en-US" dirty="0">
                <a:solidFill>
                  <a:srgbClr val="00B050"/>
                </a:solidFill>
              </a:rPr>
              <a:t>Net gain of B’s private sector</a:t>
            </a:r>
          </a:p>
        </p:txBody>
      </p:sp>
      <mc:AlternateContent xmlns:mc="http://schemas.openxmlformats.org/markup-compatibility/2006" xmlns:a14="http://schemas.microsoft.com/office/drawing/2010/main">
        <mc:Choice Requires="a14">
          <p:sp>
            <p:nvSpPr>
              <p:cNvPr id="83" name="Rectangle 82">
                <a:extLst>
                  <a:ext uri="{FF2B5EF4-FFF2-40B4-BE49-F238E27FC236}">
                    <a16:creationId xmlns:a16="http://schemas.microsoft.com/office/drawing/2014/main" id="{9ED9F25A-05BA-424C-8320-783B7CD0BB18}"/>
                  </a:ext>
                </a:extLst>
              </p:cNvPr>
              <p:cNvSpPr/>
              <p:nvPr/>
            </p:nvSpPr>
            <p:spPr>
              <a:xfrm>
                <a:off x="685800" y="3657600"/>
                <a:ext cx="33457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𝑡</m:t>
                      </m:r>
                    </m:oMath>
                  </m:oMathPara>
                </a14:m>
                <a:endParaRPr lang="en-US" dirty="0"/>
              </a:p>
            </p:txBody>
          </p:sp>
        </mc:Choice>
        <mc:Fallback xmlns="">
          <p:sp>
            <p:nvSpPr>
              <p:cNvPr id="83" name="Rectangle 82">
                <a:extLst>
                  <a:ext uri="{FF2B5EF4-FFF2-40B4-BE49-F238E27FC236}">
                    <a16:creationId xmlns:a16="http://schemas.microsoft.com/office/drawing/2014/main" id="{9ED9F25A-05BA-424C-8320-783B7CD0BB18}"/>
                  </a:ext>
                </a:extLst>
              </p:cNvPr>
              <p:cNvSpPr>
                <a:spLocks noRot="1" noChangeAspect="1" noMove="1" noResize="1" noEditPoints="1" noAdjustHandles="1" noChangeArrowheads="1" noChangeShapeType="1" noTextEdit="1"/>
              </p:cNvSpPr>
              <p:nvPr/>
            </p:nvSpPr>
            <p:spPr>
              <a:xfrm>
                <a:off x="685800" y="3657600"/>
                <a:ext cx="334579" cy="369332"/>
              </a:xfrm>
              <a:prstGeom prst="rect">
                <a:avLst/>
              </a:prstGeom>
              <a:blipFill>
                <a:blip r:embed="rId7"/>
                <a:stretch>
                  <a:fillRect/>
                </a:stretch>
              </a:blipFill>
            </p:spPr>
            <p:txBody>
              <a:bodyPr/>
              <a:lstStyle/>
              <a:p>
                <a:r>
                  <a:rPr lang="en-US">
                    <a:noFill/>
                  </a:rPr>
                  <a:t> </a:t>
                </a:r>
              </a:p>
            </p:txBody>
          </p:sp>
        </mc:Fallback>
      </mc:AlternateContent>
      <p:sp>
        <p:nvSpPr>
          <p:cNvPr id="86" name="TextBox 85">
            <a:extLst>
              <a:ext uri="{FF2B5EF4-FFF2-40B4-BE49-F238E27FC236}">
                <a16:creationId xmlns:a16="http://schemas.microsoft.com/office/drawing/2014/main" id="{8CFBCDF5-EC2C-CF49-B8A3-45EADB0B0CF5}"/>
              </a:ext>
            </a:extLst>
          </p:cNvPr>
          <p:cNvSpPr txBox="1"/>
          <p:nvPr/>
        </p:nvSpPr>
        <p:spPr>
          <a:xfrm>
            <a:off x="4743450" y="1771650"/>
            <a:ext cx="2171700" cy="369332"/>
          </a:xfrm>
          <a:prstGeom prst="rect">
            <a:avLst/>
          </a:prstGeom>
          <a:noFill/>
        </p:spPr>
        <p:txBody>
          <a:bodyPr wrap="square" rtlCol="0">
            <a:spAutoFit/>
          </a:bodyPr>
          <a:lstStyle/>
          <a:p>
            <a:pPr algn="ctr"/>
            <a:r>
              <a:rPr lang="en-US" dirty="0"/>
              <a:t>Import Market</a:t>
            </a:r>
          </a:p>
        </p:txBody>
      </p:sp>
      <p:sp>
        <p:nvSpPr>
          <p:cNvPr id="87" name="TextBox 86">
            <a:extLst>
              <a:ext uri="{FF2B5EF4-FFF2-40B4-BE49-F238E27FC236}">
                <a16:creationId xmlns:a16="http://schemas.microsoft.com/office/drawing/2014/main" id="{7C620651-0493-F748-9842-CC204451F085}"/>
              </a:ext>
            </a:extLst>
          </p:cNvPr>
          <p:cNvSpPr txBox="1"/>
          <p:nvPr/>
        </p:nvSpPr>
        <p:spPr>
          <a:xfrm>
            <a:off x="3143250" y="4686300"/>
            <a:ext cx="514350" cy="369332"/>
          </a:xfrm>
          <a:prstGeom prst="rect">
            <a:avLst/>
          </a:prstGeom>
          <a:noFill/>
        </p:spPr>
        <p:txBody>
          <a:bodyPr wrap="square" rtlCol="0">
            <a:spAutoFit/>
          </a:bodyPr>
          <a:lstStyle/>
          <a:p>
            <a:r>
              <a:rPr lang="en-US" dirty="0"/>
              <a:t>Q</a:t>
            </a:r>
          </a:p>
        </p:txBody>
      </p:sp>
      <p:cxnSp>
        <p:nvCxnSpPr>
          <p:cNvPr id="88" name="Straight Arrow Connector 87">
            <a:extLst>
              <a:ext uri="{FF2B5EF4-FFF2-40B4-BE49-F238E27FC236}">
                <a16:creationId xmlns:a16="http://schemas.microsoft.com/office/drawing/2014/main" id="{BA4B6BC5-8B30-4249-B40A-D8AF5BEA7057}"/>
              </a:ext>
            </a:extLst>
          </p:cNvPr>
          <p:cNvCxnSpPr/>
          <p:nvPr/>
        </p:nvCxnSpPr>
        <p:spPr>
          <a:xfrm>
            <a:off x="1657350" y="4457700"/>
            <a:ext cx="857250" cy="0"/>
          </a:xfrm>
          <a:prstGeom prst="straightConnector1">
            <a:avLst/>
          </a:prstGeom>
          <a:ln w="38100">
            <a:solidFill>
              <a:srgbClr val="00B0F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3" name="Straight Arrow Connector 92">
            <a:extLst>
              <a:ext uri="{FF2B5EF4-FFF2-40B4-BE49-F238E27FC236}">
                <a16:creationId xmlns:a16="http://schemas.microsoft.com/office/drawing/2014/main" id="{4EC21C71-9191-204C-9F53-F21E2283D94E}"/>
              </a:ext>
            </a:extLst>
          </p:cNvPr>
          <p:cNvCxnSpPr>
            <a:cxnSpLocks/>
          </p:cNvCxnSpPr>
          <p:nvPr/>
        </p:nvCxnSpPr>
        <p:spPr>
          <a:xfrm>
            <a:off x="6547631" y="4461217"/>
            <a:ext cx="313886" cy="0"/>
          </a:xfrm>
          <a:prstGeom prst="straightConnector1">
            <a:avLst/>
          </a:prstGeom>
          <a:ln w="381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5" name="Straight Arrow Connector 94">
            <a:extLst>
              <a:ext uri="{FF2B5EF4-FFF2-40B4-BE49-F238E27FC236}">
                <a16:creationId xmlns:a16="http://schemas.microsoft.com/office/drawing/2014/main" id="{7503AE84-03DA-EA49-BC9D-EEF7F76C62F5}"/>
              </a:ext>
            </a:extLst>
          </p:cNvPr>
          <p:cNvCxnSpPr>
            <a:cxnSpLocks/>
          </p:cNvCxnSpPr>
          <p:nvPr/>
        </p:nvCxnSpPr>
        <p:spPr>
          <a:xfrm flipH="1">
            <a:off x="2514600" y="4457700"/>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6" name="Straight Arrow Connector 95">
            <a:extLst>
              <a:ext uri="{FF2B5EF4-FFF2-40B4-BE49-F238E27FC236}">
                <a16:creationId xmlns:a16="http://schemas.microsoft.com/office/drawing/2014/main" id="{B44E6F1B-6C1B-BA4B-BCBF-A8DB45F067D2}"/>
              </a:ext>
            </a:extLst>
          </p:cNvPr>
          <p:cNvCxnSpPr>
            <a:cxnSpLocks/>
          </p:cNvCxnSpPr>
          <p:nvPr/>
        </p:nvCxnSpPr>
        <p:spPr>
          <a:xfrm flipH="1">
            <a:off x="1371600" y="4457700"/>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02" name="Left Brace 101">
            <a:extLst>
              <a:ext uri="{FF2B5EF4-FFF2-40B4-BE49-F238E27FC236}">
                <a16:creationId xmlns:a16="http://schemas.microsoft.com/office/drawing/2014/main" id="{09382005-5D44-C24B-BCBD-A314C041D4A7}"/>
              </a:ext>
            </a:extLst>
          </p:cNvPr>
          <p:cNvSpPr/>
          <p:nvPr/>
        </p:nvSpPr>
        <p:spPr>
          <a:xfrm rot="5400000">
            <a:off x="1481138" y="4574382"/>
            <a:ext cx="54769" cy="273844"/>
          </a:xfrm>
          <a:prstGeom prst="leftBrace">
            <a:avLst>
              <a:gd name="adj1" fmla="val 44444"/>
              <a:gd name="adj2" fmla="val 50000"/>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3" name="Left Brace 102">
            <a:extLst>
              <a:ext uri="{FF2B5EF4-FFF2-40B4-BE49-F238E27FC236}">
                <a16:creationId xmlns:a16="http://schemas.microsoft.com/office/drawing/2014/main" id="{642ED4F2-CE06-6540-AACC-AFAAF2C32081}"/>
              </a:ext>
            </a:extLst>
          </p:cNvPr>
          <p:cNvSpPr/>
          <p:nvPr/>
        </p:nvSpPr>
        <p:spPr>
          <a:xfrm rot="5400000">
            <a:off x="2624138" y="4574382"/>
            <a:ext cx="54769" cy="273844"/>
          </a:xfrm>
          <a:prstGeom prst="leftBrace">
            <a:avLst>
              <a:gd name="adj1" fmla="val 44444"/>
              <a:gd name="adj2" fmla="val 50000"/>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4" name="Left Brace 103">
            <a:extLst>
              <a:ext uri="{FF2B5EF4-FFF2-40B4-BE49-F238E27FC236}">
                <a16:creationId xmlns:a16="http://schemas.microsoft.com/office/drawing/2014/main" id="{6EBCC725-9F95-FD4F-A730-8240FCBD0310}"/>
              </a:ext>
            </a:extLst>
          </p:cNvPr>
          <p:cNvSpPr/>
          <p:nvPr/>
        </p:nvSpPr>
        <p:spPr>
          <a:xfrm rot="5400000">
            <a:off x="6672262" y="4555332"/>
            <a:ext cx="61913" cy="304800"/>
          </a:xfrm>
          <a:prstGeom prst="leftBrace">
            <a:avLst>
              <a:gd name="adj1" fmla="val 44444"/>
              <a:gd name="adj2" fmla="val 50000"/>
            </a:avLst>
          </a:prstGeom>
          <a:ln>
            <a:solidFill>
              <a:srgbClr val="00B05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06" name="Straight Arrow Connector 105">
            <a:extLst>
              <a:ext uri="{FF2B5EF4-FFF2-40B4-BE49-F238E27FC236}">
                <a16:creationId xmlns:a16="http://schemas.microsoft.com/office/drawing/2014/main" id="{925D05BA-25F2-C447-AD1C-AB60CDCE1EED}"/>
              </a:ext>
            </a:extLst>
          </p:cNvPr>
          <p:cNvCxnSpPr>
            <a:cxnSpLocks/>
          </p:cNvCxnSpPr>
          <p:nvPr/>
        </p:nvCxnSpPr>
        <p:spPr>
          <a:xfrm flipH="1">
            <a:off x="2226635" y="5048250"/>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09" name="Rectangle 108">
            <a:extLst>
              <a:ext uri="{FF2B5EF4-FFF2-40B4-BE49-F238E27FC236}">
                <a16:creationId xmlns:a16="http://schemas.microsoft.com/office/drawing/2014/main" id="{39988E2E-D742-AD45-BC98-64F87BFB1F97}"/>
              </a:ext>
            </a:extLst>
          </p:cNvPr>
          <p:cNvSpPr/>
          <p:nvPr/>
        </p:nvSpPr>
        <p:spPr>
          <a:xfrm>
            <a:off x="2120948" y="5048250"/>
            <a:ext cx="463588" cy="369332"/>
          </a:xfrm>
          <a:prstGeom prst="rect">
            <a:avLst/>
          </a:prstGeom>
        </p:spPr>
        <p:txBody>
          <a:bodyPr wrap="none">
            <a:spAutoFit/>
          </a:bodyPr>
          <a:lstStyle/>
          <a:p>
            <a:r>
              <a:rPr lang="en-US" i="1" dirty="0">
                <a:solidFill>
                  <a:srgbClr val="0070C0"/>
                </a:solidFill>
                <a:latin typeface="Cambria Math" panose="02040503050406030204" pitchFamily="18" charset="0"/>
              </a:rPr>
              <a:t>TR</a:t>
            </a:r>
          </a:p>
        </p:txBody>
      </p:sp>
      <p:cxnSp>
        <p:nvCxnSpPr>
          <p:cNvPr id="110" name="Straight Arrow Connector 109">
            <a:extLst>
              <a:ext uri="{FF2B5EF4-FFF2-40B4-BE49-F238E27FC236}">
                <a16:creationId xmlns:a16="http://schemas.microsoft.com/office/drawing/2014/main" id="{B4B8618C-03D0-D042-BDD1-AC1B9834D469}"/>
              </a:ext>
            </a:extLst>
          </p:cNvPr>
          <p:cNvCxnSpPr>
            <a:cxnSpLocks/>
          </p:cNvCxnSpPr>
          <p:nvPr/>
        </p:nvCxnSpPr>
        <p:spPr>
          <a:xfrm flipH="1">
            <a:off x="1651000" y="5052483"/>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12" name="Rectangle 111">
            <a:extLst>
              <a:ext uri="{FF2B5EF4-FFF2-40B4-BE49-F238E27FC236}">
                <a16:creationId xmlns:a16="http://schemas.microsoft.com/office/drawing/2014/main" id="{82FB0CAE-33A8-954C-93F5-F31CC57E431A}"/>
              </a:ext>
            </a:extLst>
          </p:cNvPr>
          <p:cNvSpPr/>
          <p:nvPr/>
        </p:nvSpPr>
        <p:spPr>
          <a:xfrm>
            <a:off x="1531029" y="5059463"/>
            <a:ext cx="473206" cy="369332"/>
          </a:xfrm>
          <a:prstGeom prst="rect">
            <a:avLst/>
          </a:prstGeom>
        </p:spPr>
        <p:txBody>
          <a:bodyPr wrap="none">
            <a:spAutoFit/>
          </a:bodyPr>
          <a:lstStyle/>
          <a:p>
            <a:r>
              <a:rPr lang="en-US" i="1" dirty="0">
                <a:solidFill>
                  <a:srgbClr val="FF0000"/>
                </a:solidFill>
                <a:latin typeface="Cambria Math" panose="02040503050406030204" pitchFamily="18" charset="0"/>
              </a:rPr>
              <a:t>TD</a:t>
            </a:r>
          </a:p>
        </p:txBody>
      </p:sp>
      <p:cxnSp>
        <p:nvCxnSpPr>
          <p:cNvPr id="113" name="Straight Arrow Connector 112">
            <a:extLst>
              <a:ext uri="{FF2B5EF4-FFF2-40B4-BE49-F238E27FC236}">
                <a16:creationId xmlns:a16="http://schemas.microsoft.com/office/drawing/2014/main" id="{FAC94C91-4310-DE4E-80A9-8D09ECA91B6C}"/>
              </a:ext>
            </a:extLst>
          </p:cNvPr>
          <p:cNvCxnSpPr>
            <a:cxnSpLocks/>
          </p:cNvCxnSpPr>
          <p:nvPr/>
        </p:nvCxnSpPr>
        <p:spPr>
          <a:xfrm>
            <a:off x="1940917" y="5051767"/>
            <a:ext cx="313886" cy="0"/>
          </a:xfrm>
          <a:prstGeom prst="straightConnector1">
            <a:avLst/>
          </a:prstGeom>
          <a:ln w="381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sp>
        <p:nvSpPr>
          <p:cNvPr id="115" name="Rectangle 114">
            <a:extLst>
              <a:ext uri="{FF2B5EF4-FFF2-40B4-BE49-F238E27FC236}">
                <a16:creationId xmlns:a16="http://schemas.microsoft.com/office/drawing/2014/main" id="{43E665BF-5475-1D4D-8493-A433FD2C7118}"/>
              </a:ext>
            </a:extLst>
          </p:cNvPr>
          <p:cNvSpPr/>
          <p:nvPr/>
        </p:nvSpPr>
        <p:spPr>
          <a:xfrm>
            <a:off x="1831605" y="5055230"/>
            <a:ext cx="447623" cy="369332"/>
          </a:xfrm>
          <a:prstGeom prst="rect">
            <a:avLst/>
          </a:prstGeom>
        </p:spPr>
        <p:txBody>
          <a:bodyPr wrap="none">
            <a:spAutoFit/>
          </a:bodyPr>
          <a:lstStyle/>
          <a:p>
            <a:r>
              <a:rPr lang="en-US" i="1" dirty="0">
                <a:solidFill>
                  <a:srgbClr val="00B050"/>
                </a:solidFill>
                <a:latin typeface="Cambria Math" panose="02040503050406030204" pitchFamily="18" charset="0"/>
              </a:rPr>
              <a:t>TC</a:t>
            </a:r>
          </a:p>
        </p:txBody>
      </p:sp>
      <p:sp>
        <p:nvSpPr>
          <p:cNvPr id="116" name="Rectangle 115">
            <a:extLst>
              <a:ext uri="{FF2B5EF4-FFF2-40B4-BE49-F238E27FC236}">
                <a16:creationId xmlns:a16="http://schemas.microsoft.com/office/drawing/2014/main" id="{8A52BE23-0654-AB45-AF9C-3E79ED039737}"/>
              </a:ext>
            </a:extLst>
          </p:cNvPr>
          <p:cNvSpPr/>
          <p:nvPr/>
        </p:nvSpPr>
        <p:spPr>
          <a:xfrm>
            <a:off x="2409324" y="4420268"/>
            <a:ext cx="463588" cy="369332"/>
          </a:xfrm>
          <a:prstGeom prst="rect">
            <a:avLst/>
          </a:prstGeom>
        </p:spPr>
        <p:txBody>
          <a:bodyPr wrap="none">
            <a:spAutoFit/>
          </a:bodyPr>
          <a:lstStyle/>
          <a:p>
            <a:r>
              <a:rPr lang="en-US" i="1" dirty="0">
                <a:solidFill>
                  <a:srgbClr val="0070C0"/>
                </a:solidFill>
                <a:latin typeface="Cambria Math" panose="02040503050406030204" pitchFamily="18" charset="0"/>
              </a:rPr>
              <a:t>TR</a:t>
            </a:r>
          </a:p>
        </p:txBody>
      </p:sp>
      <p:sp>
        <p:nvSpPr>
          <p:cNvPr id="117" name="Rectangle 116">
            <a:extLst>
              <a:ext uri="{FF2B5EF4-FFF2-40B4-BE49-F238E27FC236}">
                <a16:creationId xmlns:a16="http://schemas.microsoft.com/office/drawing/2014/main" id="{1794C49D-1F7D-9644-81B3-41A3B110C64F}"/>
              </a:ext>
            </a:extLst>
          </p:cNvPr>
          <p:cNvSpPr/>
          <p:nvPr/>
        </p:nvSpPr>
        <p:spPr>
          <a:xfrm>
            <a:off x="6445299" y="4415819"/>
            <a:ext cx="447623" cy="369332"/>
          </a:xfrm>
          <a:prstGeom prst="rect">
            <a:avLst/>
          </a:prstGeom>
        </p:spPr>
        <p:txBody>
          <a:bodyPr wrap="none">
            <a:spAutoFit/>
          </a:bodyPr>
          <a:lstStyle/>
          <a:p>
            <a:r>
              <a:rPr lang="en-US" i="1" dirty="0">
                <a:solidFill>
                  <a:srgbClr val="00B050"/>
                </a:solidFill>
                <a:latin typeface="Cambria Math" panose="02040503050406030204" pitchFamily="18" charset="0"/>
              </a:rPr>
              <a:t>TC</a:t>
            </a:r>
          </a:p>
        </p:txBody>
      </p:sp>
      <p:sp>
        <p:nvSpPr>
          <p:cNvPr id="118" name="Rectangle 117">
            <a:extLst>
              <a:ext uri="{FF2B5EF4-FFF2-40B4-BE49-F238E27FC236}">
                <a16:creationId xmlns:a16="http://schemas.microsoft.com/office/drawing/2014/main" id="{A686B451-732C-6F4E-B17C-E58066B01D9C}"/>
              </a:ext>
            </a:extLst>
          </p:cNvPr>
          <p:cNvSpPr/>
          <p:nvPr/>
        </p:nvSpPr>
        <p:spPr>
          <a:xfrm>
            <a:off x="1260977" y="4420268"/>
            <a:ext cx="473206" cy="369332"/>
          </a:xfrm>
          <a:prstGeom prst="rect">
            <a:avLst/>
          </a:prstGeom>
        </p:spPr>
        <p:txBody>
          <a:bodyPr wrap="none">
            <a:spAutoFit/>
          </a:bodyPr>
          <a:lstStyle/>
          <a:p>
            <a:r>
              <a:rPr lang="en-US" i="1" dirty="0">
                <a:solidFill>
                  <a:srgbClr val="FF0000"/>
                </a:solidFill>
                <a:latin typeface="Cambria Math" panose="02040503050406030204" pitchFamily="18" charset="0"/>
              </a:rPr>
              <a:t>TD</a:t>
            </a:r>
          </a:p>
        </p:txBody>
      </p:sp>
      <p:sp>
        <p:nvSpPr>
          <p:cNvPr id="3" name="Footer Placeholder 2">
            <a:extLst>
              <a:ext uri="{FF2B5EF4-FFF2-40B4-BE49-F238E27FC236}">
                <a16:creationId xmlns:a16="http://schemas.microsoft.com/office/drawing/2014/main" id="{5AAA0616-D1B5-7D48-A31B-9F8E22F3709D}"/>
              </a:ext>
            </a:extLst>
          </p:cNvPr>
          <p:cNvSpPr>
            <a:spLocks noGrp="1"/>
          </p:cNvSpPr>
          <p:nvPr>
            <p:ph type="ftr" sz="quarter" idx="11"/>
          </p:nvPr>
        </p:nvSpPr>
        <p:spPr/>
        <p:txBody>
          <a:bodyPr/>
          <a:lstStyle/>
          <a:p>
            <a:pPr>
              <a:defRPr/>
            </a:pPr>
            <a:r>
              <a:rPr lang="en-US"/>
              <a:t>Class 19:  Preferential Trading Arrangements</a:t>
            </a:r>
          </a:p>
        </p:txBody>
      </p:sp>
    </p:spTree>
    <p:extLst>
      <p:ext uri="{BB962C8B-B14F-4D97-AF65-F5344CB8AC3E}">
        <p14:creationId xmlns:p14="http://schemas.microsoft.com/office/powerpoint/2010/main" val="41039724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2"/>
          <p:cNvSpPr>
            <a:spLocks noGrp="1" noChangeArrowheads="1"/>
          </p:cNvSpPr>
          <p:nvPr>
            <p:ph type="title"/>
          </p:nvPr>
        </p:nvSpPr>
        <p:spPr>
          <a:xfrm>
            <a:off x="381000" y="2590800"/>
            <a:ext cx="8229600" cy="1143000"/>
          </a:xfrm>
        </p:spPr>
        <p:txBody>
          <a:bodyPr/>
          <a:lstStyle/>
          <a:p>
            <a:pPr eaLnBrk="1" hangingPunct="1"/>
            <a:r>
              <a:rPr lang="en-US" sz="6000" b="1" dirty="0">
                <a:solidFill>
                  <a:srgbClr val="00B050"/>
                </a:solidFill>
                <a:ea typeface="ＭＳ Ｐゴシック" pitchFamily="-109" charset="-128"/>
                <a:cs typeface="ＭＳ Ｐゴシック" pitchFamily="-109" charset="-128"/>
              </a:rPr>
              <a:t>Pause for Discussion</a:t>
            </a:r>
          </a:p>
        </p:txBody>
      </p:sp>
      <p:sp>
        <p:nvSpPr>
          <p:cNvPr id="6" name="Rectangle 5"/>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Footer Placeholder 1">
            <a:extLst>
              <a:ext uri="{FF2B5EF4-FFF2-40B4-BE49-F238E27FC236}">
                <a16:creationId xmlns:a16="http://schemas.microsoft.com/office/drawing/2014/main" id="{1B20D08A-428A-E24B-9135-C9F18B89A3AA}"/>
              </a:ext>
            </a:extLst>
          </p:cNvPr>
          <p:cNvSpPr>
            <a:spLocks noGrp="1"/>
          </p:cNvSpPr>
          <p:nvPr>
            <p:ph type="ftr" sz="quarter" idx="11"/>
          </p:nvPr>
        </p:nvSpPr>
        <p:spPr/>
        <p:txBody>
          <a:bodyPr/>
          <a:lstStyle/>
          <a:p>
            <a:pPr>
              <a:defRPr/>
            </a:pPr>
            <a:r>
              <a:rPr lang="en-US"/>
              <a:t>Class 19:  Preferential Trading Arrangements</a:t>
            </a:r>
          </a:p>
        </p:txBody>
      </p:sp>
      <p:sp>
        <p:nvSpPr>
          <p:cNvPr id="3" name="Slide Number Placeholder 2">
            <a:extLst>
              <a:ext uri="{FF2B5EF4-FFF2-40B4-BE49-F238E27FC236}">
                <a16:creationId xmlns:a16="http://schemas.microsoft.com/office/drawing/2014/main" id="{2EADA7F1-3977-A04D-8E41-9A8075486AAA}"/>
              </a:ext>
            </a:extLst>
          </p:cNvPr>
          <p:cNvSpPr>
            <a:spLocks noGrp="1"/>
          </p:cNvSpPr>
          <p:nvPr>
            <p:ph type="sldNum" sz="quarter" idx="12"/>
          </p:nvPr>
        </p:nvSpPr>
        <p:spPr/>
        <p:txBody>
          <a:bodyPr/>
          <a:lstStyle/>
          <a:p>
            <a:pPr>
              <a:defRPr/>
            </a:pPr>
            <a:fld id="{659DFB22-C7E9-9E4B-8431-4E4E88AD005A}" type="slidenum">
              <a:rPr lang="en-US" smtClean="0"/>
              <a:pPr>
                <a:defRPr/>
              </a:pPr>
              <a:t>7</a:t>
            </a:fld>
            <a:endParaRPr lang="en-US"/>
          </a:p>
        </p:txBody>
      </p:sp>
    </p:spTree>
    <p:extLst>
      <p:ext uri="{BB962C8B-B14F-4D97-AF65-F5344CB8AC3E}">
        <p14:creationId xmlns:p14="http://schemas.microsoft.com/office/powerpoint/2010/main" val="82082228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21B81B54-7C48-F446-8E3F-8C2F579970C6}"/>
              </a:ext>
            </a:extLst>
          </p:cNvPr>
          <p:cNvSpPr/>
          <p:nvPr/>
        </p:nvSpPr>
        <p:spPr>
          <a:xfrm>
            <a:off x="0" y="668740"/>
            <a:ext cx="9144000" cy="55546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 name="Rectangle 96">
            <a:extLst>
              <a:ext uri="{FF2B5EF4-FFF2-40B4-BE49-F238E27FC236}">
                <a16:creationId xmlns:a16="http://schemas.microsoft.com/office/drawing/2014/main" id="{842B352D-3D9B-064E-9FEA-B9DCD8B4A935}"/>
              </a:ext>
            </a:extLst>
          </p:cNvPr>
          <p:cNvSpPr/>
          <p:nvPr/>
        </p:nvSpPr>
        <p:spPr>
          <a:xfrm flipV="1">
            <a:off x="1151607" y="3939883"/>
            <a:ext cx="232996" cy="251057"/>
          </a:xfrm>
          <a:prstGeom prst="rect">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 name="Right Triangle 97">
            <a:extLst>
              <a:ext uri="{FF2B5EF4-FFF2-40B4-BE49-F238E27FC236}">
                <a16:creationId xmlns:a16="http://schemas.microsoft.com/office/drawing/2014/main" id="{A5FEBBE0-CE28-7B4E-82B5-AD82213A7782}"/>
              </a:ext>
            </a:extLst>
          </p:cNvPr>
          <p:cNvSpPr/>
          <p:nvPr/>
        </p:nvSpPr>
        <p:spPr>
          <a:xfrm flipV="1">
            <a:off x="1375937" y="3940820"/>
            <a:ext cx="275091" cy="245187"/>
          </a:xfrm>
          <a:prstGeom prst="rtTriangle">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70</a:t>
            </a:fld>
            <a:endParaRPr lang="en-US"/>
          </a:p>
        </p:txBody>
      </p:sp>
      <p:cxnSp>
        <p:nvCxnSpPr>
          <p:cNvPr id="7" name="Straight Connector 6"/>
          <p:cNvCxnSpPr>
            <a:cxnSpLocks/>
          </p:cNvCxnSpPr>
          <p:nvPr/>
        </p:nvCxnSpPr>
        <p:spPr>
          <a:xfrm>
            <a:off x="1143000" y="4743450"/>
            <a:ext cx="22288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V="1">
            <a:off x="11430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914400" y="2114550"/>
            <a:ext cx="514350" cy="369332"/>
          </a:xfrm>
          <a:prstGeom prst="rect">
            <a:avLst/>
          </a:prstGeom>
          <a:noFill/>
        </p:spPr>
        <p:txBody>
          <a:bodyPr wrap="square" rtlCol="0">
            <a:spAutoFit/>
          </a:bodyPr>
          <a:lstStyle/>
          <a:p>
            <a:r>
              <a:rPr lang="en-US" dirty="0"/>
              <a:t>P</a:t>
            </a:r>
          </a:p>
        </p:txBody>
      </p:sp>
      <p:sp>
        <p:nvSpPr>
          <p:cNvPr id="34" name="TextBox 33"/>
          <p:cNvSpPr txBox="1"/>
          <p:nvPr/>
        </p:nvSpPr>
        <p:spPr>
          <a:xfrm>
            <a:off x="1314450" y="1600201"/>
            <a:ext cx="1943100" cy="646331"/>
          </a:xfrm>
          <a:prstGeom prst="rect">
            <a:avLst/>
          </a:prstGeom>
          <a:noFill/>
        </p:spPr>
        <p:txBody>
          <a:bodyPr wrap="square" rtlCol="0">
            <a:spAutoFit/>
          </a:bodyPr>
          <a:lstStyle/>
          <a:p>
            <a:pPr algn="ctr"/>
            <a:r>
              <a:rPr lang="en-US" dirty="0"/>
              <a:t>Export Supplies of B, C, and D</a:t>
            </a:r>
          </a:p>
        </p:txBody>
      </p:sp>
      <p:sp>
        <p:nvSpPr>
          <p:cNvPr id="38" name="Left Brace 37"/>
          <p:cNvSpPr/>
          <p:nvPr/>
        </p:nvSpPr>
        <p:spPr>
          <a:xfrm>
            <a:off x="971550" y="3371850"/>
            <a:ext cx="171450" cy="1028700"/>
          </a:xfrm>
          <a:prstGeom prst="leftBrace">
            <a:avLst>
              <a:gd name="adj1" fmla="val 44444"/>
              <a:gd name="adj2"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61" name="Straight Connector 60"/>
          <p:cNvCxnSpPr>
            <a:cxnSpLocks/>
          </p:cNvCxnSpPr>
          <p:nvPr/>
        </p:nvCxnSpPr>
        <p:spPr>
          <a:xfrm>
            <a:off x="4000500" y="4743450"/>
            <a:ext cx="36004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flipV="1">
            <a:off x="40005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5" name="TextBox 64"/>
          <p:cNvSpPr txBox="1"/>
          <p:nvPr/>
        </p:nvSpPr>
        <p:spPr>
          <a:xfrm>
            <a:off x="7486650" y="4686300"/>
            <a:ext cx="514350" cy="369332"/>
          </a:xfrm>
          <a:prstGeom prst="rect">
            <a:avLst/>
          </a:prstGeom>
          <a:noFill/>
        </p:spPr>
        <p:txBody>
          <a:bodyPr wrap="square" rtlCol="0">
            <a:spAutoFit/>
          </a:bodyPr>
          <a:lstStyle/>
          <a:p>
            <a:r>
              <a:rPr lang="en-US" dirty="0"/>
              <a:t>Q</a:t>
            </a:r>
          </a:p>
        </p:txBody>
      </p:sp>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92EE2414-DF8A-4344-983D-77235EC7E06D}"/>
                  </a:ext>
                </a:extLst>
              </p:cNvPr>
              <p:cNvSpPr txBox="1"/>
              <p:nvPr/>
            </p:nvSpPr>
            <p:spPr>
              <a:xfrm>
                <a:off x="2286000" y="2171700"/>
                <a:ext cx="1023657" cy="3702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𝑡</m:t>
                          </m:r>
                        </m:sup>
                      </m:sSup>
                      <m:r>
                        <a:rPr lang="en-US" i="1">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𝑡</m:t>
                          </m:r>
                        </m:sup>
                      </m:sSup>
                      <m:r>
                        <a:rPr lang="en-US" b="0" i="1" smtClean="0">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b="0" i="1" smtClean="0">
                              <a:latin typeface="Cambria Math" panose="02040503050406030204" pitchFamily="18" charset="0"/>
                            </a:rPr>
                            <m:t>𝐷</m:t>
                          </m:r>
                          <m:r>
                            <a:rPr lang="en-US" i="1">
                              <a:latin typeface="Cambria Math" panose="02040503050406030204" pitchFamily="18" charset="0"/>
                            </a:rPr>
                            <m:t>𝑡</m:t>
                          </m:r>
                        </m:sup>
                      </m:sSup>
                    </m:oMath>
                  </m:oMathPara>
                </a14:m>
                <a:endParaRPr lang="en-US" baseline="30000" dirty="0"/>
              </a:p>
            </p:txBody>
          </p:sp>
        </mc:Choice>
        <mc:Fallback xmlns="">
          <p:sp>
            <p:nvSpPr>
              <p:cNvPr id="52" name="TextBox 51">
                <a:extLst>
                  <a:ext uri="{FF2B5EF4-FFF2-40B4-BE49-F238E27FC236}">
                    <a16:creationId xmlns:a16="http://schemas.microsoft.com/office/drawing/2014/main" id="{92EE2414-DF8A-4344-983D-77235EC7E06D}"/>
                  </a:ext>
                </a:extLst>
              </p:cNvPr>
              <p:cNvSpPr txBox="1">
                <a:spLocks noRot="1" noChangeAspect="1" noMove="1" noResize="1" noEditPoints="1" noAdjustHandles="1" noChangeArrowheads="1" noChangeShapeType="1" noTextEdit="1"/>
              </p:cNvSpPr>
              <p:nvPr/>
            </p:nvSpPr>
            <p:spPr>
              <a:xfrm>
                <a:off x="2286000" y="2171700"/>
                <a:ext cx="1023657" cy="370230"/>
              </a:xfrm>
              <a:prstGeom prst="rect">
                <a:avLst/>
              </a:prstGeom>
              <a:blipFill>
                <a:blip r:embed="rId2"/>
                <a:stretch>
                  <a:fillRect r="-33333"/>
                </a:stretch>
              </a:blipFill>
            </p:spPr>
            <p:txBody>
              <a:bodyPr/>
              <a:lstStyle/>
              <a:p>
                <a:r>
                  <a:rPr lang="en-US">
                    <a:noFill/>
                  </a:rPr>
                  <a:t> </a:t>
                </a:r>
              </a:p>
            </p:txBody>
          </p:sp>
        </mc:Fallback>
      </mc:AlternateContent>
      <p:sp>
        <p:nvSpPr>
          <p:cNvPr id="82" name="TextBox 81">
            <a:extLst>
              <a:ext uri="{FF2B5EF4-FFF2-40B4-BE49-F238E27FC236}">
                <a16:creationId xmlns:a16="http://schemas.microsoft.com/office/drawing/2014/main" id="{7E6B0EBB-1053-F74B-9D67-38DE2DAC1BC9}"/>
              </a:ext>
            </a:extLst>
          </p:cNvPr>
          <p:cNvSpPr txBox="1"/>
          <p:nvPr/>
        </p:nvSpPr>
        <p:spPr>
          <a:xfrm>
            <a:off x="3771900" y="2114550"/>
            <a:ext cx="514350" cy="369332"/>
          </a:xfrm>
          <a:prstGeom prst="rect">
            <a:avLst/>
          </a:prstGeom>
          <a:noFill/>
        </p:spPr>
        <p:txBody>
          <a:bodyPr wrap="square" rtlCol="0">
            <a:spAutoFit/>
          </a:bodyPr>
          <a:lstStyle/>
          <a:p>
            <a:r>
              <a:rPr lang="en-US" dirty="0"/>
              <a:t>P</a:t>
            </a:r>
          </a:p>
        </p:txBody>
      </p:sp>
      <p:cxnSp>
        <p:nvCxnSpPr>
          <p:cNvPr id="37" name="Straight Connector 36">
            <a:extLst>
              <a:ext uri="{FF2B5EF4-FFF2-40B4-BE49-F238E27FC236}">
                <a16:creationId xmlns:a16="http://schemas.microsoft.com/office/drawing/2014/main" id="{2B69756F-A655-3D4B-94B8-1C84BBD8D05F}"/>
              </a:ext>
            </a:extLst>
          </p:cNvPr>
          <p:cNvCxnSpPr>
            <a:cxnSpLocks/>
          </p:cNvCxnSpPr>
          <p:nvPr/>
        </p:nvCxnSpPr>
        <p:spPr>
          <a:xfrm flipV="1">
            <a:off x="4000500" y="3371850"/>
            <a:ext cx="108585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7D3B3EFB-8AD7-B847-A9E9-32226D6619E0}"/>
              </a:ext>
            </a:extLst>
          </p:cNvPr>
          <p:cNvCxnSpPr>
            <a:cxnSpLocks/>
          </p:cNvCxnSpPr>
          <p:nvPr/>
        </p:nvCxnSpPr>
        <p:spPr>
          <a:xfrm flipV="1">
            <a:off x="4000500" y="3371850"/>
            <a:ext cx="217170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0" name="Straight Connector 89">
            <a:extLst>
              <a:ext uri="{FF2B5EF4-FFF2-40B4-BE49-F238E27FC236}">
                <a16:creationId xmlns:a16="http://schemas.microsoft.com/office/drawing/2014/main" id="{B2D8F04D-0077-A244-88D3-72FB5EC1C75A}"/>
              </a:ext>
            </a:extLst>
          </p:cNvPr>
          <p:cNvCxnSpPr>
            <a:cxnSpLocks/>
          </p:cNvCxnSpPr>
          <p:nvPr/>
        </p:nvCxnSpPr>
        <p:spPr>
          <a:xfrm flipV="1">
            <a:off x="1143000" y="2343150"/>
            <a:ext cx="114300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2" name="Straight Connector 91">
            <a:extLst>
              <a:ext uri="{FF2B5EF4-FFF2-40B4-BE49-F238E27FC236}">
                <a16:creationId xmlns:a16="http://schemas.microsoft.com/office/drawing/2014/main" id="{8B85F163-61A3-0746-963C-6D9ECA960372}"/>
              </a:ext>
            </a:extLst>
          </p:cNvPr>
          <p:cNvCxnSpPr>
            <a:cxnSpLocks/>
          </p:cNvCxnSpPr>
          <p:nvPr/>
        </p:nvCxnSpPr>
        <p:spPr>
          <a:xfrm flipV="1">
            <a:off x="1143000" y="2743200"/>
            <a:ext cx="1828800" cy="16573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5" name="Straight Connector 104">
            <a:extLst>
              <a:ext uri="{FF2B5EF4-FFF2-40B4-BE49-F238E27FC236}">
                <a16:creationId xmlns:a16="http://schemas.microsoft.com/office/drawing/2014/main" id="{BD22C410-650B-8D47-BD64-C672E078F6CA}"/>
              </a:ext>
            </a:extLst>
          </p:cNvPr>
          <p:cNvCxnSpPr>
            <a:cxnSpLocks/>
          </p:cNvCxnSpPr>
          <p:nvPr/>
        </p:nvCxnSpPr>
        <p:spPr>
          <a:xfrm flipV="1">
            <a:off x="6172200" y="2914650"/>
            <a:ext cx="1485900" cy="4572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8" name="Straight Connector 107">
            <a:extLst>
              <a:ext uri="{FF2B5EF4-FFF2-40B4-BE49-F238E27FC236}">
                <a16:creationId xmlns:a16="http://schemas.microsoft.com/office/drawing/2014/main" id="{78587724-9D09-8C47-A585-6DFE04317138}"/>
              </a:ext>
            </a:extLst>
          </p:cNvPr>
          <p:cNvCxnSpPr>
            <a:cxnSpLocks/>
          </p:cNvCxnSpPr>
          <p:nvPr/>
        </p:nvCxnSpPr>
        <p:spPr>
          <a:xfrm flipV="1">
            <a:off x="5086350" y="2571750"/>
            <a:ext cx="2571750" cy="8001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0296D01C-5A67-F249-8B2F-49D0E799DF72}"/>
              </a:ext>
            </a:extLst>
          </p:cNvPr>
          <p:cNvCxnSpPr>
            <a:cxnSpLocks/>
          </p:cNvCxnSpPr>
          <p:nvPr/>
        </p:nvCxnSpPr>
        <p:spPr>
          <a:xfrm>
            <a:off x="5772150" y="2286000"/>
            <a:ext cx="1771650" cy="14287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80892F4F-B952-8C4F-B790-4341425ED3BF}"/>
                  </a:ext>
                </a:extLst>
              </p:cNvPr>
              <p:cNvSpPr/>
              <p:nvPr/>
            </p:nvSpPr>
            <p:spPr>
              <a:xfrm>
                <a:off x="7258051" y="2286000"/>
                <a:ext cx="64203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𝑋</m:t>
                          </m:r>
                        </m:e>
                        <m:sub>
                          <m:r>
                            <a:rPr lang="en-US" i="1">
                              <a:solidFill>
                                <a:schemeClr val="tx1"/>
                              </a:solidFill>
                              <a:latin typeface="Cambria Math" panose="02040503050406030204" pitchFamily="18" charset="0"/>
                            </a:rPr>
                            <m:t>1</m:t>
                          </m:r>
                        </m:sub>
                      </m:sSub>
                    </m:oMath>
                  </m:oMathPara>
                </a14:m>
                <a:endParaRPr lang="en-US" dirty="0">
                  <a:solidFill>
                    <a:schemeClr val="tx1"/>
                  </a:solidFill>
                </a:endParaRPr>
              </a:p>
            </p:txBody>
          </p:sp>
        </mc:Choice>
        <mc:Fallback xmlns="">
          <p:sp>
            <p:nvSpPr>
              <p:cNvPr id="2" name="Rectangle 1">
                <a:extLst>
                  <a:ext uri="{FF2B5EF4-FFF2-40B4-BE49-F238E27FC236}">
                    <a16:creationId xmlns:a16="http://schemas.microsoft.com/office/drawing/2014/main" id="{80892F4F-B952-8C4F-B790-4341425ED3BF}"/>
                  </a:ext>
                </a:extLst>
              </p:cNvPr>
              <p:cNvSpPr>
                <a:spLocks noRot="1" noChangeAspect="1" noMove="1" noResize="1" noEditPoints="1" noAdjustHandles="1" noChangeArrowheads="1" noChangeShapeType="1" noTextEdit="1"/>
              </p:cNvSpPr>
              <p:nvPr/>
            </p:nvSpPr>
            <p:spPr>
              <a:xfrm>
                <a:off x="7258051" y="2286000"/>
                <a:ext cx="642035" cy="369332"/>
              </a:xfrm>
              <a:prstGeom prst="rect">
                <a:avLst/>
              </a:prstGeom>
              <a:blipFill>
                <a:blip r:embed="rId3"/>
                <a:stretch>
                  <a:fillRect b="-137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Rectangle 40">
                <a:extLst>
                  <a:ext uri="{FF2B5EF4-FFF2-40B4-BE49-F238E27FC236}">
                    <a16:creationId xmlns:a16="http://schemas.microsoft.com/office/drawing/2014/main" id="{DABB84F5-AE17-204A-80ED-F6F8F057D7D9}"/>
                  </a:ext>
                </a:extLst>
              </p:cNvPr>
              <p:cNvSpPr/>
              <p:nvPr/>
            </p:nvSpPr>
            <p:spPr>
              <a:xfrm>
                <a:off x="7315200" y="2971800"/>
                <a:ext cx="64735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𝑋</m:t>
                          </m:r>
                        </m:e>
                        <m:sub>
                          <m:r>
                            <a:rPr lang="en-US" b="0" i="1" smtClean="0">
                              <a:solidFill>
                                <a:schemeClr val="tx1"/>
                              </a:solidFill>
                              <a:latin typeface="Cambria Math" panose="02040503050406030204" pitchFamily="18" charset="0"/>
                            </a:rPr>
                            <m:t>2</m:t>
                          </m:r>
                        </m:sub>
                      </m:sSub>
                    </m:oMath>
                  </m:oMathPara>
                </a14:m>
                <a:endParaRPr lang="en-US" dirty="0">
                  <a:solidFill>
                    <a:schemeClr val="tx1"/>
                  </a:solidFill>
                </a:endParaRPr>
              </a:p>
            </p:txBody>
          </p:sp>
        </mc:Choice>
        <mc:Fallback xmlns="">
          <p:sp>
            <p:nvSpPr>
              <p:cNvPr id="41" name="Rectangle 40">
                <a:extLst>
                  <a:ext uri="{FF2B5EF4-FFF2-40B4-BE49-F238E27FC236}">
                    <a16:creationId xmlns:a16="http://schemas.microsoft.com/office/drawing/2014/main" id="{DABB84F5-AE17-204A-80ED-F6F8F057D7D9}"/>
                  </a:ext>
                </a:extLst>
              </p:cNvPr>
              <p:cNvSpPr>
                <a:spLocks noRot="1" noChangeAspect="1" noMove="1" noResize="1" noEditPoints="1" noAdjustHandles="1" noChangeArrowheads="1" noChangeShapeType="1" noTextEdit="1"/>
              </p:cNvSpPr>
              <p:nvPr/>
            </p:nvSpPr>
            <p:spPr>
              <a:xfrm>
                <a:off x="7315200" y="2971800"/>
                <a:ext cx="647357" cy="369332"/>
              </a:xfrm>
              <a:prstGeom prst="rect">
                <a:avLst/>
              </a:prstGeom>
              <a:blipFill>
                <a:blip r:embed="rId4"/>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Rectangle 44">
                <a:extLst>
                  <a:ext uri="{FF2B5EF4-FFF2-40B4-BE49-F238E27FC236}">
                    <a16:creationId xmlns:a16="http://schemas.microsoft.com/office/drawing/2014/main" id="{0CF069C6-2FA6-5044-AFDE-4E27CCAE2EE5}"/>
                  </a:ext>
                </a:extLst>
              </p:cNvPr>
              <p:cNvSpPr/>
              <p:nvPr/>
            </p:nvSpPr>
            <p:spPr>
              <a:xfrm>
                <a:off x="7315200" y="3371850"/>
                <a:ext cx="570349" cy="37003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𝑀</m:t>
                          </m:r>
                        </m:e>
                        <m:sup>
                          <m:r>
                            <a:rPr lang="en-US" i="1">
                              <a:latin typeface="Cambria Math" panose="02040503050406030204" pitchFamily="18" charset="0"/>
                            </a:rPr>
                            <m:t>𝐴</m:t>
                          </m:r>
                        </m:sup>
                      </m:sSup>
                    </m:oMath>
                  </m:oMathPara>
                </a14:m>
                <a:endParaRPr lang="en-US" dirty="0"/>
              </a:p>
            </p:txBody>
          </p:sp>
        </mc:Choice>
        <mc:Fallback xmlns="">
          <p:sp>
            <p:nvSpPr>
              <p:cNvPr id="45" name="Rectangle 44">
                <a:extLst>
                  <a:ext uri="{FF2B5EF4-FFF2-40B4-BE49-F238E27FC236}">
                    <a16:creationId xmlns:a16="http://schemas.microsoft.com/office/drawing/2014/main" id="{0CF069C6-2FA6-5044-AFDE-4E27CCAE2EE5}"/>
                  </a:ext>
                </a:extLst>
              </p:cNvPr>
              <p:cNvSpPr>
                <a:spLocks noRot="1" noChangeAspect="1" noMove="1" noResize="1" noEditPoints="1" noAdjustHandles="1" noChangeArrowheads="1" noChangeShapeType="1" noTextEdit="1"/>
              </p:cNvSpPr>
              <p:nvPr/>
            </p:nvSpPr>
            <p:spPr>
              <a:xfrm>
                <a:off x="7315200" y="3371850"/>
                <a:ext cx="570349" cy="370038"/>
              </a:xfrm>
              <a:prstGeom prst="rect">
                <a:avLst/>
              </a:prstGeom>
              <a:blipFill>
                <a:blip r:embed="rId5"/>
                <a:stretch>
                  <a:fillRect/>
                </a:stretch>
              </a:blipFill>
            </p:spPr>
            <p:txBody>
              <a:bodyPr/>
              <a:lstStyle/>
              <a:p>
                <a:r>
                  <a:rPr lang="en-US">
                    <a:noFill/>
                  </a:rPr>
                  <a:t> </a:t>
                </a:r>
              </a:p>
            </p:txBody>
          </p:sp>
        </mc:Fallback>
      </mc:AlternateContent>
      <p:cxnSp>
        <p:nvCxnSpPr>
          <p:cNvPr id="46" name="Straight Connector 45">
            <a:extLst>
              <a:ext uri="{FF2B5EF4-FFF2-40B4-BE49-F238E27FC236}">
                <a16:creationId xmlns:a16="http://schemas.microsoft.com/office/drawing/2014/main" id="{2AF4C72D-A217-9045-8FD3-1A2D1F3846E0}"/>
              </a:ext>
            </a:extLst>
          </p:cNvPr>
          <p:cNvCxnSpPr>
            <a:cxnSpLocks/>
          </p:cNvCxnSpPr>
          <p:nvPr/>
        </p:nvCxnSpPr>
        <p:spPr>
          <a:xfrm>
            <a:off x="1143000" y="2914650"/>
            <a:ext cx="5350669"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3" name="Straight Connector 52">
            <a:extLst>
              <a:ext uri="{FF2B5EF4-FFF2-40B4-BE49-F238E27FC236}">
                <a16:creationId xmlns:a16="http://schemas.microsoft.com/office/drawing/2014/main" id="{C411EB69-7D49-CF40-82E4-3B972507DF3B}"/>
              </a:ext>
            </a:extLst>
          </p:cNvPr>
          <p:cNvCxnSpPr>
            <a:cxnSpLocks/>
          </p:cNvCxnSpPr>
          <p:nvPr/>
        </p:nvCxnSpPr>
        <p:spPr>
          <a:xfrm flipV="1">
            <a:off x="6549146" y="2908570"/>
            <a:ext cx="0" cy="1839744"/>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9F0E4899-CCAF-DB40-8F93-BF49E3BE89D1}"/>
              </a:ext>
            </a:extLst>
          </p:cNvPr>
          <p:cNvCxnSpPr>
            <a:cxnSpLocks/>
          </p:cNvCxnSpPr>
          <p:nvPr/>
        </p:nvCxnSpPr>
        <p:spPr>
          <a:xfrm flipV="1">
            <a:off x="2791838" y="2906138"/>
            <a:ext cx="0" cy="1839744"/>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8" name="Straight Connector 57">
            <a:extLst>
              <a:ext uri="{FF2B5EF4-FFF2-40B4-BE49-F238E27FC236}">
                <a16:creationId xmlns:a16="http://schemas.microsoft.com/office/drawing/2014/main" id="{8BC69BF0-E90A-5D48-AB9E-DEFC55577E12}"/>
              </a:ext>
            </a:extLst>
          </p:cNvPr>
          <p:cNvCxnSpPr>
            <a:cxnSpLocks/>
          </p:cNvCxnSpPr>
          <p:nvPr/>
        </p:nvCxnSpPr>
        <p:spPr>
          <a:xfrm flipV="1">
            <a:off x="1651270" y="2908570"/>
            <a:ext cx="0" cy="2377805"/>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108F5F29-3284-6845-BBD9-F61EF62DE53E}"/>
              </a:ext>
            </a:extLst>
          </p:cNvPr>
          <p:cNvCxnSpPr>
            <a:cxnSpLocks/>
          </p:cNvCxnSpPr>
          <p:nvPr/>
        </p:nvCxnSpPr>
        <p:spPr>
          <a:xfrm>
            <a:off x="1143000" y="3156698"/>
            <a:ext cx="5710378"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CD0ACFD9-A660-F14C-BA38-C134DEBEC825}"/>
              </a:ext>
            </a:extLst>
          </p:cNvPr>
          <p:cNvCxnSpPr>
            <a:cxnSpLocks/>
          </p:cNvCxnSpPr>
          <p:nvPr/>
        </p:nvCxnSpPr>
        <p:spPr>
          <a:xfrm flipV="1">
            <a:off x="6858000" y="3160569"/>
            <a:ext cx="0" cy="1582882"/>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458363F3-4D2B-F944-B8A8-BDF52ADACE6B}"/>
              </a:ext>
            </a:extLst>
          </p:cNvPr>
          <p:cNvCxnSpPr>
            <a:cxnSpLocks/>
          </p:cNvCxnSpPr>
          <p:nvPr/>
        </p:nvCxnSpPr>
        <p:spPr>
          <a:xfrm flipV="1">
            <a:off x="2514600" y="3143251"/>
            <a:ext cx="0" cy="2095499"/>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A2D15046-B6AB-D446-B3B4-F3C28A3E276E}"/>
              </a:ext>
            </a:extLst>
          </p:cNvPr>
          <p:cNvCxnSpPr>
            <a:cxnSpLocks/>
          </p:cNvCxnSpPr>
          <p:nvPr/>
        </p:nvCxnSpPr>
        <p:spPr>
          <a:xfrm flipV="1">
            <a:off x="1371600" y="3143250"/>
            <a:ext cx="0" cy="1582882"/>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sp>
        <p:nvSpPr>
          <p:cNvPr id="80" name="TextBox 79">
            <a:extLst>
              <a:ext uri="{FF2B5EF4-FFF2-40B4-BE49-F238E27FC236}">
                <a16:creationId xmlns:a16="http://schemas.microsoft.com/office/drawing/2014/main" id="{23324163-DAA0-964E-A3D4-8EFA0336428B}"/>
              </a:ext>
            </a:extLst>
          </p:cNvPr>
          <p:cNvSpPr txBox="1"/>
          <p:nvPr/>
        </p:nvSpPr>
        <p:spPr>
          <a:xfrm>
            <a:off x="1933575" y="1104901"/>
            <a:ext cx="5086350" cy="507831"/>
          </a:xfrm>
          <a:prstGeom prst="rect">
            <a:avLst/>
          </a:prstGeom>
          <a:noFill/>
        </p:spPr>
        <p:txBody>
          <a:bodyPr wrap="square" rtlCol="0">
            <a:spAutoFit/>
          </a:bodyPr>
          <a:lstStyle/>
          <a:p>
            <a:pPr algn="ctr"/>
            <a:r>
              <a:rPr lang="en-US" sz="2700" dirty="0"/>
              <a:t>Welfare Effect on Country C</a:t>
            </a:r>
          </a:p>
        </p:txBody>
      </p:sp>
      <p:cxnSp>
        <p:nvCxnSpPr>
          <p:cNvPr id="81" name="Straight Connector 80">
            <a:extLst>
              <a:ext uri="{FF2B5EF4-FFF2-40B4-BE49-F238E27FC236}">
                <a16:creationId xmlns:a16="http://schemas.microsoft.com/office/drawing/2014/main" id="{ACBECF16-67F2-054D-BE41-9CD22182BC4F}"/>
              </a:ext>
            </a:extLst>
          </p:cNvPr>
          <p:cNvCxnSpPr>
            <a:cxnSpLocks/>
          </p:cNvCxnSpPr>
          <p:nvPr/>
        </p:nvCxnSpPr>
        <p:spPr>
          <a:xfrm flipV="1">
            <a:off x="1946545" y="2908570"/>
            <a:ext cx="0" cy="2377805"/>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sp>
        <p:nvSpPr>
          <p:cNvPr id="99" name="TextBox 98">
            <a:extLst>
              <a:ext uri="{FF2B5EF4-FFF2-40B4-BE49-F238E27FC236}">
                <a16:creationId xmlns:a16="http://schemas.microsoft.com/office/drawing/2014/main" id="{81B81FC4-7F1B-8745-967E-0ECC77C04429}"/>
              </a:ext>
            </a:extLst>
          </p:cNvPr>
          <p:cNvSpPr txBox="1"/>
          <p:nvPr/>
        </p:nvSpPr>
        <p:spPr>
          <a:xfrm>
            <a:off x="1175658" y="3243943"/>
            <a:ext cx="1523578" cy="646331"/>
          </a:xfrm>
          <a:prstGeom prst="rect">
            <a:avLst/>
          </a:prstGeom>
          <a:solidFill>
            <a:schemeClr val="bg1"/>
          </a:solidFill>
        </p:spPr>
        <p:txBody>
          <a:bodyPr wrap="square" rtlCol="0">
            <a:spAutoFit/>
          </a:bodyPr>
          <a:lstStyle/>
          <a:p>
            <a:pPr algn="ctr"/>
            <a:r>
              <a:rPr lang="en-US" dirty="0">
                <a:solidFill>
                  <a:srgbClr val="FF0000"/>
                </a:solidFill>
              </a:rPr>
              <a:t>Net loss of C’s private sector</a:t>
            </a:r>
          </a:p>
        </p:txBody>
      </p:sp>
      <mc:AlternateContent xmlns:mc="http://schemas.openxmlformats.org/markup-compatibility/2006" xmlns:a14="http://schemas.microsoft.com/office/drawing/2010/main">
        <mc:Choice Requires="a14">
          <p:sp>
            <p:nvSpPr>
              <p:cNvPr id="72" name="TextBox 71">
                <a:extLst>
                  <a:ext uri="{FF2B5EF4-FFF2-40B4-BE49-F238E27FC236}">
                    <a16:creationId xmlns:a16="http://schemas.microsoft.com/office/drawing/2014/main" id="{5D6DF2E3-1F46-7941-BC4C-329DA27A1964}"/>
                  </a:ext>
                </a:extLst>
              </p:cNvPr>
              <p:cNvSpPr txBox="1"/>
              <p:nvPr/>
            </p:nvSpPr>
            <p:spPr>
              <a:xfrm>
                <a:off x="2438400" y="2438400"/>
                <a:ext cx="1793502" cy="376963"/>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𝐵𝑓</m:t>
                        </m:r>
                      </m:sup>
                    </m:sSup>
                    <m:r>
                      <a:rPr lang="en-US" b="0" i="1" smtClean="0">
                        <a:latin typeface="Cambria Math" panose="02040503050406030204" pitchFamily="18" charset="0"/>
                      </a:rPr>
                      <m:t>,</m:t>
                    </m:r>
                    <m:r>
                      <a:rPr lang="en-US" i="1">
                        <a:latin typeface="Cambria Math" panose="02040503050406030204" pitchFamily="18" charset="0"/>
                      </a:rPr>
                      <m:t> </m:t>
                    </m:r>
                    <m:sSup>
                      <m:sSupPr>
                        <m:ctrlPr>
                          <a:rPr lang="en-US" i="1">
                            <a:latin typeface="Cambria Math" panose="02040503050406030204" pitchFamily="18" charset="0"/>
                          </a:rPr>
                        </m:ctrlPr>
                      </m:sSupPr>
                      <m:e>
                        <m:r>
                          <a:rPr lang="en-US" b="0" i="1" smtClean="0">
                            <a:latin typeface="Cambria Math" panose="02040503050406030204" pitchFamily="18" charset="0"/>
                          </a:rPr>
                          <m:t> </m:t>
                        </m:r>
                        <m:r>
                          <a:rPr lang="en-US" i="1">
                            <a:latin typeface="Cambria Math" panose="02040503050406030204" pitchFamily="18" charset="0"/>
                          </a:rPr>
                          <m:t>𝑋</m:t>
                        </m:r>
                      </m:e>
                      <m:sup>
                        <m:r>
                          <a:rPr lang="en-US" i="1">
                            <a:latin typeface="Cambria Math" panose="02040503050406030204" pitchFamily="18" charset="0"/>
                          </a:rPr>
                          <m:t>𝐶𝑓</m:t>
                        </m:r>
                      </m:sup>
                    </m:sSup>
                  </m:oMath>
                </a14:m>
                <a:r>
                  <a:rPr lang="en-US" dirty="0"/>
                  <a:t>,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b="0" i="1" smtClean="0">
                            <a:latin typeface="Cambria Math" panose="02040503050406030204" pitchFamily="18" charset="0"/>
                          </a:rPr>
                          <m:t>𝐷</m:t>
                        </m:r>
                        <m:r>
                          <a:rPr lang="en-US" i="1">
                            <a:latin typeface="Cambria Math" panose="02040503050406030204" pitchFamily="18" charset="0"/>
                          </a:rPr>
                          <m:t>𝑓</m:t>
                        </m:r>
                      </m:sup>
                    </m:sSup>
                  </m:oMath>
                </a14:m>
                <a:endParaRPr lang="en-US" baseline="30000" dirty="0"/>
              </a:p>
            </p:txBody>
          </p:sp>
        </mc:Choice>
        <mc:Fallback xmlns="">
          <p:sp>
            <p:nvSpPr>
              <p:cNvPr id="72" name="TextBox 71">
                <a:extLst>
                  <a:ext uri="{FF2B5EF4-FFF2-40B4-BE49-F238E27FC236}">
                    <a16:creationId xmlns:a16="http://schemas.microsoft.com/office/drawing/2014/main" id="{5D6DF2E3-1F46-7941-BC4C-329DA27A1964}"/>
                  </a:ext>
                </a:extLst>
              </p:cNvPr>
              <p:cNvSpPr txBox="1">
                <a:spLocks noRot="1" noChangeAspect="1" noMove="1" noResize="1" noEditPoints="1" noAdjustHandles="1" noChangeArrowheads="1" noChangeShapeType="1" noTextEdit="1"/>
              </p:cNvSpPr>
              <p:nvPr/>
            </p:nvSpPr>
            <p:spPr>
              <a:xfrm>
                <a:off x="2438400" y="2438400"/>
                <a:ext cx="1793502" cy="376963"/>
              </a:xfrm>
              <a:prstGeom prst="rect">
                <a:avLst/>
              </a:prstGeom>
              <a:blipFill>
                <a:blip r:embed="rId6"/>
                <a:stretch>
                  <a:fillRect t="-3333" b="-2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9" name="Rectangle 78">
                <a:extLst>
                  <a:ext uri="{FF2B5EF4-FFF2-40B4-BE49-F238E27FC236}">
                    <a16:creationId xmlns:a16="http://schemas.microsoft.com/office/drawing/2014/main" id="{C9BBEE3A-0813-EE47-8A3E-A22D56BDFC0B}"/>
                  </a:ext>
                </a:extLst>
              </p:cNvPr>
              <p:cNvSpPr/>
              <p:nvPr/>
            </p:nvSpPr>
            <p:spPr>
              <a:xfrm>
                <a:off x="685800" y="3657600"/>
                <a:ext cx="33457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𝑡</m:t>
                      </m:r>
                    </m:oMath>
                  </m:oMathPara>
                </a14:m>
                <a:endParaRPr lang="en-US" dirty="0"/>
              </a:p>
            </p:txBody>
          </p:sp>
        </mc:Choice>
        <mc:Fallback xmlns="">
          <p:sp>
            <p:nvSpPr>
              <p:cNvPr id="79" name="Rectangle 78">
                <a:extLst>
                  <a:ext uri="{FF2B5EF4-FFF2-40B4-BE49-F238E27FC236}">
                    <a16:creationId xmlns:a16="http://schemas.microsoft.com/office/drawing/2014/main" id="{C9BBEE3A-0813-EE47-8A3E-A22D56BDFC0B}"/>
                  </a:ext>
                </a:extLst>
              </p:cNvPr>
              <p:cNvSpPr>
                <a:spLocks noRot="1" noChangeAspect="1" noMove="1" noResize="1" noEditPoints="1" noAdjustHandles="1" noChangeArrowheads="1" noChangeShapeType="1" noTextEdit="1"/>
              </p:cNvSpPr>
              <p:nvPr/>
            </p:nvSpPr>
            <p:spPr>
              <a:xfrm>
                <a:off x="685800" y="3657600"/>
                <a:ext cx="334579" cy="369332"/>
              </a:xfrm>
              <a:prstGeom prst="rect">
                <a:avLst/>
              </a:prstGeom>
              <a:blipFill>
                <a:blip r:embed="rId7"/>
                <a:stretch>
                  <a:fillRect/>
                </a:stretch>
              </a:blipFill>
            </p:spPr>
            <p:txBody>
              <a:bodyPr/>
              <a:lstStyle/>
              <a:p>
                <a:r>
                  <a:rPr lang="en-US">
                    <a:noFill/>
                  </a:rPr>
                  <a:t> </a:t>
                </a:r>
              </a:p>
            </p:txBody>
          </p:sp>
        </mc:Fallback>
      </mc:AlternateContent>
      <p:sp>
        <p:nvSpPr>
          <p:cNvPr id="86" name="TextBox 85">
            <a:extLst>
              <a:ext uri="{FF2B5EF4-FFF2-40B4-BE49-F238E27FC236}">
                <a16:creationId xmlns:a16="http://schemas.microsoft.com/office/drawing/2014/main" id="{14D4D1B4-FD7E-C641-9B80-69B12EE24830}"/>
              </a:ext>
            </a:extLst>
          </p:cNvPr>
          <p:cNvSpPr txBox="1"/>
          <p:nvPr/>
        </p:nvSpPr>
        <p:spPr>
          <a:xfrm>
            <a:off x="4743450" y="1771650"/>
            <a:ext cx="2171700" cy="369332"/>
          </a:xfrm>
          <a:prstGeom prst="rect">
            <a:avLst/>
          </a:prstGeom>
          <a:noFill/>
        </p:spPr>
        <p:txBody>
          <a:bodyPr wrap="square" rtlCol="0">
            <a:spAutoFit/>
          </a:bodyPr>
          <a:lstStyle/>
          <a:p>
            <a:pPr algn="ctr"/>
            <a:r>
              <a:rPr lang="en-US" dirty="0"/>
              <a:t>Import Market</a:t>
            </a:r>
          </a:p>
        </p:txBody>
      </p:sp>
      <p:sp>
        <p:nvSpPr>
          <p:cNvPr id="87" name="TextBox 86">
            <a:extLst>
              <a:ext uri="{FF2B5EF4-FFF2-40B4-BE49-F238E27FC236}">
                <a16:creationId xmlns:a16="http://schemas.microsoft.com/office/drawing/2014/main" id="{949B6297-95EC-114E-B17E-B92A2006E685}"/>
              </a:ext>
            </a:extLst>
          </p:cNvPr>
          <p:cNvSpPr txBox="1"/>
          <p:nvPr/>
        </p:nvSpPr>
        <p:spPr>
          <a:xfrm>
            <a:off x="3143250" y="4686300"/>
            <a:ext cx="514350" cy="369332"/>
          </a:xfrm>
          <a:prstGeom prst="rect">
            <a:avLst/>
          </a:prstGeom>
          <a:noFill/>
        </p:spPr>
        <p:txBody>
          <a:bodyPr wrap="square" rtlCol="0">
            <a:spAutoFit/>
          </a:bodyPr>
          <a:lstStyle/>
          <a:p>
            <a:r>
              <a:rPr lang="en-US" dirty="0"/>
              <a:t>Q</a:t>
            </a:r>
          </a:p>
        </p:txBody>
      </p:sp>
      <p:cxnSp>
        <p:nvCxnSpPr>
          <p:cNvPr id="88" name="Straight Arrow Connector 87">
            <a:extLst>
              <a:ext uri="{FF2B5EF4-FFF2-40B4-BE49-F238E27FC236}">
                <a16:creationId xmlns:a16="http://schemas.microsoft.com/office/drawing/2014/main" id="{DE1BF077-3EBE-BE41-9486-D1242ADF6DC7}"/>
              </a:ext>
            </a:extLst>
          </p:cNvPr>
          <p:cNvCxnSpPr/>
          <p:nvPr/>
        </p:nvCxnSpPr>
        <p:spPr>
          <a:xfrm>
            <a:off x="1657350" y="4457700"/>
            <a:ext cx="857250" cy="0"/>
          </a:xfrm>
          <a:prstGeom prst="straightConnector1">
            <a:avLst/>
          </a:prstGeom>
          <a:ln w="38100">
            <a:solidFill>
              <a:srgbClr val="00B0F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89" name="Straight Arrow Connector 88">
            <a:extLst>
              <a:ext uri="{FF2B5EF4-FFF2-40B4-BE49-F238E27FC236}">
                <a16:creationId xmlns:a16="http://schemas.microsoft.com/office/drawing/2014/main" id="{BA99A4BB-0EFE-8C4C-933F-B131FEE29944}"/>
              </a:ext>
            </a:extLst>
          </p:cNvPr>
          <p:cNvCxnSpPr>
            <a:cxnSpLocks/>
          </p:cNvCxnSpPr>
          <p:nvPr/>
        </p:nvCxnSpPr>
        <p:spPr>
          <a:xfrm>
            <a:off x="6547631" y="4461217"/>
            <a:ext cx="313886" cy="0"/>
          </a:xfrm>
          <a:prstGeom prst="straightConnector1">
            <a:avLst/>
          </a:prstGeom>
          <a:ln w="381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3" name="Straight Arrow Connector 92">
            <a:extLst>
              <a:ext uri="{FF2B5EF4-FFF2-40B4-BE49-F238E27FC236}">
                <a16:creationId xmlns:a16="http://schemas.microsoft.com/office/drawing/2014/main" id="{D1F8831B-719C-D545-9925-D456CE81A361}"/>
              </a:ext>
            </a:extLst>
          </p:cNvPr>
          <p:cNvCxnSpPr>
            <a:cxnSpLocks/>
          </p:cNvCxnSpPr>
          <p:nvPr/>
        </p:nvCxnSpPr>
        <p:spPr>
          <a:xfrm flipH="1">
            <a:off x="2514600" y="4457700"/>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4" name="Straight Arrow Connector 93">
            <a:extLst>
              <a:ext uri="{FF2B5EF4-FFF2-40B4-BE49-F238E27FC236}">
                <a16:creationId xmlns:a16="http://schemas.microsoft.com/office/drawing/2014/main" id="{128614D5-43C5-544B-842C-A77B1CD58977}"/>
              </a:ext>
            </a:extLst>
          </p:cNvPr>
          <p:cNvCxnSpPr>
            <a:cxnSpLocks/>
          </p:cNvCxnSpPr>
          <p:nvPr/>
        </p:nvCxnSpPr>
        <p:spPr>
          <a:xfrm flipH="1">
            <a:off x="1371600" y="4457700"/>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95" name="Left Brace 94">
            <a:extLst>
              <a:ext uri="{FF2B5EF4-FFF2-40B4-BE49-F238E27FC236}">
                <a16:creationId xmlns:a16="http://schemas.microsoft.com/office/drawing/2014/main" id="{AB429512-0561-0148-A21B-3413951665DD}"/>
              </a:ext>
            </a:extLst>
          </p:cNvPr>
          <p:cNvSpPr/>
          <p:nvPr/>
        </p:nvSpPr>
        <p:spPr>
          <a:xfrm rot="5400000">
            <a:off x="1481138" y="4574382"/>
            <a:ext cx="54769" cy="273844"/>
          </a:xfrm>
          <a:prstGeom prst="leftBrace">
            <a:avLst>
              <a:gd name="adj1" fmla="val 44444"/>
              <a:gd name="adj2" fmla="val 50000"/>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6" name="Left Brace 95">
            <a:extLst>
              <a:ext uri="{FF2B5EF4-FFF2-40B4-BE49-F238E27FC236}">
                <a16:creationId xmlns:a16="http://schemas.microsoft.com/office/drawing/2014/main" id="{BAA9D836-51B3-8C45-B996-C0A298AABCAF}"/>
              </a:ext>
            </a:extLst>
          </p:cNvPr>
          <p:cNvSpPr/>
          <p:nvPr/>
        </p:nvSpPr>
        <p:spPr>
          <a:xfrm rot="5400000">
            <a:off x="2624138" y="4574382"/>
            <a:ext cx="54769" cy="273844"/>
          </a:xfrm>
          <a:prstGeom prst="leftBrace">
            <a:avLst>
              <a:gd name="adj1" fmla="val 44444"/>
              <a:gd name="adj2" fmla="val 50000"/>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0" name="Left Brace 99">
            <a:extLst>
              <a:ext uri="{FF2B5EF4-FFF2-40B4-BE49-F238E27FC236}">
                <a16:creationId xmlns:a16="http://schemas.microsoft.com/office/drawing/2014/main" id="{9897FCB7-F5B6-7C4A-AD96-C18B51EBCFFF}"/>
              </a:ext>
            </a:extLst>
          </p:cNvPr>
          <p:cNvSpPr/>
          <p:nvPr/>
        </p:nvSpPr>
        <p:spPr>
          <a:xfrm rot="5400000">
            <a:off x="6672262" y="4555332"/>
            <a:ext cx="61913" cy="304800"/>
          </a:xfrm>
          <a:prstGeom prst="leftBrace">
            <a:avLst>
              <a:gd name="adj1" fmla="val 44444"/>
              <a:gd name="adj2" fmla="val 50000"/>
            </a:avLst>
          </a:prstGeom>
          <a:ln>
            <a:solidFill>
              <a:srgbClr val="00B05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01" name="Straight Arrow Connector 100">
            <a:extLst>
              <a:ext uri="{FF2B5EF4-FFF2-40B4-BE49-F238E27FC236}">
                <a16:creationId xmlns:a16="http://schemas.microsoft.com/office/drawing/2014/main" id="{CD3979FF-3C60-DD41-AD4C-36F12919B904}"/>
              </a:ext>
            </a:extLst>
          </p:cNvPr>
          <p:cNvCxnSpPr>
            <a:cxnSpLocks/>
          </p:cNvCxnSpPr>
          <p:nvPr/>
        </p:nvCxnSpPr>
        <p:spPr>
          <a:xfrm flipH="1">
            <a:off x="2226635" y="5048250"/>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02" name="Rectangle 101">
            <a:extLst>
              <a:ext uri="{FF2B5EF4-FFF2-40B4-BE49-F238E27FC236}">
                <a16:creationId xmlns:a16="http://schemas.microsoft.com/office/drawing/2014/main" id="{81D796CB-F265-C847-A54F-7D125A115336}"/>
              </a:ext>
            </a:extLst>
          </p:cNvPr>
          <p:cNvSpPr/>
          <p:nvPr/>
        </p:nvSpPr>
        <p:spPr>
          <a:xfrm>
            <a:off x="2120948" y="5048250"/>
            <a:ext cx="463588" cy="369332"/>
          </a:xfrm>
          <a:prstGeom prst="rect">
            <a:avLst/>
          </a:prstGeom>
        </p:spPr>
        <p:txBody>
          <a:bodyPr wrap="none">
            <a:spAutoFit/>
          </a:bodyPr>
          <a:lstStyle/>
          <a:p>
            <a:r>
              <a:rPr lang="en-US" i="1" dirty="0">
                <a:solidFill>
                  <a:srgbClr val="0070C0"/>
                </a:solidFill>
                <a:latin typeface="Cambria Math" panose="02040503050406030204" pitchFamily="18" charset="0"/>
              </a:rPr>
              <a:t>TR</a:t>
            </a:r>
          </a:p>
        </p:txBody>
      </p:sp>
      <p:cxnSp>
        <p:nvCxnSpPr>
          <p:cNvPr id="103" name="Straight Arrow Connector 102">
            <a:extLst>
              <a:ext uri="{FF2B5EF4-FFF2-40B4-BE49-F238E27FC236}">
                <a16:creationId xmlns:a16="http://schemas.microsoft.com/office/drawing/2014/main" id="{DA02405F-0F09-7B4E-B187-18BA2CF8E4A5}"/>
              </a:ext>
            </a:extLst>
          </p:cNvPr>
          <p:cNvCxnSpPr>
            <a:cxnSpLocks/>
          </p:cNvCxnSpPr>
          <p:nvPr/>
        </p:nvCxnSpPr>
        <p:spPr>
          <a:xfrm flipH="1">
            <a:off x="1651000" y="5052483"/>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04" name="Rectangle 103">
            <a:extLst>
              <a:ext uri="{FF2B5EF4-FFF2-40B4-BE49-F238E27FC236}">
                <a16:creationId xmlns:a16="http://schemas.microsoft.com/office/drawing/2014/main" id="{C04CFD28-3763-9E4B-8B8A-E7702F5A31EC}"/>
              </a:ext>
            </a:extLst>
          </p:cNvPr>
          <p:cNvSpPr/>
          <p:nvPr/>
        </p:nvSpPr>
        <p:spPr>
          <a:xfrm>
            <a:off x="1531029" y="5059463"/>
            <a:ext cx="473206" cy="369332"/>
          </a:xfrm>
          <a:prstGeom prst="rect">
            <a:avLst/>
          </a:prstGeom>
        </p:spPr>
        <p:txBody>
          <a:bodyPr wrap="none">
            <a:spAutoFit/>
          </a:bodyPr>
          <a:lstStyle/>
          <a:p>
            <a:r>
              <a:rPr lang="en-US" i="1" dirty="0">
                <a:solidFill>
                  <a:srgbClr val="FF0000"/>
                </a:solidFill>
                <a:latin typeface="Cambria Math" panose="02040503050406030204" pitchFamily="18" charset="0"/>
              </a:rPr>
              <a:t>TD</a:t>
            </a:r>
          </a:p>
        </p:txBody>
      </p:sp>
      <p:cxnSp>
        <p:nvCxnSpPr>
          <p:cNvPr id="106" name="Straight Arrow Connector 105">
            <a:extLst>
              <a:ext uri="{FF2B5EF4-FFF2-40B4-BE49-F238E27FC236}">
                <a16:creationId xmlns:a16="http://schemas.microsoft.com/office/drawing/2014/main" id="{A731BC1E-0DF6-6243-A011-18A87381866A}"/>
              </a:ext>
            </a:extLst>
          </p:cNvPr>
          <p:cNvCxnSpPr>
            <a:cxnSpLocks/>
          </p:cNvCxnSpPr>
          <p:nvPr/>
        </p:nvCxnSpPr>
        <p:spPr>
          <a:xfrm>
            <a:off x="1940917" y="5051767"/>
            <a:ext cx="313886" cy="0"/>
          </a:xfrm>
          <a:prstGeom prst="straightConnector1">
            <a:avLst/>
          </a:prstGeom>
          <a:ln w="381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sp>
        <p:nvSpPr>
          <p:cNvPr id="107" name="Rectangle 106">
            <a:extLst>
              <a:ext uri="{FF2B5EF4-FFF2-40B4-BE49-F238E27FC236}">
                <a16:creationId xmlns:a16="http://schemas.microsoft.com/office/drawing/2014/main" id="{2DDDC7BB-C6E0-DE4A-B5FB-95F5BCFCD8CB}"/>
              </a:ext>
            </a:extLst>
          </p:cNvPr>
          <p:cNvSpPr/>
          <p:nvPr/>
        </p:nvSpPr>
        <p:spPr>
          <a:xfrm>
            <a:off x="1831605" y="5055230"/>
            <a:ext cx="447623" cy="369332"/>
          </a:xfrm>
          <a:prstGeom prst="rect">
            <a:avLst/>
          </a:prstGeom>
        </p:spPr>
        <p:txBody>
          <a:bodyPr wrap="none">
            <a:spAutoFit/>
          </a:bodyPr>
          <a:lstStyle/>
          <a:p>
            <a:r>
              <a:rPr lang="en-US" i="1" dirty="0">
                <a:solidFill>
                  <a:srgbClr val="00B050"/>
                </a:solidFill>
                <a:latin typeface="Cambria Math" panose="02040503050406030204" pitchFamily="18" charset="0"/>
              </a:rPr>
              <a:t>TC</a:t>
            </a:r>
          </a:p>
        </p:txBody>
      </p:sp>
      <p:sp>
        <p:nvSpPr>
          <p:cNvPr id="109" name="Rectangle 108">
            <a:extLst>
              <a:ext uri="{FF2B5EF4-FFF2-40B4-BE49-F238E27FC236}">
                <a16:creationId xmlns:a16="http://schemas.microsoft.com/office/drawing/2014/main" id="{79ED2AE5-DE63-EA4F-BF9B-7F4E5DDE0F02}"/>
              </a:ext>
            </a:extLst>
          </p:cNvPr>
          <p:cNvSpPr/>
          <p:nvPr/>
        </p:nvSpPr>
        <p:spPr>
          <a:xfrm>
            <a:off x="2409324" y="4420268"/>
            <a:ext cx="463588" cy="369332"/>
          </a:xfrm>
          <a:prstGeom prst="rect">
            <a:avLst/>
          </a:prstGeom>
        </p:spPr>
        <p:txBody>
          <a:bodyPr wrap="none">
            <a:spAutoFit/>
          </a:bodyPr>
          <a:lstStyle/>
          <a:p>
            <a:r>
              <a:rPr lang="en-US" i="1" dirty="0">
                <a:solidFill>
                  <a:srgbClr val="0070C0"/>
                </a:solidFill>
                <a:latin typeface="Cambria Math" panose="02040503050406030204" pitchFamily="18" charset="0"/>
              </a:rPr>
              <a:t>TR</a:t>
            </a:r>
          </a:p>
        </p:txBody>
      </p:sp>
      <p:sp>
        <p:nvSpPr>
          <p:cNvPr id="110" name="Rectangle 109">
            <a:extLst>
              <a:ext uri="{FF2B5EF4-FFF2-40B4-BE49-F238E27FC236}">
                <a16:creationId xmlns:a16="http://schemas.microsoft.com/office/drawing/2014/main" id="{1FA49A55-8150-B540-B059-D2440ACAEAE1}"/>
              </a:ext>
            </a:extLst>
          </p:cNvPr>
          <p:cNvSpPr/>
          <p:nvPr/>
        </p:nvSpPr>
        <p:spPr>
          <a:xfrm>
            <a:off x="6445299" y="4415819"/>
            <a:ext cx="447623" cy="369332"/>
          </a:xfrm>
          <a:prstGeom prst="rect">
            <a:avLst/>
          </a:prstGeom>
        </p:spPr>
        <p:txBody>
          <a:bodyPr wrap="none">
            <a:spAutoFit/>
          </a:bodyPr>
          <a:lstStyle/>
          <a:p>
            <a:r>
              <a:rPr lang="en-US" i="1" dirty="0">
                <a:solidFill>
                  <a:srgbClr val="00B050"/>
                </a:solidFill>
                <a:latin typeface="Cambria Math" panose="02040503050406030204" pitchFamily="18" charset="0"/>
              </a:rPr>
              <a:t>TC</a:t>
            </a:r>
          </a:p>
        </p:txBody>
      </p:sp>
      <p:sp>
        <p:nvSpPr>
          <p:cNvPr id="111" name="Rectangle 110">
            <a:extLst>
              <a:ext uri="{FF2B5EF4-FFF2-40B4-BE49-F238E27FC236}">
                <a16:creationId xmlns:a16="http://schemas.microsoft.com/office/drawing/2014/main" id="{34E2532E-EC15-9F44-8AB1-B659E76CDB72}"/>
              </a:ext>
            </a:extLst>
          </p:cNvPr>
          <p:cNvSpPr/>
          <p:nvPr/>
        </p:nvSpPr>
        <p:spPr>
          <a:xfrm>
            <a:off x="1260977" y="4420268"/>
            <a:ext cx="473206" cy="369332"/>
          </a:xfrm>
          <a:prstGeom prst="rect">
            <a:avLst/>
          </a:prstGeom>
        </p:spPr>
        <p:txBody>
          <a:bodyPr wrap="none">
            <a:spAutoFit/>
          </a:bodyPr>
          <a:lstStyle/>
          <a:p>
            <a:r>
              <a:rPr lang="en-US" i="1" dirty="0">
                <a:solidFill>
                  <a:srgbClr val="FF0000"/>
                </a:solidFill>
                <a:latin typeface="Cambria Math" panose="02040503050406030204" pitchFamily="18" charset="0"/>
              </a:rPr>
              <a:t>TD</a:t>
            </a:r>
          </a:p>
        </p:txBody>
      </p:sp>
      <p:sp>
        <p:nvSpPr>
          <p:cNvPr id="3" name="Footer Placeholder 2">
            <a:extLst>
              <a:ext uri="{FF2B5EF4-FFF2-40B4-BE49-F238E27FC236}">
                <a16:creationId xmlns:a16="http://schemas.microsoft.com/office/drawing/2014/main" id="{F16EB7B2-86DF-1F40-9042-38EEBBDCADE5}"/>
              </a:ext>
            </a:extLst>
          </p:cNvPr>
          <p:cNvSpPr>
            <a:spLocks noGrp="1"/>
          </p:cNvSpPr>
          <p:nvPr>
            <p:ph type="ftr" sz="quarter" idx="11"/>
          </p:nvPr>
        </p:nvSpPr>
        <p:spPr/>
        <p:txBody>
          <a:bodyPr/>
          <a:lstStyle/>
          <a:p>
            <a:pPr>
              <a:defRPr/>
            </a:pPr>
            <a:r>
              <a:rPr lang="en-US"/>
              <a:t>Class 19:  Preferential Trading Arrangements</a:t>
            </a:r>
          </a:p>
        </p:txBody>
      </p:sp>
    </p:spTree>
    <p:extLst>
      <p:ext uri="{BB962C8B-B14F-4D97-AF65-F5344CB8AC3E}">
        <p14:creationId xmlns:p14="http://schemas.microsoft.com/office/powerpoint/2010/main" val="171393805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0D8DEA8F-4996-494E-80E1-E2C3FCEFDEFA}"/>
              </a:ext>
            </a:extLst>
          </p:cNvPr>
          <p:cNvSpPr/>
          <p:nvPr/>
        </p:nvSpPr>
        <p:spPr>
          <a:xfrm>
            <a:off x="0" y="679626"/>
            <a:ext cx="9144000" cy="55546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 name="Rectangle 96">
            <a:extLst>
              <a:ext uri="{FF2B5EF4-FFF2-40B4-BE49-F238E27FC236}">
                <a16:creationId xmlns:a16="http://schemas.microsoft.com/office/drawing/2014/main" id="{842B352D-3D9B-064E-9FEA-B9DCD8B4A935}"/>
              </a:ext>
            </a:extLst>
          </p:cNvPr>
          <p:cNvSpPr/>
          <p:nvPr/>
        </p:nvSpPr>
        <p:spPr>
          <a:xfrm flipV="1">
            <a:off x="1143538" y="2915218"/>
            <a:ext cx="1372707" cy="251057"/>
          </a:xfrm>
          <a:prstGeom prst="rect">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 name="Right Triangle 97">
            <a:extLst>
              <a:ext uri="{FF2B5EF4-FFF2-40B4-BE49-F238E27FC236}">
                <a16:creationId xmlns:a16="http://schemas.microsoft.com/office/drawing/2014/main" id="{A5FEBBE0-CE28-7B4E-82B5-AD82213A7782}"/>
              </a:ext>
            </a:extLst>
          </p:cNvPr>
          <p:cNvSpPr/>
          <p:nvPr/>
        </p:nvSpPr>
        <p:spPr>
          <a:xfrm flipV="1">
            <a:off x="2512513" y="2916154"/>
            <a:ext cx="275091" cy="245187"/>
          </a:xfrm>
          <a:prstGeom prst="rtTriangle">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71</a:t>
            </a:fld>
            <a:endParaRPr lang="en-US"/>
          </a:p>
        </p:txBody>
      </p:sp>
      <p:cxnSp>
        <p:nvCxnSpPr>
          <p:cNvPr id="7" name="Straight Connector 6"/>
          <p:cNvCxnSpPr>
            <a:cxnSpLocks/>
          </p:cNvCxnSpPr>
          <p:nvPr/>
        </p:nvCxnSpPr>
        <p:spPr>
          <a:xfrm>
            <a:off x="1143000" y="4743450"/>
            <a:ext cx="22288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V="1">
            <a:off x="11430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914400" y="2114550"/>
            <a:ext cx="514350" cy="369332"/>
          </a:xfrm>
          <a:prstGeom prst="rect">
            <a:avLst/>
          </a:prstGeom>
          <a:noFill/>
        </p:spPr>
        <p:txBody>
          <a:bodyPr wrap="square" rtlCol="0">
            <a:spAutoFit/>
          </a:bodyPr>
          <a:lstStyle/>
          <a:p>
            <a:r>
              <a:rPr lang="en-US" dirty="0"/>
              <a:t>P</a:t>
            </a:r>
          </a:p>
        </p:txBody>
      </p:sp>
      <p:sp>
        <p:nvSpPr>
          <p:cNvPr id="34" name="TextBox 33"/>
          <p:cNvSpPr txBox="1"/>
          <p:nvPr/>
        </p:nvSpPr>
        <p:spPr>
          <a:xfrm>
            <a:off x="1314450" y="1600201"/>
            <a:ext cx="1943100" cy="646331"/>
          </a:xfrm>
          <a:prstGeom prst="rect">
            <a:avLst/>
          </a:prstGeom>
          <a:noFill/>
        </p:spPr>
        <p:txBody>
          <a:bodyPr wrap="square" rtlCol="0">
            <a:spAutoFit/>
          </a:bodyPr>
          <a:lstStyle/>
          <a:p>
            <a:pPr algn="ctr"/>
            <a:r>
              <a:rPr lang="en-US" dirty="0"/>
              <a:t>Export Supplies of B, C, and D</a:t>
            </a:r>
          </a:p>
        </p:txBody>
      </p:sp>
      <p:sp>
        <p:nvSpPr>
          <p:cNvPr id="38" name="Left Brace 37"/>
          <p:cNvSpPr/>
          <p:nvPr/>
        </p:nvSpPr>
        <p:spPr>
          <a:xfrm>
            <a:off x="971550" y="3371850"/>
            <a:ext cx="171450" cy="1028700"/>
          </a:xfrm>
          <a:prstGeom prst="leftBrace">
            <a:avLst>
              <a:gd name="adj1" fmla="val 44444"/>
              <a:gd name="adj2"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61" name="Straight Connector 60"/>
          <p:cNvCxnSpPr>
            <a:cxnSpLocks/>
          </p:cNvCxnSpPr>
          <p:nvPr/>
        </p:nvCxnSpPr>
        <p:spPr>
          <a:xfrm>
            <a:off x="4000500" y="4743450"/>
            <a:ext cx="36004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flipV="1">
            <a:off x="40005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5" name="TextBox 64"/>
          <p:cNvSpPr txBox="1"/>
          <p:nvPr/>
        </p:nvSpPr>
        <p:spPr>
          <a:xfrm>
            <a:off x="7486650" y="4686300"/>
            <a:ext cx="514350" cy="369332"/>
          </a:xfrm>
          <a:prstGeom prst="rect">
            <a:avLst/>
          </a:prstGeom>
          <a:noFill/>
        </p:spPr>
        <p:txBody>
          <a:bodyPr wrap="square" rtlCol="0">
            <a:spAutoFit/>
          </a:bodyPr>
          <a:lstStyle/>
          <a:p>
            <a:r>
              <a:rPr lang="en-US" dirty="0"/>
              <a:t>Q</a:t>
            </a:r>
          </a:p>
        </p:txBody>
      </p:sp>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92EE2414-DF8A-4344-983D-77235EC7E06D}"/>
                  </a:ext>
                </a:extLst>
              </p:cNvPr>
              <p:cNvSpPr txBox="1"/>
              <p:nvPr/>
            </p:nvSpPr>
            <p:spPr>
              <a:xfrm>
                <a:off x="2286000" y="2171700"/>
                <a:ext cx="1023657" cy="3702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𝑡</m:t>
                          </m:r>
                        </m:sup>
                      </m:sSup>
                      <m:r>
                        <a:rPr lang="en-US" i="1">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𝑡</m:t>
                          </m:r>
                        </m:sup>
                      </m:sSup>
                      <m:r>
                        <a:rPr lang="en-US" b="0" i="1" smtClean="0">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b="0" i="1" smtClean="0">
                              <a:latin typeface="Cambria Math" panose="02040503050406030204" pitchFamily="18" charset="0"/>
                            </a:rPr>
                            <m:t>𝐷</m:t>
                          </m:r>
                          <m:r>
                            <a:rPr lang="en-US" i="1">
                              <a:latin typeface="Cambria Math" panose="02040503050406030204" pitchFamily="18" charset="0"/>
                            </a:rPr>
                            <m:t>𝑡</m:t>
                          </m:r>
                        </m:sup>
                      </m:sSup>
                    </m:oMath>
                  </m:oMathPara>
                </a14:m>
                <a:endParaRPr lang="en-US" baseline="30000" dirty="0"/>
              </a:p>
            </p:txBody>
          </p:sp>
        </mc:Choice>
        <mc:Fallback xmlns="">
          <p:sp>
            <p:nvSpPr>
              <p:cNvPr id="52" name="TextBox 51">
                <a:extLst>
                  <a:ext uri="{FF2B5EF4-FFF2-40B4-BE49-F238E27FC236}">
                    <a16:creationId xmlns:a16="http://schemas.microsoft.com/office/drawing/2014/main" id="{92EE2414-DF8A-4344-983D-77235EC7E06D}"/>
                  </a:ext>
                </a:extLst>
              </p:cNvPr>
              <p:cNvSpPr txBox="1">
                <a:spLocks noRot="1" noChangeAspect="1" noMove="1" noResize="1" noEditPoints="1" noAdjustHandles="1" noChangeArrowheads="1" noChangeShapeType="1" noTextEdit="1"/>
              </p:cNvSpPr>
              <p:nvPr/>
            </p:nvSpPr>
            <p:spPr>
              <a:xfrm>
                <a:off x="2286000" y="2171700"/>
                <a:ext cx="1023657" cy="370230"/>
              </a:xfrm>
              <a:prstGeom prst="rect">
                <a:avLst/>
              </a:prstGeom>
              <a:blipFill>
                <a:blip r:embed="rId2"/>
                <a:stretch>
                  <a:fillRect r="-33333"/>
                </a:stretch>
              </a:blipFill>
            </p:spPr>
            <p:txBody>
              <a:bodyPr/>
              <a:lstStyle/>
              <a:p>
                <a:r>
                  <a:rPr lang="en-US">
                    <a:noFill/>
                  </a:rPr>
                  <a:t> </a:t>
                </a:r>
              </a:p>
            </p:txBody>
          </p:sp>
        </mc:Fallback>
      </mc:AlternateContent>
      <p:sp>
        <p:nvSpPr>
          <p:cNvPr id="82" name="TextBox 81">
            <a:extLst>
              <a:ext uri="{FF2B5EF4-FFF2-40B4-BE49-F238E27FC236}">
                <a16:creationId xmlns:a16="http://schemas.microsoft.com/office/drawing/2014/main" id="{7E6B0EBB-1053-F74B-9D67-38DE2DAC1BC9}"/>
              </a:ext>
            </a:extLst>
          </p:cNvPr>
          <p:cNvSpPr txBox="1"/>
          <p:nvPr/>
        </p:nvSpPr>
        <p:spPr>
          <a:xfrm>
            <a:off x="3771900" y="2114550"/>
            <a:ext cx="514350" cy="369332"/>
          </a:xfrm>
          <a:prstGeom prst="rect">
            <a:avLst/>
          </a:prstGeom>
          <a:noFill/>
        </p:spPr>
        <p:txBody>
          <a:bodyPr wrap="square" rtlCol="0">
            <a:spAutoFit/>
          </a:bodyPr>
          <a:lstStyle/>
          <a:p>
            <a:r>
              <a:rPr lang="en-US" dirty="0"/>
              <a:t>P</a:t>
            </a:r>
          </a:p>
        </p:txBody>
      </p:sp>
      <p:cxnSp>
        <p:nvCxnSpPr>
          <p:cNvPr id="37" name="Straight Connector 36">
            <a:extLst>
              <a:ext uri="{FF2B5EF4-FFF2-40B4-BE49-F238E27FC236}">
                <a16:creationId xmlns:a16="http://schemas.microsoft.com/office/drawing/2014/main" id="{2B69756F-A655-3D4B-94B8-1C84BBD8D05F}"/>
              </a:ext>
            </a:extLst>
          </p:cNvPr>
          <p:cNvCxnSpPr>
            <a:cxnSpLocks/>
          </p:cNvCxnSpPr>
          <p:nvPr/>
        </p:nvCxnSpPr>
        <p:spPr>
          <a:xfrm flipV="1">
            <a:off x="4000500" y="3371850"/>
            <a:ext cx="108585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7D3B3EFB-8AD7-B847-A9E9-32226D6619E0}"/>
              </a:ext>
            </a:extLst>
          </p:cNvPr>
          <p:cNvCxnSpPr>
            <a:cxnSpLocks/>
          </p:cNvCxnSpPr>
          <p:nvPr/>
        </p:nvCxnSpPr>
        <p:spPr>
          <a:xfrm flipV="1">
            <a:off x="4000500" y="3371850"/>
            <a:ext cx="217170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0" name="Straight Connector 89">
            <a:extLst>
              <a:ext uri="{FF2B5EF4-FFF2-40B4-BE49-F238E27FC236}">
                <a16:creationId xmlns:a16="http://schemas.microsoft.com/office/drawing/2014/main" id="{B2D8F04D-0077-A244-88D3-72FB5EC1C75A}"/>
              </a:ext>
            </a:extLst>
          </p:cNvPr>
          <p:cNvCxnSpPr>
            <a:cxnSpLocks/>
          </p:cNvCxnSpPr>
          <p:nvPr/>
        </p:nvCxnSpPr>
        <p:spPr>
          <a:xfrm flipV="1">
            <a:off x="1143000" y="2343150"/>
            <a:ext cx="114300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2" name="Straight Connector 91">
            <a:extLst>
              <a:ext uri="{FF2B5EF4-FFF2-40B4-BE49-F238E27FC236}">
                <a16:creationId xmlns:a16="http://schemas.microsoft.com/office/drawing/2014/main" id="{8B85F163-61A3-0746-963C-6D9ECA960372}"/>
              </a:ext>
            </a:extLst>
          </p:cNvPr>
          <p:cNvCxnSpPr>
            <a:cxnSpLocks/>
          </p:cNvCxnSpPr>
          <p:nvPr/>
        </p:nvCxnSpPr>
        <p:spPr>
          <a:xfrm flipV="1">
            <a:off x="1143000" y="2743200"/>
            <a:ext cx="1828800" cy="16573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5" name="Straight Connector 104">
            <a:extLst>
              <a:ext uri="{FF2B5EF4-FFF2-40B4-BE49-F238E27FC236}">
                <a16:creationId xmlns:a16="http://schemas.microsoft.com/office/drawing/2014/main" id="{BD22C410-650B-8D47-BD64-C672E078F6CA}"/>
              </a:ext>
            </a:extLst>
          </p:cNvPr>
          <p:cNvCxnSpPr>
            <a:cxnSpLocks/>
          </p:cNvCxnSpPr>
          <p:nvPr/>
        </p:nvCxnSpPr>
        <p:spPr>
          <a:xfrm flipV="1">
            <a:off x="6172200" y="2914650"/>
            <a:ext cx="1485900" cy="4572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8" name="Straight Connector 107">
            <a:extLst>
              <a:ext uri="{FF2B5EF4-FFF2-40B4-BE49-F238E27FC236}">
                <a16:creationId xmlns:a16="http://schemas.microsoft.com/office/drawing/2014/main" id="{78587724-9D09-8C47-A585-6DFE04317138}"/>
              </a:ext>
            </a:extLst>
          </p:cNvPr>
          <p:cNvCxnSpPr>
            <a:cxnSpLocks/>
          </p:cNvCxnSpPr>
          <p:nvPr/>
        </p:nvCxnSpPr>
        <p:spPr>
          <a:xfrm flipV="1">
            <a:off x="5086350" y="2571750"/>
            <a:ext cx="2571750" cy="8001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0296D01C-5A67-F249-8B2F-49D0E799DF72}"/>
              </a:ext>
            </a:extLst>
          </p:cNvPr>
          <p:cNvCxnSpPr>
            <a:cxnSpLocks/>
          </p:cNvCxnSpPr>
          <p:nvPr/>
        </p:nvCxnSpPr>
        <p:spPr>
          <a:xfrm>
            <a:off x="5772150" y="2286000"/>
            <a:ext cx="1771650" cy="14287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80892F4F-B952-8C4F-B790-4341425ED3BF}"/>
                  </a:ext>
                </a:extLst>
              </p:cNvPr>
              <p:cNvSpPr/>
              <p:nvPr/>
            </p:nvSpPr>
            <p:spPr>
              <a:xfrm>
                <a:off x="7258051" y="2286000"/>
                <a:ext cx="64203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𝑋</m:t>
                          </m:r>
                        </m:e>
                        <m:sub>
                          <m:r>
                            <a:rPr lang="en-US" i="1">
                              <a:solidFill>
                                <a:schemeClr val="tx1"/>
                              </a:solidFill>
                              <a:latin typeface="Cambria Math" panose="02040503050406030204" pitchFamily="18" charset="0"/>
                            </a:rPr>
                            <m:t>1</m:t>
                          </m:r>
                        </m:sub>
                      </m:sSub>
                    </m:oMath>
                  </m:oMathPara>
                </a14:m>
                <a:endParaRPr lang="en-US" dirty="0">
                  <a:solidFill>
                    <a:schemeClr val="tx1"/>
                  </a:solidFill>
                </a:endParaRPr>
              </a:p>
            </p:txBody>
          </p:sp>
        </mc:Choice>
        <mc:Fallback xmlns="">
          <p:sp>
            <p:nvSpPr>
              <p:cNvPr id="2" name="Rectangle 1">
                <a:extLst>
                  <a:ext uri="{FF2B5EF4-FFF2-40B4-BE49-F238E27FC236}">
                    <a16:creationId xmlns:a16="http://schemas.microsoft.com/office/drawing/2014/main" id="{80892F4F-B952-8C4F-B790-4341425ED3BF}"/>
                  </a:ext>
                </a:extLst>
              </p:cNvPr>
              <p:cNvSpPr>
                <a:spLocks noRot="1" noChangeAspect="1" noMove="1" noResize="1" noEditPoints="1" noAdjustHandles="1" noChangeArrowheads="1" noChangeShapeType="1" noTextEdit="1"/>
              </p:cNvSpPr>
              <p:nvPr/>
            </p:nvSpPr>
            <p:spPr>
              <a:xfrm>
                <a:off x="7258051" y="2286000"/>
                <a:ext cx="642035" cy="369332"/>
              </a:xfrm>
              <a:prstGeom prst="rect">
                <a:avLst/>
              </a:prstGeom>
              <a:blipFill>
                <a:blip r:embed="rId3"/>
                <a:stretch>
                  <a:fillRect b="-137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Rectangle 40">
                <a:extLst>
                  <a:ext uri="{FF2B5EF4-FFF2-40B4-BE49-F238E27FC236}">
                    <a16:creationId xmlns:a16="http://schemas.microsoft.com/office/drawing/2014/main" id="{DABB84F5-AE17-204A-80ED-F6F8F057D7D9}"/>
                  </a:ext>
                </a:extLst>
              </p:cNvPr>
              <p:cNvSpPr/>
              <p:nvPr/>
            </p:nvSpPr>
            <p:spPr>
              <a:xfrm>
                <a:off x="7315200" y="2971800"/>
                <a:ext cx="64735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𝑋</m:t>
                          </m:r>
                        </m:e>
                        <m:sub>
                          <m:r>
                            <a:rPr lang="en-US" b="0" i="1" smtClean="0">
                              <a:solidFill>
                                <a:schemeClr val="tx1"/>
                              </a:solidFill>
                              <a:latin typeface="Cambria Math" panose="02040503050406030204" pitchFamily="18" charset="0"/>
                            </a:rPr>
                            <m:t>2</m:t>
                          </m:r>
                        </m:sub>
                      </m:sSub>
                    </m:oMath>
                  </m:oMathPara>
                </a14:m>
                <a:endParaRPr lang="en-US" dirty="0">
                  <a:solidFill>
                    <a:schemeClr val="tx1"/>
                  </a:solidFill>
                </a:endParaRPr>
              </a:p>
            </p:txBody>
          </p:sp>
        </mc:Choice>
        <mc:Fallback xmlns="">
          <p:sp>
            <p:nvSpPr>
              <p:cNvPr id="41" name="Rectangle 40">
                <a:extLst>
                  <a:ext uri="{FF2B5EF4-FFF2-40B4-BE49-F238E27FC236}">
                    <a16:creationId xmlns:a16="http://schemas.microsoft.com/office/drawing/2014/main" id="{DABB84F5-AE17-204A-80ED-F6F8F057D7D9}"/>
                  </a:ext>
                </a:extLst>
              </p:cNvPr>
              <p:cNvSpPr>
                <a:spLocks noRot="1" noChangeAspect="1" noMove="1" noResize="1" noEditPoints="1" noAdjustHandles="1" noChangeArrowheads="1" noChangeShapeType="1" noTextEdit="1"/>
              </p:cNvSpPr>
              <p:nvPr/>
            </p:nvSpPr>
            <p:spPr>
              <a:xfrm>
                <a:off x="7315200" y="2971800"/>
                <a:ext cx="647357" cy="369332"/>
              </a:xfrm>
              <a:prstGeom prst="rect">
                <a:avLst/>
              </a:prstGeom>
              <a:blipFill>
                <a:blip r:embed="rId4"/>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Rectangle 44">
                <a:extLst>
                  <a:ext uri="{FF2B5EF4-FFF2-40B4-BE49-F238E27FC236}">
                    <a16:creationId xmlns:a16="http://schemas.microsoft.com/office/drawing/2014/main" id="{0CF069C6-2FA6-5044-AFDE-4E27CCAE2EE5}"/>
                  </a:ext>
                </a:extLst>
              </p:cNvPr>
              <p:cNvSpPr/>
              <p:nvPr/>
            </p:nvSpPr>
            <p:spPr>
              <a:xfrm>
                <a:off x="7315200" y="3371850"/>
                <a:ext cx="570349" cy="37003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𝑀</m:t>
                          </m:r>
                        </m:e>
                        <m:sup>
                          <m:r>
                            <a:rPr lang="en-US" i="1">
                              <a:latin typeface="Cambria Math" panose="02040503050406030204" pitchFamily="18" charset="0"/>
                            </a:rPr>
                            <m:t>𝐴</m:t>
                          </m:r>
                        </m:sup>
                      </m:sSup>
                    </m:oMath>
                  </m:oMathPara>
                </a14:m>
                <a:endParaRPr lang="en-US" dirty="0"/>
              </a:p>
            </p:txBody>
          </p:sp>
        </mc:Choice>
        <mc:Fallback xmlns="">
          <p:sp>
            <p:nvSpPr>
              <p:cNvPr id="45" name="Rectangle 44">
                <a:extLst>
                  <a:ext uri="{FF2B5EF4-FFF2-40B4-BE49-F238E27FC236}">
                    <a16:creationId xmlns:a16="http://schemas.microsoft.com/office/drawing/2014/main" id="{0CF069C6-2FA6-5044-AFDE-4E27CCAE2EE5}"/>
                  </a:ext>
                </a:extLst>
              </p:cNvPr>
              <p:cNvSpPr>
                <a:spLocks noRot="1" noChangeAspect="1" noMove="1" noResize="1" noEditPoints="1" noAdjustHandles="1" noChangeArrowheads="1" noChangeShapeType="1" noTextEdit="1"/>
              </p:cNvSpPr>
              <p:nvPr/>
            </p:nvSpPr>
            <p:spPr>
              <a:xfrm>
                <a:off x="7315200" y="3371850"/>
                <a:ext cx="570349" cy="370038"/>
              </a:xfrm>
              <a:prstGeom prst="rect">
                <a:avLst/>
              </a:prstGeom>
              <a:blipFill>
                <a:blip r:embed="rId5"/>
                <a:stretch>
                  <a:fillRect/>
                </a:stretch>
              </a:blipFill>
            </p:spPr>
            <p:txBody>
              <a:bodyPr/>
              <a:lstStyle/>
              <a:p>
                <a:r>
                  <a:rPr lang="en-US">
                    <a:noFill/>
                  </a:rPr>
                  <a:t> </a:t>
                </a:r>
              </a:p>
            </p:txBody>
          </p:sp>
        </mc:Fallback>
      </mc:AlternateContent>
      <p:cxnSp>
        <p:nvCxnSpPr>
          <p:cNvPr id="46" name="Straight Connector 45">
            <a:extLst>
              <a:ext uri="{FF2B5EF4-FFF2-40B4-BE49-F238E27FC236}">
                <a16:creationId xmlns:a16="http://schemas.microsoft.com/office/drawing/2014/main" id="{2AF4C72D-A217-9045-8FD3-1A2D1F3846E0}"/>
              </a:ext>
            </a:extLst>
          </p:cNvPr>
          <p:cNvCxnSpPr>
            <a:cxnSpLocks/>
          </p:cNvCxnSpPr>
          <p:nvPr/>
        </p:nvCxnSpPr>
        <p:spPr>
          <a:xfrm>
            <a:off x="1143000" y="2914650"/>
            <a:ext cx="5350669"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3" name="Straight Connector 52">
            <a:extLst>
              <a:ext uri="{FF2B5EF4-FFF2-40B4-BE49-F238E27FC236}">
                <a16:creationId xmlns:a16="http://schemas.microsoft.com/office/drawing/2014/main" id="{C411EB69-7D49-CF40-82E4-3B972507DF3B}"/>
              </a:ext>
            </a:extLst>
          </p:cNvPr>
          <p:cNvCxnSpPr>
            <a:cxnSpLocks/>
          </p:cNvCxnSpPr>
          <p:nvPr/>
        </p:nvCxnSpPr>
        <p:spPr>
          <a:xfrm flipV="1">
            <a:off x="6549146" y="2908570"/>
            <a:ext cx="0" cy="1839744"/>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9F0E4899-CCAF-DB40-8F93-BF49E3BE89D1}"/>
              </a:ext>
            </a:extLst>
          </p:cNvPr>
          <p:cNvCxnSpPr>
            <a:cxnSpLocks/>
          </p:cNvCxnSpPr>
          <p:nvPr/>
        </p:nvCxnSpPr>
        <p:spPr>
          <a:xfrm flipV="1">
            <a:off x="2791838" y="2906138"/>
            <a:ext cx="0" cy="1839744"/>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8" name="Straight Connector 57">
            <a:extLst>
              <a:ext uri="{FF2B5EF4-FFF2-40B4-BE49-F238E27FC236}">
                <a16:creationId xmlns:a16="http://schemas.microsoft.com/office/drawing/2014/main" id="{8BC69BF0-E90A-5D48-AB9E-DEFC55577E12}"/>
              </a:ext>
            </a:extLst>
          </p:cNvPr>
          <p:cNvCxnSpPr>
            <a:cxnSpLocks/>
          </p:cNvCxnSpPr>
          <p:nvPr/>
        </p:nvCxnSpPr>
        <p:spPr>
          <a:xfrm flipV="1">
            <a:off x="1651270" y="2908570"/>
            <a:ext cx="0" cy="2377805"/>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108F5F29-3284-6845-BBD9-F61EF62DE53E}"/>
              </a:ext>
            </a:extLst>
          </p:cNvPr>
          <p:cNvCxnSpPr>
            <a:cxnSpLocks/>
          </p:cNvCxnSpPr>
          <p:nvPr/>
        </p:nvCxnSpPr>
        <p:spPr>
          <a:xfrm>
            <a:off x="1143000" y="3156698"/>
            <a:ext cx="5710378"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CD0ACFD9-A660-F14C-BA38-C134DEBEC825}"/>
              </a:ext>
            </a:extLst>
          </p:cNvPr>
          <p:cNvCxnSpPr>
            <a:cxnSpLocks/>
          </p:cNvCxnSpPr>
          <p:nvPr/>
        </p:nvCxnSpPr>
        <p:spPr>
          <a:xfrm flipV="1">
            <a:off x="6858000" y="3160569"/>
            <a:ext cx="0" cy="1582882"/>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458363F3-4D2B-F944-B8A8-BDF52ADACE6B}"/>
              </a:ext>
            </a:extLst>
          </p:cNvPr>
          <p:cNvCxnSpPr>
            <a:cxnSpLocks/>
          </p:cNvCxnSpPr>
          <p:nvPr/>
        </p:nvCxnSpPr>
        <p:spPr>
          <a:xfrm flipV="1">
            <a:off x="2514600" y="3143251"/>
            <a:ext cx="0" cy="2095499"/>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A2D15046-B6AB-D446-B3B4-F3C28A3E276E}"/>
              </a:ext>
            </a:extLst>
          </p:cNvPr>
          <p:cNvCxnSpPr>
            <a:cxnSpLocks/>
          </p:cNvCxnSpPr>
          <p:nvPr/>
        </p:nvCxnSpPr>
        <p:spPr>
          <a:xfrm flipV="1">
            <a:off x="1371600" y="3143250"/>
            <a:ext cx="0" cy="1582882"/>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sp>
        <p:nvSpPr>
          <p:cNvPr id="80" name="TextBox 79">
            <a:extLst>
              <a:ext uri="{FF2B5EF4-FFF2-40B4-BE49-F238E27FC236}">
                <a16:creationId xmlns:a16="http://schemas.microsoft.com/office/drawing/2014/main" id="{23324163-DAA0-964E-A3D4-8EFA0336428B}"/>
              </a:ext>
            </a:extLst>
          </p:cNvPr>
          <p:cNvSpPr txBox="1"/>
          <p:nvPr/>
        </p:nvSpPr>
        <p:spPr>
          <a:xfrm>
            <a:off x="1933575" y="1104901"/>
            <a:ext cx="5086350" cy="507831"/>
          </a:xfrm>
          <a:prstGeom prst="rect">
            <a:avLst/>
          </a:prstGeom>
          <a:noFill/>
        </p:spPr>
        <p:txBody>
          <a:bodyPr wrap="square" rtlCol="0">
            <a:spAutoFit/>
          </a:bodyPr>
          <a:lstStyle/>
          <a:p>
            <a:pPr algn="ctr"/>
            <a:r>
              <a:rPr lang="en-US" sz="2700" dirty="0"/>
              <a:t>Welfare Effect on Country D</a:t>
            </a:r>
          </a:p>
        </p:txBody>
      </p:sp>
      <p:cxnSp>
        <p:nvCxnSpPr>
          <p:cNvPr id="81" name="Straight Connector 80">
            <a:extLst>
              <a:ext uri="{FF2B5EF4-FFF2-40B4-BE49-F238E27FC236}">
                <a16:creationId xmlns:a16="http://schemas.microsoft.com/office/drawing/2014/main" id="{ACBECF16-67F2-054D-BE41-9CD22182BC4F}"/>
              </a:ext>
            </a:extLst>
          </p:cNvPr>
          <p:cNvCxnSpPr>
            <a:cxnSpLocks/>
          </p:cNvCxnSpPr>
          <p:nvPr/>
        </p:nvCxnSpPr>
        <p:spPr>
          <a:xfrm flipV="1">
            <a:off x="1946545" y="2908570"/>
            <a:ext cx="0" cy="2377805"/>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72" name="TextBox 71">
                <a:extLst>
                  <a:ext uri="{FF2B5EF4-FFF2-40B4-BE49-F238E27FC236}">
                    <a16:creationId xmlns:a16="http://schemas.microsoft.com/office/drawing/2014/main" id="{9268793F-DE19-A34D-A784-2B774B7EC5C7}"/>
                  </a:ext>
                </a:extLst>
              </p:cNvPr>
              <p:cNvSpPr txBox="1"/>
              <p:nvPr/>
            </p:nvSpPr>
            <p:spPr>
              <a:xfrm>
                <a:off x="2438400" y="2438400"/>
                <a:ext cx="1793502" cy="376963"/>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𝐵𝑓</m:t>
                        </m:r>
                      </m:sup>
                    </m:sSup>
                    <m:r>
                      <a:rPr lang="en-US" b="0" i="1" smtClean="0">
                        <a:latin typeface="Cambria Math" panose="02040503050406030204" pitchFamily="18" charset="0"/>
                      </a:rPr>
                      <m:t>,</m:t>
                    </m:r>
                    <m:r>
                      <a:rPr lang="en-US" i="1">
                        <a:latin typeface="Cambria Math" panose="02040503050406030204" pitchFamily="18" charset="0"/>
                      </a:rPr>
                      <m:t> </m:t>
                    </m:r>
                    <m:sSup>
                      <m:sSupPr>
                        <m:ctrlPr>
                          <a:rPr lang="en-US" i="1">
                            <a:latin typeface="Cambria Math" panose="02040503050406030204" pitchFamily="18" charset="0"/>
                          </a:rPr>
                        </m:ctrlPr>
                      </m:sSupPr>
                      <m:e>
                        <m:r>
                          <a:rPr lang="en-US" b="0" i="1" smtClean="0">
                            <a:latin typeface="Cambria Math" panose="02040503050406030204" pitchFamily="18" charset="0"/>
                          </a:rPr>
                          <m:t> </m:t>
                        </m:r>
                        <m:r>
                          <a:rPr lang="en-US" i="1">
                            <a:latin typeface="Cambria Math" panose="02040503050406030204" pitchFamily="18" charset="0"/>
                          </a:rPr>
                          <m:t>𝑋</m:t>
                        </m:r>
                      </m:e>
                      <m:sup>
                        <m:r>
                          <a:rPr lang="en-US" i="1">
                            <a:latin typeface="Cambria Math" panose="02040503050406030204" pitchFamily="18" charset="0"/>
                          </a:rPr>
                          <m:t>𝐶𝑓</m:t>
                        </m:r>
                      </m:sup>
                    </m:sSup>
                  </m:oMath>
                </a14:m>
                <a:r>
                  <a:rPr lang="en-US" dirty="0"/>
                  <a:t>,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b="0" i="1" smtClean="0">
                            <a:latin typeface="Cambria Math" panose="02040503050406030204" pitchFamily="18" charset="0"/>
                          </a:rPr>
                          <m:t>𝐷</m:t>
                        </m:r>
                        <m:r>
                          <a:rPr lang="en-US" i="1">
                            <a:latin typeface="Cambria Math" panose="02040503050406030204" pitchFamily="18" charset="0"/>
                          </a:rPr>
                          <m:t>𝑓</m:t>
                        </m:r>
                      </m:sup>
                    </m:sSup>
                  </m:oMath>
                </a14:m>
                <a:endParaRPr lang="en-US" baseline="30000" dirty="0"/>
              </a:p>
            </p:txBody>
          </p:sp>
        </mc:Choice>
        <mc:Fallback xmlns="">
          <p:sp>
            <p:nvSpPr>
              <p:cNvPr id="72" name="TextBox 71">
                <a:extLst>
                  <a:ext uri="{FF2B5EF4-FFF2-40B4-BE49-F238E27FC236}">
                    <a16:creationId xmlns:a16="http://schemas.microsoft.com/office/drawing/2014/main" id="{9268793F-DE19-A34D-A784-2B774B7EC5C7}"/>
                  </a:ext>
                </a:extLst>
              </p:cNvPr>
              <p:cNvSpPr txBox="1">
                <a:spLocks noRot="1" noChangeAspect="1" noMove="1" noResize="1" noEditPoints="1" noAdjustHandles="1" noChangeArrowheads="1" noChangeShapeType="1" noTextEdit="1"/>
              </p:cNvSpPr>
              <p:nvPr/>
            </p:nvSpPr>
            <p:spPr>
              <a:xfrm>
                <a:off x="2438400" y="2438400"/>
                <a:ext cx="1793502" cy="376963"/>
              </a:xfrm>
              <a:prstGeom prst="rect">
                <a:avLst/>
              </a:prstGeom>
              <a:blipFill>
                <a:blip r:embed="rId6"/>
                <a:stretch>
                  <a:fillRect t="-3333" b="-23333"/>
                </a:stretch>
              </a:blipFill>
            </p:spPr>
            <p:txBody>
              <a:bodyPr/>
              <a:lstStyle/>
              <a:p>
                <a:r>
                  <a:rPr lang="en-US">
                    <a:noFill/>
                  </a:rPr>
                  <a:t> </a:t>
                </a:r>
              </a:p>
            </p:txBody>
          </p:sp>
        </mc:Fallback>
      </mc:AlternateContent>
      <p:sp>
        <p:nvSpPr>
          <p:cNvPr id="99" name="TextBox 98">
            <a:extLst>
              <a:ext uri="{FF2B5EF4-FFF2-40B4-BE49-F238E27FC236}">
                <a16:creationId xmlns:a16="http://schemas.microsoft.com/office/drawing/2014/main" id="{81B81FC4-7F1B-8745-967E-0ECC77C04429}"/>
              </a:ext>
            </a:extLst>
          </p:cNvPr>
          <p:cNvSpPr txBox="1"/>
          <p:nvPr/>
        </p:nvSpPr>
        <p:spPr>
          <a:xfrm>
            <a:off x="1194648" y="2230067"/>
            <a:ext cx="1523578" cy="646331"/>
          </a:xfrm>
          <a:prstGeom prst="rect">
            <a:avLst/>
          </a:prstGeom>
          <a:solidFill>
            <a:schemeClr val="bg1"/>
          </a:solidFill>
        </p:spPr>
        <p:txBody>
          <a:bodyPr wrap="square" rtlCol="0">
            <a:spAutoFit/>
          </a:bodyPr>
          <a:lstStyle/>
          <a:p>
            <a:pPr algn="ctr"/>
            <a:r>
              <a:rPr lang="en-US" dirty="0">
                <a:solidFill>
                  <a:srgbClr val="FF0000"/>
                </a:solidFill>
              </a:rPr>
              <a:t>Net loss of D’s private sector</a:t>
            </a:r>
          </a:p>
        </p:txBody>
      </p:sp>
      <mc:AlternateContent xmlns:mc="http://schemas.openxmlformats.org/markup-compatibility/2006" xmlns:a14="http://schemas.microsoft.com/office/drawing/2010/main">
        <mc:Choice Requires="a14">
          <p:sp>
            <p:nvSpPr>
              <p:cNvPr id="84" name="Rectangle 83">
                <a:extLst>
                  <a:ext uri="{FF2B5EF4-FFF2-40B4-BE49-F238E27FC236}">
                    <a16:creationId xmlns:a16="http://schemas.microsoft.com/office/drawing/2014/main" id="{FCE339D4-97A9-6840-AA93-59503C772EAD}"/>
                  </a:ext>
                </a:extLst>
              </p:cNvPr>
              <p:cNvSpPr/>
              <p:nvPr/>
            </p:nvSpPr>
            <p:spPr>
              <a:xfrm>
                <a:off x="685800" y="3657600"/>
                <a:ext cx="33457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𝑡</m:t>
                      </m:r>
                    </m:oMath>
                  </m:oMathPara>
                </a14:m>
                <a:endParaRPr lang="en-US" dirty="0"/>
              </a:p>
            </p:txBody>
          </p:sp>
        </mc:Choice>
        <mc:Fallback xmlns="">
          <p:sp>
            <p:nvSpPr>
              <p:cNvPr id="84" name="Rectangle 83">
                <a:extLst>
                  <a:ext uri="{FF2B5EF4-FFF2-40B4-BE49-F238E27FC236}">
                    <a16:creationId xmlns:a16="http://schemas.microsoft.com/office/drawing/2014/main" id="{FCE339D4-97A9-6840-AA93-59503C772EAD}"/>
                  </a:ext>
                </a:extLst>
              </p:cNvPr>
              <p:cNvSpPr>
                <a:spLocks noRot="1" noChangeAspect="1" noMove="1" noResize="1" noEditPoints="1" noAdjustHandles="1" noChangeArrowheads="1" noChangeShapeType="1" noTextEdit="1"/>
              </p:cNvSpPr>
              <p:nvPr/>
            </p:nvSpPr>
            <p:spPr>
              <a:xfrm>
                <a:off x="685800" y="3657600"/>
                <a:ext cx="334579" cy="369332"/>
              </a:xfrm>
              <a:prstGeom prst="rect">
                <a:avLst/>
              </a:prstGeom>
              <a:blipFill>
                <a:blip r:embed="rId7"/>
                <a:stretch>
                  <a:fillRect/>
                </a:stretch>
              </a:blipFill>
            </p:spPr>
            <p:txBody>
              <a:bodyPr/>
              <a:lstStyle/>
              <a:p>
                <a:r>
                  <a:rPr lang="en-US">
                    <a:noFill/>
                  </a:rPr>
                  <a:t> </a:t>
                </a:r>
              </a:p>
            </p:txBody>
          </p:sp>
        </mc:Fallback>
      </mc:AlternateContent>
      <p:sp>
        <p:nvSpPr>
          <p:cNvPr id="86" name="TextBox 85">
            <a:extLst>
              <a:ext uri="{FF2B5EF4-FFF2-40B4-BE49-F238E27FC236}">
                <a16:creationId xmlns:a16="http://schemas.microsoft.com/office/drawing/2014/main" id="{7DBF7641-8683-FC43-9084-FF676E70324E}"/>
              </a:ext>
            </a:extLst>
          </p:cNvPr>
          <p:cNvSpPr txBox="1"/>
          <p:nvPr/>
        </p:nvSpPr>
        <p:spPr>
          <a:xfrm>
            <a:off x="4743450" y="1771650"/>
            <a:ext cx="2171700" cy="369332"/>
          </a:xfrm>
          <a:prstGeom prst="rect">
            <a:avLst/>
          </a:prstGeom>
          <a:noFill/>
        </p:spPr>
        <p:txBody>
          <a:bodyPr wrap="square" rtlCol="0">
            <a:spAutoFit/>
          </a:bodyPr>
          <a:lstStyle/>
          <a:p>
            <a:pPr algn="ctr"/>
            <a:r>
              <a:rPr lang="en-US" dirty="0"/>
              <a:t>Import Market</a:t>
            </a:r>
          </a:p>
        </p:txBody>
      </p:sp>
      <p:sp>
        <p:nvSpPr>
          <p:cNvPr id="87" name="TextBox 86">
            <a:extLst>
              <a:ext uri="{FF2B5EF4-FFF2-40B4-BE49-F238E27FC236}">
                <a16:creationId xmlns:a16="http://schemas.microsoft.com/office/drawing/2014/main" id="{B3DA6CB4-9E0E-D649-AA48-8B5CCDB4AEED}"/>
              </a:ext>
            </a:extLst>
          </p:cNvPr>
          <p:cNvSpPr txBox="1"/>
          <p:nvPr/>
        </p:nvSpPr>
        <p:spPr>
          <a:xfrm>
            <a:off x="3143250" y="4686300"/>
            <a:ext cx="514350" cy="369332"/>
          </a:xfrm>
          <a:prstGeom prst="rect">
            <a:avLst/>
          </a:prstGeom>
          <a:noFill/>
        </p:spPr>
        <p:txBody>
          <a:bodyPr wrap="square" rtlCol="0">
            <a:spAutoFit/>
          </a:bodyPr>
          <a:lstStyle/>
          <a:p>
            <a:r>
              <a:rPr lang="en-US" dirty="0"/>
              <a:t>Q</a:t>
            </a:r>
          </a:p>
        </p:txBody>
      </p:sp>
      <p:cxnSp>
        <p:nvCxnSpPr>
          <p:cNvPr id="88" name="Straight Arrow Connector 87">
            <a:extLst>
              <a:ext uri="{FF2B5EF4-FFF2-40B4-BE49-F238E27FC236}">
                <a16:creationId xmlns:a16="http://schemas.microsoft.com/office/drawing/2014/main" id="{907935BD-BBDB-784A-A966-2680AD4B7143}"/>
              </a:ext>
            </a:extLst>
          </p:cNvPr>
          <p:cNvCxnSpPr/>
          <p:nvPr/>
        </p:nvCxnSpPr>
        <p:spPr>
          <a:xfrm>
            <a:off x="1657350" y="4457700"/>
            <a:ext cx="857250" cy="0"/>
          </a:xfrm>
          <a:prstGeom prst="straightConnector1">
            <a:avLst/>
          </a:prstGeom>
          <a:ln w="38100">
            <a:solidFill>
              <a:srgbClr val="00B0F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89" name="Straight Arrow Connector 88">
            <a:extLst>
              <a:ext uri="{FF2B5EF4-FFF2-40B4-BE49-F238E27FC236}">
                <a16:creationId xmlns:a16="http://schemas.microsoft.com/office/drawing/2014/main" id="{52AB707F-7317-1E41-A126-0F6EF73BD354}"/>
              </a:ext>
            </a:extLst>
          </p:cNvPr>
          <p:cNvCxnSpPr>
            <a:cxnSpLocks/>
          </p:cNvCxnSpPr>
          <p:nvPr/>
        </p:nvCxnSpPr>
        <p:spPr>
          <a:xfrm>
            <a:off x="6547631" y="4461217"/>
            <a:ext cx="313886" cy="0"/>
          </a:xfrm>
          <a:prstGeom prst="straightConnector1">
            <a:avLst/>
          </a:prstGeom>
          <a:ln w="381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3" name="Straight Arrow Connector 92">
            <a:extLst>
              <a:ext uri="{FF2B5EF4-FFF2-40B4-BE49-F238E27FC236}">
                <a16:creationId xmlns:a16="http://schemas.microsoft.com/office/drawing/2014/main" id="{F8D0E78F-1F4D-4840-8705-5C48D2F2A3CC}"/>
              </a:ext>
            </a:extLst>
          </p:cNvPr>
          <p:cNvCxnSpPr>
            <a:cxnSpLocks/>
          </p:cNvCxnSpPr>
          <p:nvPr/>
        </p:nvCxnSpPr>
        <p:spPr>
          <a:xfrm flipH="1">
            <a:off x="2514600" y="4457700"/>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4" name="Straight Arrow Connector 93">
            <a:extLst>
              <a:ext uri="{FF2B5EF4-FFF2-40B4-BE49-F238E27FC236}">
                <a16:creationId xmlns:a16="http://schemas.microsoft.com/office/drawing/2014/main" id="{CC9E0CB6-37EC-0F45-B47B-4CF1398E619F}"/>
              </a:ext>
            </a:extLst>
          </p:cNvPr>
          <p:cNvCxnSpPr>
            <a:cxnSpLocks/>
          </p:cNvCxnSpPr>
          <p:nvPr/>
        </p:nvCxnSpPr>
        <p:spPr>
          <a:xfrm flipH="1">
            <a:off x="1371600" y="4457700"/>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95" name="Left Brace 94">
            <a:extLst>
              <a:ext uri="{FF2B5EF4-FFF2-40B4-BE49-F238E27FC236}">
                <a16:creationId xmlns:a16="http://schemas.microsoft.com/office/drawing/2014/main" id="{8A8FCAFA-D19C-7547-AD11-3833F000DA9B}"/>
              </a:ext>
            </a:extLst>
          </p:cNvPr>
          <p:cNvSpPr/>
          <p:nvPr/>
        </p:nvSpPr>
        <p:spPr>
          <a:xfrm rot="5400000">
            <a:off x="1481138" y="4574382"/>
            <a:ext cx="54769" cy="273844"/>
          </a:xfrm>
          <a:prstGeom prst="leftBrace">
            <a:avLst>
              <a:gd name="adj1" fmla="val 44444"/>
              <a:gd name="adj2" fmla="val 50000"/>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6" name="Left Brace 95">
            <a:extLst>
              <a:ext uri="{FF2B5EF4-FFF2-40B4-BE49-F238E27FC236}">
                <a16:creationId xmlns:a16="http://schemas.microsoft.com/office/drawing/2014/main" id="{E9A372E5-82A5-ED4F-AEF3-2E7C0D30B3C3}"/>
              </a:ext>
            </a:extLst>
          </p:cNvPr>
          <p:cNvSpPr/>
          <p:nvPr/>
        </p:nvSpPr>
        <p:spPr>
          <a:xfrm rot="5400000">
            <a:off x="2624138" y="4574382"/>
            <a:ext cx="54769" cy="273844"/>
          </a:xfrm>
          <a:prstGeom prst="leftBrace">
            <a:avLst>
              <a:gd name="adj1" fmla="val 44444"/>
              <a:gd name="adj2" fmla="val 50000"/>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0" name="Left Brace 99">
            <a:extLst>
              <a:ext uri="{FF2B5EF4-FFF2-40B4-BE49-F238E27FC236}">
                <a16:creationId xmlns:a16="http://schemas.microsoft.com/office/drawing/2014/main" id="{A435B2C9-2A19-8D43-B012-233BB98F3D6C}"/>
              </a:ext>
            </a:extLst>
          </p:cNvPr>
          <p:cNvSpPr/>
          <p:nvPr/>
        </p:nvSpPr>
        <p:spPr>
          <a:xfrm rot="5400000">
            <a:off x="6672262" y="4555332"/>
            <a:ext cx="61913" cy="304800"/>
          </a:xfrm>
          <a:prstGeom prst="leftBrace">
            <a:avLst>
              <a:gd name="adj1" fmla="val 44444"/>
              <a:gd name="adj2" fmla="val 50000"/>
            </a:avLst>
          </a:prstGeom>
          <a:ln>
            <a:solidFill>
              <a:srgbClr val="00B05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01" name="Straight Arrow Connector 100">
            <a:extLst>
              <a:ext uri="{FF2B5EF4-FFF2-40B4-BE49-F238E27FC236}">
                <a16:creationId xmlns:a16="http://schemas.microsoft.com/office/drawing/2014/main" id="{FBF8C1EE-5BEC-8A46-BFD5-051E8CFAD4B7}"/>
              </a:ext>
            </a:extLst>
          </p:cNvPr>
          <p:cNvCxnSpPr>
            <a:cxnSpLocks/>
          </p:cNvCxnSpPr>
          <p:nvPr/>
        </p:nvCxnSpPr>
        <p:spPr>
          <a:xfrm flipH="1">
            <a:off x="2226635" y="5048250"/>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02" name="Rectangle 101">
            <a:extLst>
              <a:ext uri="{FF2B5EF4-FFF2-40B4-BE49-F238E27FC236}">
                <a16:creationId xmlns:a16="http://schemas.microsoft.com/office/drawing/2014/main" id="{336C6A7C-02B8-4744-9129-FAD7066F2481}"/>
              </a:ext>
            </a:extLst>
          </p:cNvPr>
          <p:cNvSpPr/>
          <p:nvPr/>
        </p:nvSpPr>
        <p:spPr>
          <a:xfrm>
            <a:off x="2120948" y="5048250"/>
            <a:ext cx="463588" cy="369332"/>
          </a:xfrm>
          <a:prstGeom prst="rect">
            <a:avLst/>
          </a:prstGeom>
        </p:spPr>
        <p:txBody>
          <a:bodyPr wrap="none">
            <a:spAutoFit/>
          </a:bodyPr>
          <a:lstStyle/>
          <a:p>
            <a:r>
              <a:rPr lang="en-US" i="1" dirty="0">
                <a:solidFill>
                  <a:srgbClr val="0070C0"/>
                </a:solidFill>
                <a:latin typeface="Cambria Math" panose="02040503050406030204" pitchFamily="18" charset="0"/>
              </a:rPr>
              <a:t>TR</a:t>
            </a:r>
          </a:p>
        </p:txBody>
      </p:sp>
      <p:cxnSp>
        <p:nvCxnSpPr>
          <p:cNvPr id="103" name="Straight Arrow Connector 102">
            <a:extLst>
              <a:ext uri="{FF2B5EF4-FFF2-40B4-BE49-F238E27FC236}">
                <a16:creationId xmlns:a16="http://schemas.microsoft.com/office/drawing/2014/main" id="{9D7A569E-3304-4046-99D6-220D63036F8D}"/>
              </a:ext>
            </a:extLst>
          </p:cNvPr>
          <p:cNvCxnSpPr>
            <a:cxnSpLocks/>
          </p:cNvCxnSpPr>
          <p:nvPr/>
        </p:nvCxnSpPr>
        <p:spPr>
          <a:xfrm flipH="1">
            <a:off x="1651000" y="5052483"/>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04" name="Rectangle 103">
            <a:extLst>
              <a:ext uri="{FF2B5EF4-FFF2-40B4-BE49-F238E27FC236}">
                <a16:creationId xmlns:a16="http://schemas.microsoft.com/office/drawing/2014/main" id="{EA0F1CEE-37FF-4946-9754-67334E991118}"/>
              </a:ext>
            </a:extLst>
          </p:cNvPr>
          <p:cNvSpPr/>
          <p:nvPr/>
        </p:nvSpPr>
        <p:spPr>
          <a:xfrm>
            <a:off x="1531029" y="5059463"/>
            <a:ext cx="473206" cy="369332"/>
          </a:xfrm>
          <a:prstGeom prst="rect">
            <a:avLst/>
          </a:prstGeom>
        </p:spPr>
        <p:txBody>
          <a:bodyPr wrap="none">
            <a:spAutoFit/>
          </a:bodyPr>
          <a:lstStyle/>
          <a:p>
            <a:r>
              <a:rPr lang="en-US" i="1" dirty="0">
                <a:solidFill>
                  <a:srgbClr val="FF0000"/>
                </a:solidFill>
                <a:latin typeface="Cambria Math" panose="02040503050406030204" pitchFamily="18" charset="0"/>
              </a:rPr>
              <a:t>TD</a:t>
            </a:r>
          </a:p>
        </p:txBody>
      </p:sp>
      <p:cxnSp>
        <p:nvCxnSpPr>
          <p:cNvPr id="106" name="Straight Arrow Connector 105">
            <a:extLst>
              <a:ext uri="{FF2B5EF4-FFF2-40B4-BE49-F238E27FC236}">
                <a16:creationId xmlns:a16="http://schemas.microsoft.com/office/drawing/2014/main" id="{97D443FF-D952-2142-A7D7-E148713E0916}"/>
              </a:ext>
            </a:extLst>
          </p:cNvPr>
          <p:cNvCxnSpPr>
            <a:cxnSpLocks/>
          </p:cNvCxnSpPr>
          <p:nvPr/>
        </p:nvCxnSpPr>
        <p:spPr>
          <a:xfrm>
            <a:off x="1940917" y="5051767"/>
            <a:ext cx="313886" cy="0"/>
          </a:xfrm>
          <a:prstGeom prst="straightConnector1">
            <a:avLst/>
          </a:prstGeom>
          <a:ln w="381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sp>
        <p:nvSpPr>
          <p:cNvPr id="107" name="Rectangle 106">
            <a:extLst>
              <a:ext uri="{FF2B5EF4-FFF2-40B4-BE49-F238E27FC236}">
                <a16:creationId xmlns:a16="http://schemas.microsoft.com/office/drawing/2014/main" id="{3AB84184-678F-A64A-94C7-C4F5AA871F07}"/>
              </a:ext>
            </a:extLst>
          </p:cNvPr>
          <p:cNvSpPr/>
          <p:nvPr/>
        </p:nvSpPr>
        <p:spPr>
          <a:xfrm>
            <a:off x="1831605" y="5055230"/>
            <a:ext cx="447623" cy="369332"/>
          </a:xfrm>
          <a:prstGeom prst="rect">
            <a:avLst/>
          </a:prstGeom>
        </p:spPr>
        <p:txBody>
          <a:bodyPr wrap="none">
            <a:spAutoFit/>
          </a:bodyPr>
          <a:lstStyle/>
          <a:p>
            <a:r>
              <a:rPr lang="en-US" i="1" dirty="0">
                <a:solidFill>
                  <a:srgbClr val="00B050"/>
                </a:solidFill>
                <a:latin typeface="Cambria Math" panose="02040503050406030204" pitchFamily="18" charset="0"/>
              </a:rPr>
              <a:t>TC</a:t>
            </a:r>
          </a:p>
        </p:txBody>
      </p:sp>
      <p:sp>
        <p:nvSpPr>
          <p:cNvPr id="109" name="Rectangle 108">
            <a:extLst>
              <a:ext uri="{FF2B5EF4-FFF2-40B4-BE49-F238E27FC236}">
                <a16:creationId xmlns:a16="http://schemas.microsoft.com/office/drawing/2014/main" id="{5E6A6F19-3D40-9A42-9C5A-CF85716AB99E}"/>
              </a:ext>
            </a:extLst>
          </p:cNvPr>
          <p:cNvSpPr/>
          <p:nvPr/>
        </p:nvSpPr>
        <p:spPr>
          <a:xfrm>
            <a:off x="2409324" y="4420268"/>
            <a:ext cx="463588" cy="369332"/>
          </a:xfrm>
          <a:prstGeom prst="rect">
            <a:avLst/>
          </a:prstGeom>
        </p:spPr>
        <p:txBody>
          <a:bodyPr wrap="none">
            <a:spAutoFit/>
          </a:bodyPr>
          <a:lstStyle/>
          <a:p>
            <a:r>
              <a:rPr lang="en-US" i="1" dirty="0">
                <a:solidFill>
                  <a:srgbClr val="0070C0"/>
                </a:solidFill>
                <a:latin typeface="Cambria Math" panose="02040503050406030204" pitchFamily="18" charset="0"/>
              </a:rPr>
              <a:t>TR</a:t>
            </a:r>
          </a:p>
        </p:txBody>
      </p:sp>
      <p:sp>
        <p:nvSpPr>
          <p:cNvPr id="110" name="Rectangle 109">
            <a:extLst>
              <a:ext uri="{FF2B5EF4-FFF2-40B4-BE49-F238E27FC236}">
                <a16:creationId xmlns:a16="http://schemas.microsoft.com/office/drawing/2014/main" id="{0924A7F7-6D02-B44A-9EDF-FBC6BA5FC09C}"/>
              </a:ext>
            </a:extLst>
          </p:cNvPr>
          <p:cNvSpPr/>
          <p:nvPr/>
        </p:nvSpPr>
        <p:spPr>
          <a:xfrm>
            <a:off x="6445299" y="4415819"/>
            <a:ext cx="447623" cy="369332"/>
          </a:xfrm>
          <a:prstGeom prst="rect">
            <a:avLst/>
          </a:prstGeom>
        </p:spPr>
        <p:txBody>
          <a:bodyPr wrap="none">
            <a:spAutoFit/>
          </a:bodyPr>
          <a:lstStyle/>
          <a:p>
            <a:r>
              <a:rPr lang="en-US" i="1" dirty="0">
                <a:solidFill>
                  <a:srgbClr val="00B050"/>
                </a:solidFill>
                <a:latin typeface="Cambria Math" panose="02040503050406030204" pitchFamily="18" charset="0"/>
              </a:rPr>
              <a:t>TC</a:t>
            </a:r>
          </a:p>
        </p:txBody>
      </p:sp>
      <p:sp>
        <p:nvSpPr>
          <p:cNvPr id="111" name="Rectangle 110">
            <a:extLst>
              <a:ext uri="{FF2B5EF4-FFF2-40B4-BE49-F238E27FC236}">
                <a16:creationId xmlns:a16="http://schemas.microsoft.com/office/drawing/2014/main" id="{5473E2E3-EFF7-4146-8E14-DE836128C3D8}"/>
              </a:ext>
            </a:extLst>
          </p:cNvPr>
          <p:cNvSpPr/>
          <p:nvPr/>
        </p:nvSpPr>
        <p:spPr>
          <a:xfrm>
            <a:off x="1260977" y="4420268"/>
            <a:ext cx="473206" cy="369332"/>
          </a:xfrm>
          <a:prstGeom prst="rect">
            <a:avLst/>
          </a:prstGeom>
        </p:spPr>
        <p:txBody>
          <a:bodyPr wrap="none">
            <a:spAutoFit/>
          </a:bodyPr>
          <a:lstStyle/>
          <a:p>
            <a:r>
              <a:rPr lang="en-US" i="1" dirty="0">
                <a:solidFill>
                  <a:srgbClr val="FF0000"/>
                </a:solidFill>
                <a:latin typeface="Cambria Math" panose="02040503050406030204" pitchFamily="18" charset="0"/>
              </a:rPr>
              <a:t>TD</a:t>
            </a:r>
          </a:p>
        </p:txBody>
      </p:sp>
      <p:sp>
        <p:nvSpPr>
          <p:cNvPr id="3" name="Footer Placeholder 2">
            <a:extLst>
              <a:ext uri="{FF2B5EF4-FFF2-40B4-BE49-F238E27FC236}">
                <a16:creationId xmlns:a16="http://schemas.microsoft.com/office/drawing/2014/main" id="{AEF44C00-5CF5-D443-A01D-6A03618EC94B}"/>
              </a:ext>
            </a:extLst>
          </p:cNvPr>
          <p:cNvSpPr>
            <a:spLocks noGrp="1"/>
          </p:cNvSpPr>
          <p:nvPr>
            <p:ph type="ftr" sz="quarter" idx="11"/>
          </p:nvPr>
        </p:nvSpPr>
        <p:spPr/>
        <p:txBody>
          <a:bodyPr/>
          <a:lstStyle/>
          <a:p>
            <a:pPr>
              <a:defRPr/>
            </a:pPr>
            <a:r>
              <a:rPr lang="en-US"/>
              <a:t>Class 19:  Preferential Trading Arrangements</a:t>
            </a:r>
          </a:p>
        </p:txBody>
      </p:sp>
    </p:spTree>
    <p:extLst>
      <p:ext uri="{BB962C8B-B14F-4D97-AF65-F5344CB8AC3E}">
        <p14:creationId xmlns:p14="http://schemas.microsoft.com/office/powerpoint/2010/main" val="407785266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C9D6E2A9-EE27-6440-BD35-C2856798F524}"/>
              </a:ext>
            </a:extLst>
          </p:cNvPr>
          <p:cNvSpPr/>
          <p:nvPr/>
        </p:nvSpPr>
        <p:spPr>
          <a:xfrm>
            <a:off x="0" y="668740"/>
            <a:ext cx="9144000" cy="55546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9" name="Right Triangle 118">
            <a:extLst>
              <a:ext uri="{FF2B5EF4-FFF2-40B4-BE49-F238E27FC236}">
                <a16:creationId xmlns:a16="http://schemas.microsoft.com/office/drawing/2014/main" id="{840120E4-49CE-674F-994E-069908DF42B2}"/>
              </a:ext>
            </a:extLst>
          </p:cNvPr>
          <p:cNvSpPr/>
          <p:nvPr/>
        </p:nvSpPr>
        <p:spPr>
          <a:xfrm flipV="1">
            <a:off x="1375937" y="3940820"/>
            <a:ext cx="275091" cy="245187"/>
          </a:xfrm>
          <a:prstGeom prst="rtTriangle">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C5693615-69F2-934D-B75F-77A4A00C9BDF}"/>
              </a:ext>
            </a:extLst>
          </p:cNvPr>
          <p:cNvSpPr/>
          <p:nvPr/>
        </p:nvSpPr>
        <p:spPr>
          <a:xfrm flipV="1">
            <a:off x="1138604" y="3152042"/>
            <a:ext cx="528151" cy="782515"/>
          </a:xfrm>
          <a:prstGeom prst="rect">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 name="Right Triangle 85">
            <a:extLst>
              <a:ext uri="{FF2B5EF4-FFF2-40B4-BE49-F238E27FC236}">
                <a16:creationId xmlns:a16="http://schemas.microsoft.com/office/drawing/2014/main" id="{C24FF2CE-D5F9-3D4A-A329-DC77A1D5A46E}"/>
              </a:ext>
            </a:extLst>
          </p:cNvPr>
          <p:cNvSpPr/>
          <p:nvPr/>
        </p:nvSpPr>
        <p:spPr>
          <a:xfrm flipV="1">
            <a:off x="1644162" y="3162845"/>
            <a:ext cx="870438" cy="776109"/>
          </a:xfrm>
          <a:prstGeom prst="rtTriangle">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F8B286E1-10A7-E14C-9919-075CCBE225BF}"/>
              </a:ext>
            </a:extLst>
          </p:cNvPr>
          <p:cNvSpPr/>
          <p:nvPr/>
        </p:nvSpPr>
        <p:spPr>
          <a:xfrm flipV="1">
            <a:off x="4003717" y="2920719"/>
            <a:ext cx="2556695" cy="233657"/>
          </a:xfrm>
          <a:prstGeom prst="rect">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 name="Right Triangle 82">
            <a:extLst>
              <a:ext uri="{FF2B5EF4-FFF2-40B4-BE49-F238E27FC236}">
                <a16:creationId xmlns:a16="http://schemas.microsoft.com/office/drawing/2014/main" id="{F11B4B00-1A05-9547-AC1B-529F2490CA54}"/>
              </a:ext>
            </a:extLst>
          </p:cNvPr>
          <p:cNvSpPr/>
          <p:nvPr/>
        </p:nvSpPr>
        <p:spPr>
          <a:xfrm>
            <a:off x="6548566" y="2914650"/>
            <a:ext cx="291227" cy="242761"/>
          </a:xfrm>
          <a:prstGeom prst="rtTriangle">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 name="Rectangle 96">
            <a:extLst>
              <a:ext uri="{FF2B5EF4-FFF2-40B4-BE49-F238E27FC236}">
                <a16:creationId xmlns:a16="http://schemas.microsoft.com/office/drawing/2014/main" id="{842B352D-3D9B-064E-9FEA-B9DCD8B4A935}"/>
              </a:ext>
            </a:extLst>
          </p:cNvPr>
          <p:cNvSpPr/>
          <p:nvPr/>
        </p:nvSpPr>
        <p:spPr>
          <a:xfrm flipV="1">
            <a:off x="1143538" y="2915218"/>
            <a:ext cx="1372707" cy="251057"/>
          </a:xfrm>
          <a:prstGeom prst="rect">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 name="Right Triangle 97">
            <a:extLst>
              <a:ext uri="{FF2B5EF4-FFF2-40B4-BE49-F238E27FC236}">
                <a16:creationId xmlns:a16="http://schemas.microsoft.com/office/drawing/2014/main" id="{A5FEBBE0-CE28-7B4E-82B5-AD82213A7782}"/>
              </a:ext>
            </a:extLst>
          </p:cNvPr>
          <p:cNvSpPr/>
          <p:nvPr/>
        </p:nvSpPr>
        <p:spPr>
          <a:xfrm flipV="1">
            <a:off x="2512513" y="2916154"/>
            <a:ext cx="275091" cy="245187"/>
          </a:xfrm>
          <a:prstGeom prst="rtTriangle">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72</a:t>
            </a:fld>
            <a:endParaRPr lang="en-US"/>
          </a:p>
        </p:txBody>
      </p:sp>
      <p:cxnSp>
        <p:nvCxnSpPr>
          <p:cNvPr id="7" name="Straight Connector 6"/>
          <p:cNvCxnSpPr>
            <a:cxnSpLocks/>
          </p:cNvCxnSpPr>
          <p:nvPr/>
        </p:nvCxnSpPr>
        <p:spPr>
          <a:xfrm>
            <a:off x="1143000" y="4743450"/>
            <a:ext cx="22288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V="1">
            <a:off x="11430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914400" y="2114550"/>
            <a:ext cx="514350" cy="369332"/>
          </a:xfrm>
          <a:prstGeom prst="rect">
            <a:avLst/>
          </a:prstGeom>
          <a:noFill/>
        </p:spPr>
        <p:txBody>
          <a:bodyPr wrap="square" rtlCol="0">
            <a:spAutoFit/>
          </a:bodyPr>
          <a:lstStyle/>
          <a:p>
            <a:r>
              <a:rPr lang="en-US" dirty="0"/>
              <a:t>P</a:t>
            </a:r>
          </a:p>
        </p:txBody>
      </p:sp>
      <p:sp>
        <p:nvSpPr>
          <p:cNvPr id="34" name="TextBox 33"/>
          <p:cNvSpPr txBox="1"/>
          <p:nvPr/>
        </p:nvSpPr>
        <p:spPr>
          <a:xfrm>
            <a:off x="1314450" y="1600201"/>
            <a:ext cx="1943100" cy="646331"/>
          </a:xfrm>
          <a:prstGeom prst="rect">
            <a:avLst/>
          </a:prstGeom>
          <a:noFill/>
        </p:spPr>
        <p:txBody>
          <a:bodyPr wrap="square" rtlCol="0">
            <a:spAutoFit/>
          </a:bodyPr>
          <a:lstStyle/>
          <a:p>
            <a:pPr algn="ctr"/>
            <a:r>
              <a:rPr lang="en-US" dirty="0"/>
              <a:t>Export Supplies of B, C, and D</a:t>
            </a:r>
          </a:p>
        </p:txBody>
      </p:sp>
      <p:sp>
        <p:nvSpPr>
          <p:cNvPr id="38" name="Left Brace 37"/>
          <p:cNvSpPr/>
          <p:nvPr/>
        </p:nvSpPr>
        <p:spPr>
          <a:xfrm>
            <a:off x="971550" y="3371850"/>
            <a:ext cx="171450" cy="1028700"/>
          </a:xfrm>
          <a:prstGeom prst="leftBrace">
            <a:avLst>
              <a:gd name="adj1" fmla="val 44444"/>
              <a:gd name="adj2"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61" name="Straight Connector 60"/>
          <p:cNvCxnSpPr>
            <a:cxnSpLocks/>
          </p:cNvCxnSpPr>
          <p:nvPr/>
        </p:nvCxnSpPr>
        <p:spPr>
          <a:xfrm>
            <a:off x="4000500" y="4743450"/>
            <a:ext cx="36004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flipV="1">
            <a:off x="40005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5" name="TextBox 64"/>
          <p:cNvSpPr txBox="1"/>
          <p:nvPr/>
        </p:nvSpPr>
        <p:spPr>
          <a:xfrm>
            <a:off x="7486650" y="4686300"/>
            <a:ext cx="514350" cy="369332"/>
          </a:xfrm>
          <a:prstGeom prst="rect">
            <a:avLst/>
          </a:prstGeom>
          <a:noFill/>
        </p:spPr>
        <p:txBody>
          <a:bodyPr wrap="square" rtlCol="0">
            <a:spAutoFit/>
          </a:bodyPr>
          <a:lstStyle/>
          <a:p>
            <a:r>
              <a:rPr lang="en-US" dirty="0"/>
              <a:t>Q</a:t>
            </a:r>
          </a:p>
        </p:txBody>
      </p:sp>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92EE2414-DF8A-4344-983D-77235EC7E06D}"/>
                  </a:ext>
                </a:extLst>
              </p:cNvPr>
              <p:cNvSpPr txBox="1"/>
              <p:nvPr/>
            </p:nvSpPr>
            <p:spPr>
              <a:xfrm>
                <a:off x="2286000" y="2171700"/>
                <a:ext cx="1023657" cy="3702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𝑡</m:t>
                          </m:r>
                        </m:sup>
                      </m:sSup>
                      <m:r>
                        <a:rPr lang="en-US" i="1">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𝑡</m:t>
                          </m:r>
                        </m:sup>
                      </m:sSup>
                      <m:r>
                        <a:rPr lang="en-US" b="0" i="1" smtClean="0">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b="0" i="1" smtClean="0">
                              <a:latin typeface="Cambria Math" panose="02040503050406030204" pitchFamily="18" charset="0"/>
                            </a:rPr>
                            <m:t>𝐷</m:t>
                          </m:r>
                          <m:r>
                            <a:rPr lang="en-US" i="1">
                              <a:latin typeface="Cambria Math" panose="02040503050406030204" pitchFamily="18" charset="0"/>
                            </a:rPr>
                            <m:t>𝑡</m:t>
                          </m:r>
                        </m:sup>
                      </m:sSup>
                    </m:oMath>
                  </m:oMathPara>
                </a14:m>
                <a:endParaRPr lang="en-US" baseline="30000" dirty="0"/>
              </a:p>
            </p:txBody>
          </p:sp>
        </mc:Choice>
        <mc:Fallback xmlns="">
          <p:sp>
            <p:nvSpPr>
              <p:cNvPr id="52" name="TextBox 51">
                <a:extLst>
                  <a:ext uri="{FF2B5EF4-FFF2-40B4-BE49-F238E27FC236}">
                    <a16:creationId xmlns:a16="http://schemas.microsoft.com/office/drawing/2014/main" id="{92EE2414-DF8A-4344-983D-77235EC7E06D}"/>
                  </a:ext>
                </a:extLst>
              </p:cNvPr>
              <p:cNvSpPr txBox="1">
                <a:spLocks noRot="1" noChangeAspect="1" noMove="1" noResize="1" noEditPoints="1" noAdjustHandles="1" noChangeArrowheads="1" noChangeShapeType="1" noTextEdit="1"/>
              </p:cNvSpPr>
              <p:nvPr/>
            </p:nvSpPr>
            <p:spPr>
              <a:xfrm>
                <a:off x="2286000" y="2171700"/>
                <a:ext cx="1023657" cy="370230"/>
              </a:xfrm>
              <a:prstGeom prst="rect">
                <a:avLst/>
              </a:prstGeom>
              <a:blipFill>
                <a:blip r:embed="rId2"/>
                <a:stretch>
                  <a:fillRect r="-33333"/>
                </a:stretch>
              </a:blipFill>
            </p:spPr>
            <p:txBody>
              <a:bodyPr/>
              <a:lstStyle/>
              <a:p>
                <a:r>
                  <a:rPr lang="en-US">
                    <a:noFill/>
                  </a:rPr>
                  <a:t> </a:t>
                </a:r>
              </a:p>
            </p:txBody>
          </p:sp>
        </mc:Fallback>
      </mc:AlternateContent>
      <p:sp>
        <p:nvSpPr>
          <p:cNvPr id="82" name="TextBox 81">
            <a:extLst>
              <a:ext uri="{FF2B5EF4-FFF2-40B4-BE49-F238E27FC236}">
                <a16:creationId xmlns:a16="http://schemas.microsoft.com/office/drawing/2014/main" id="{7E6B0EBB-1053-F74B-9D67-38DE2DAC1BC9}"/>
              </a:ext>
            </a:extLst>
          </p:cNvPr>
          <p:cNvSpPr txBox="1"/>
          <p:nvPr/>
        </p:nvSpPr>
        <p:spPr>
          <a:xfrm>
            <a:off x="3771900" y="2114550"/>
            <a:ext cx="514350" cy="369332"/>
          </a:xfrm>
          <a:prstGeom prst="rect">
            <a:avLst/>
          </a:prstGeom>
          <a:noFill/>
        </p:spPr>
        <p:txBody>
          <a:bodyPr wrap="square" rtlCol="0">
            <a:spAutoFit/>
          </a:bodyPr>
          <a:lstStyle/>
          <a:p>
            <a:r>
              <a:rPr lang="en-US" dirty="0"/>
              <a:t>P</a:t>
            </a:r>
          </a:p>
        </p:txBody>
      </p:sp>
      <p:cxnSp>
        <p:nvCxnSpPr>
          <p:cNvPr id="37" name="Straight Connector 36">
            <a:extLst>
              <a:ext uri="{FF2B5EF4-FFF2-40B4-BE49-F238E27FC236}">
                <a16:creationId xmlns:a16="http://schemas.microsoft.com/office/drawing/2014/main" id="{2B69756F-A655-3D4B-94B8-1C84BBD8D05F}"/>
              </a:ext>
            </a:extLst>
          </p:cNvPr>
          <p:cNvCxnSpPr>
            <a:cxnSpLocks/>
          </p:cNvCxnSpPr>
          <p:nvPr/>
        </p:nvCxnSpPr>
        <p:spPr>
          <a:xfrm flipV="1">
            <a:off x="4000500" y="3371850"/>
            <a:ext cx="108585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7D3B3EFB-8AD7-B847-A9E9-32226D6619E0}"/>
              </a:ext>
            </a:extLst>
          </p:cNvPr>
          <p:cNvCxnSpPr>
            <a:cxnSpLocks/>
          </p:cNvCxnSpPr>
          <p:nvPr/>
        </p:nvCxnSpPr>
        <p:spPr>
          <a:xfrm flipV="1">
            <a:off x="4000500" y="3371850"/>
            <a:ext cx="217170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0" name="Straight Connector 89">
            <a:extLst>
              <a:ext uri="{FF2B5EF4-FFF2-40B4-BE49-F238E27FC236}">
                <a16:creationId xmlns:a16="http://schemas.microsoft.com/office/drawing/2014/main" id="{B2D8F04D-0077-A244-88D3-72FB5EC1C75A}"/>
              </a:ext>
            </a:extLst>
          </p:cNvPr>
          <p:cNvCxnSpPr>
            <a:cxnSpLocks/>
          </p:cNvCxnSpPr>
          <p:nvPr/>
        </p:nvCxnSpPr>
        <p:spPr>
          <a:xfrm flipV="1">
            <a:off x="1143000" y="2343150"/>
            <a:ext cx="114300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2" name="Straight Connector 91">
            <a:extLst>
              <a:ext uri="{FF2B5EF4-FFF2-40B4-BE49-F238E27FC236}">
                <a16:creationId xmlns:a16="http://schemas.microsoft.com/office/drawing/2014/main" id="{8B85F163-61A3-0746-963C-6D9ECA960372}"/>
              </a:ext>
            </a:extLst>
          </p:cNvPr>
          <p:cNvCxnSpPr>
            <a:cxnSpLocks/>
          </p:cNvCxnSpPr>
          <p:nvPr/>
        </p:nvCxnSpPr>
        <p:spPr>
          <a:xfrm flipV="1">
            <a:off x="1143000" y="2743200"/>
            <a:ext cx="1828800" cy="16573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5" name="Straight Connector 104">
            <a:extLst>
              <a:ext uri="{FF2B5EF4-FFF2-40B4-BE49-F238E27FC236}">
                <a16:creationId xmlns:a16="http://schemas.microsoft.com/office/drawing/2014/main" id="{BD22C410-650B-8D47-BD64-C672E078F6CA}"/>
              </a:ext>
            </a:extLst>
          </p:cNvPr>
          <p:cNvCxnSpPr>
            <a:cxnSpLocks/>
          </p:cNvCxnSpPr>
          <p:nvPr/>
        </p:nvCxnSpPr>
        <p:spPr>
          <a:xfrm flipV="1">
            <a:off x="6172200" y="2914650"/>
            <a:ext cx="1485900" cy="4572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8" name="Straight Connector 107">
            <a:extLst>
              <a:ext uri="{FF2B5EF4-FFF2-40B4-BE49-F238E27FC236}">
                <a16:creationId xmlns:a16="http://schemas.microsoft.com/office/drawing/2014/main" id="{78587724-9D09-8C47-A585-6DFE04317138}"/>
              </a:ext>
            </a:extLst>
          </p:cNvPr>
          <p:cNvCxnSpPr>
            <a:cxnSpLocks/>
          </p:cNvCxnSpPr>
          <p:nvPr/>
        </p:nvCxnSpPr>
        <p:spPr>
          <a:xfrm flipV="1">
            <a:off x="5086350" y="2571750"/>
            <a:ext cx="2571750" cy="8001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0296D01C-5A67-F249-8B2F-49D0E799DF72}"/>
              </a:ext>
            </a:extLst>
          </p:cNvPr>
          <p:cNvCxnSpPr>
            <a:cxnSpLocks/>
          </p:cNvCxnSpPr>
          <p:nvPr/>
        </p:nvCxnSpPr>
        <p:spPr>
          <a:xfrm>
            <a:off x="5772150" y="2286000"/>
            <a:ext cx="1771650" cy="14287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80892F4F-B952-8C4F-B790-4341425ED3BF}"/>
                  </a:ext>
                </a:extLst>
              </p:cNvPr>
              <p:cNvSpPr/>
              <p:nvPr/>
            </p:nvSpPr>
            <p:spPr>
              <a:xfrm>
                <a:off x="7258051" y="2286000"/>
                <a:ext cx="64203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𝑋</m:t>
                          </m:r>
                        </m:e>
                        <m:sub>
                          <m:r>
                            <a:rPr lang="en-US" i="1">
                              <a:solidFill>
                                <a:schemeClr val="tx1"/>
                              </a:solidFill>
                              <a:latin typeface="Cambria Math" panose="02040503050406030204" pitchFamily="18" charset="0"/>
                            </a:rPr>
                            <m:t>1</m:t>
                          </m:r>
                        </m:sub>
                      </m:sSub>
                    </m:oMath>
                  </m:oMathPara>
                </a14:m>
                <a:endParaRPr lang="en-US" dirty="0">
                  <a:solidFill>
                    <a:schemeClr val="tx1"/>
                  </a:solidFill>
                </a:endParaRPr>
              </a:p>
            </p:txBody>
          </p:sp>
        </mc:Choice>
        <mc:Fallback xmlns="">
          <p:sp>
            <p:nvSpPr>
              <p:cNvPr id="2" name="Rectangle 1">
                <a:extLst>
                  <a:ext uri="{FF2B5EF4-FFF2-40B4-BE49-F238E27FC236}">
                    <a16:creationId xmlns:a16="http://schemas.microsoft.com/office/drawing/2014/main" id="{80892F4F-B952-8C4F-B790-4341425ED3BF}"/>
                  </a:ext>
                </a:extLst>
              </p:cNvPr>
              <p:cNvSpPr>
                <a:spLocks noRot="1" noChangeAspect="1" noMove="1" noResize="1" noEditPoints="1" noAdjustHandles="1" noChangeArrowheads="1" noChangeShapeType="1" noTextEdit="1"/>
              </p:cNvSpPr>
              <p:nvPr/>
            </p:nvSpPr>
            <p:spPr>
              <a:xfrm>
                <a:off x="7258051" y="2286000"/>
                <a:ext cx="642035" cy="369332"/>
              </a:xfrm>
              <a:prstGeom prst="rect">
                <a:avLst/>
              </a:prstGeom>
              <a:blipFill>
                <a:blip r:embed="rId3"/>
                <a:stretch>
                  <a:fillRect b="-137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Rectangle 40">
                <a:extLst>
                  <a:ext uri="{FF2B5EF4-FFF2-40B4-BE49-F238E27FC236}">
                    <a16:creationId xmlns:a16="http://schemas.microsoft.com/office/drawing/2014/main" id="{DABB84F5-AE17-204A-80ED-F6F8F057D7D9}"/>
                  </a:ext>
                </a:extLst>
              </p:cNvPr>
              <p:cNvSpPr/>
              <p:nvPr/>
            </p:nvSpPr>
            <p:spPr>
              <a:xfrm>
                <a:off x="7315200" y="2971800"/>
                <a:ext cx="64735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𝑋</m:t>
                          </m:r>
                        </m:e>
                        <m:sub>
                          <m:r>
                            <a:rPr lang="en-US" b="0" i="1" smtClean="0">
                              <a:solidFill>
                                <a:schemeClr val="tx1"/>
                              </a:solidFill>
                              <a:latin typeface="Cambria Math" panose="02040503050406030204" pitchFamily="18" charset="0"/>
                            </a:rPr>
                            <m:t>2</m:t>
                          </m:r>
                        </m:sub>
                      </m:sSub>
                    </m:oMath>
                  </m:oMathPara>
                </a14:m>
                <a:endParaRPr lang="en-US" dirty="0">
                  <a:solidFill>
                    <a:schemeClr val="tx1"/>
                  </a:solidFill>
                </a:endParaRPr>
              </a:p>
            </p:txBody>
          </p:sp>
        </mc:Choice>
        <mc:Fallback xmlns="">
          <p:sp>
            <p:nvSpPr>
              <p:cNvPr id="41" name="Rectangle 40">
                <a:extLst>
                  <a:ext uri="{FF2B5EF4-FFF2-40B4-BE49-F238E27FC236}">
                    <a16:creationId xmlns:a16="http://schemas.microsoft.com/office/drawing/2014/main" id="{DABB84F5-AE17-204A-80ED-F6F8F057D7D9}"/>
                  </a:ext>
                </a:extLst>
              </p:cNvPr>
              <p:cNvSpPr>
                <a:spLocks noRot="1" noChangeAspect="1" noMove="1" noResize="1" noEditPoints="1" noAdjustHandles="1" noChangeArrowheads="1" noChangeShapeType="1" noTextEdit="1"/>
              </p:cNvSpPr>
              <p:nvPr/>
            </p:nvSpPr>
            <p:spPr>
              <a:xfrm>
                <a:off x="7315200" y="2971800"/>
                <a:ext cx="647357" cy="369332"/>
              </a:xfrm>
              <a:prstGeom prst="rect">
                <a:avLst/>
              </a:prstGeom>
              <a:blipFill>
                <a:blip r:embed="rId4"/>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Rectangle 44">
                <a:extLst>
                  <a:ext uri="{FF2B5EF4-FFF2-40B4-BE49-F238E27FC236}">
                    <a16:creationId xmlns:a16="http://schemas.microsoft.com/office/drawing/2014/main" id="{0CF069C6-2FA6-5044-AFDE-4E27CCAE2EE5}"/>
                  </a:ext>
                </a:extLst>
              </p:cNvPr>
              <p:cNvSpPr/>
              <p:nvPr/>
            </p:nvSpPr>
            <p:spPr>
              <a:xfrm>
                <a:off x="7315200" y="3371850"/>
                <a:ext cx="570349" cy="37003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𝑀</m:t>
                          </m:r>
                        </m:e>
                        <m:sup>
                          <m:r>
                            <a:rPr lang="en-US" i="1">
                              <a:latin typeface="Cambria Math" panose="02040503050406030204" pitchFamily="18" charset="0"/>
                            </a:rPr>
                            <m:t>𝐴</m:t>
                          </m:r>
                        </m:sup>
                      </m:sSup>
                    </m:oMath>
                  </m:oMathPara>
                </a14:m>
                <a:endParaRPr lang="en-US" dirty="0"/>
              </a:p>
            </p:txBody>
          </p:sp>
        </mc:Choice>
        <mc:Fallback xmlns="">
          <p:sp>
            <p:nvSpPr>
              <p:cNvPr id="45" name="Rectangle 44">
                <a:extLst>
                  <a:ext uri="{FF2B5EF4-FFF2-40B4-BE49-F238E27FC236}">
                    <a16:creationId xmlns:a16="http://schemas.microsoft.com/office/drawing/2014/main" id="{0CF069C6-2FA6-5044-AFDE-4E27CCAE2EE5}"/>
                  </a:ext>
                </a:extLst>
              </p:cNvPr>
              <p:cNvSpPr>
                <a:spLocks noRot="1" noChangeAspect="1" noMove="1" noResize="1" noEditPoints="1" noAdjustHandles="1" noChangeArrowheads="1" noChangeShapeType="1" noTextEdit="1"/>
              </p:cNvSpPr>
              <p:nvPr/>
            </p:nvSpPr>
            <p:spPr>
              <a:xfrm>
                <a:off x="7315200" y="3371850"/>
                <a:ext cx="570349" cy="370038"/>
              </a:xfrm>
              <a:prstGeom prst="rect">
                <a:avLst/>
              </a:prstGeom>
              <a:blipFill>
                <a:blip r:embed="rId5"/>
                <a:stretch>
                  <a:fillRect/>
                </a:stretch>
              </a:blipFill>
            </p:spPr>
            <p:txBody>
              <a:bodyPr/>
              <a:lstStyle/>
              <a:p>
                <a:r>
                  <a:rPr lang="en-US">
                    <a:noFill/>
                  </a:rPr>
                  <a:t> </a:t>
                </a:r>
              </a:p>
            </p:txBody>
          </p:sp>
        </mc:Fallback>
      </mc:AlternateContent>
      <p:cxnSp>
        <p:nvCxnSpPr>
          <p:cNvPr id="46" name="Straight Connector 45">
            <a:extLst>
              <a:ext uri="{FF2B5EF4-FFF2-40B4-BE49-F238E27FC236}">
                <a16:creationId xmlns:a16="http://schemas.microsoft.com/office/drawing/2014/main" id="{2AF4C72D-A217-9045-8FD3-1A2D1F3846E0}"/>
              </a:ext>
            </a:extLst>
          </p:cNvPr>
          <p:cNvCxnSpPr>
            <a:cxnSpLocks/>
          </p:cNvCxnSpPr>
          <p:nvPr/>
        </p:nvCxnSpPr>
        <p:spPr>
          <a:xfrm>
            <a:off x="1143000" y="2914650"/>
            <a:ext cx="5350669"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3" name="Straight Connector 52">
            <a:extLst>
              <a:ext uri="{FF2B5EF4-FFF2-40B4-BE49-F238E27FC236}">
                <a16:creationId xmlns:a16="http://schemas.microsoft.com/office/drawing/2014/main" id="{C411EB69-7D49-CF40-82E4-3B972507DF3B}"/>
              </a:ext>
            </a:extLst>
          </p:cNvPr>
          <p:cNvCxnSpPr>
            <a:cxnSpLocks/>
          </p:cNvCxnSpPr>
          <p:nvPr/>
        </p:nvCxnSpPr>
        <p:spPr>
          <a:xfrm flipV="1">
            <a:off x="6549146" y="2908570"/>
            <a:ext cx="0" cy="1839744"/>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9F0E4899-CCAF-DB40-8F93-BF49E3BE89D1}"/>
              </a:ext>
            </a:extLst>
          </p:cNvPr>
          <p:cNvCxnSpPr>
            <a:cxnSpLocks/>
          </p:cNvCxnSpPr>
          <p:nvPr/>
        </p:nvCxnSpPr>
        <p:spPr>
          <a:xfrm flipV="1">
            <a:off x="2791838" y="2906138"/>
            <a:ext cx="0" cy="1839744"/>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8" name="Straight Connector 57">
            <a:extLst>
              <a:ext uri="{FF2B5EF4-FFF2-40B4-BE49-F238E27FC236}">
                <a16:creationId xmlns:a16="http://schemas.microsoft.com/office/drawing/2014/main" id="{8BC69BF0-E90A-5D48-AB9E-DEFC55577E12}"/>
              </a:ext>
            </a:extLst>
          </p:cNvPr>
          <p:cNvCxnSpPr>
            <a:cxnSpLocks/>
          </p:cNvCxnSpPr>
          <p:nvPr/>
        </p:nvCxnSpPr>
        <p:spPr>
          <a:xfrm flipV="1">
            <a:off x="1651270" y="2908570"/>
            <a:ext cx="0" cy="2377805"/>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108F5F29-3284-6845-BBD9-F61EF62DE53E}"/>
              </a:ext>
            </a:extLst>
          </p:cNvPr>
          <p:cNvCxnSpPr>
            <a:cxnSpLocks/>
          </p:cNvCxnSpPr>
          <p:nvPr/>
        </p:nvCxnSpPr>
        <p:spPr>
          <a:xfrm>
            <a:off x="1143000" y="3156698"/>
            <a:ext cx="5710378"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CD0ACFD9-A660-F14C-BA38-C134DEBEC825}"/>
              </a:ext>
            </a:extLst>
          </p:cNvPr>
          <p:cNvCxnSpPr>
            <a:cxnSpLocks/>
          </p:cNvCxnSpPr>
          <p:nvPr/>
        </p:nvCxnSpPr>
        <p:spPr>
          <a:xfrm flipV="1">
            <a:off x="6858000" y="3160569"/>
            <a:ext cx="0" cy="1582882"/>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458363F3-4D2B-F944-B8A8-BDF52ADACE6B}"/>
              </a:ext>
            </a:extLst>
          </p:cNvPr>
          <p:cNvCxnSpPr>
            <a:cxnSpLocks/>
          </p:cNvCxnSpPr>
          <p:nvPr/>
        </p:nvCxnSpPr>
        <p:spPr>
          <a:xfrm flipV="1">
            <a:off x="2514600" y="3143251"/>
            <a:ext cx="0" cy="2095499"/>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sp>
        <p:nvSpPr>
          <p:cNvPr id="80" name="TextBox 79">
            <a:extLst>
              <a:ext uri="{FF2B5EF4-FFF2-40B4-BE49-F238E27FC236}">
                <a16:creationId xmlns:a16="http://schemas.microsoft.com/office/drawing/2014/main" id="{23324163-DAA0-964E-A3D4-8EFA0336428B}"/>
              </a:ext>
            </a:extLst>
          </p:cNvPr>
          <p:cNvSpPr txBox="1"/>
          <p:nvPr/>
        </p:nvSpPr>
        <p:spPr>
          <a:xfrm>
            <a:off x="1933575" y="1104901"/>
            <a:ext cx="5086350" cy="507831"/>
          </a:xfrm>
          <a:prstGeom prst="rect">
            <a:avLst/>
          </a:prstGeom>
          <a:noFill/>
        </p:spPr>
        <p:txBody>
          <a:bodyPr wrap="square" rtlCol="0">
            <a:spAutoFit/>
          </a:bodyPr>
          <a:lstStyle/>
          <a:p>
            <a:pPr algn="ctr"/>
            <a:r>
              <a:rPr lang="en-US" sz="2700" dirty="0"/>
              <a:t>Welfare Effects on World</a:t>
            </a:r>
          </a:p>
        </p:txBody>
      </p:sp>
      <p:cxnSp>
        <p:nvCxnSpPr>
          <p:cNvPr id="81" name="Straight Connector 80">
            <a:extLst>
              <a:ext uri="{FF2B5EF4-FFF2-40B4-BE49-F238E27FC236}">
                <a16:creationId xmlns:a16="http://schemas.microsoft.com/office/drawing/2014/main" id="{ACBECF16-67F2-054D-BE41-9CD22182BC4F}"/>
              </a:ext>
            </a:extLst>
          </p:cNvPr>
          <p:cNvCxnSpPr>
            <a:cxnSpLocks/>
          </p:cNvCxnSpPr>
          <p:nvPr/>
        </p:nvCxnSpPr>
        <p:spPr>
          <a:xfrm flipV="1">
            <a:off x="1946545" y="2908570"/>
            <a:ext cx="0" cy="2377805"/>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sp>
        <p:nvSpPr>
          <p:cNvPr id="87" name="Rectangle 86">
            <a:extLst>
              <a:ext uri="{FF2B5EF4-FFF2-40B4-BE49-F238E27FC236}">
                <a16:creationId xmlns:a16="http://schemas.microsoft.com/office/drawing/2014/main" id="{39E003F1-DA2C-1F43-AD3F-25501B2A3002}"/>
              </a:ext>
            </a:extLst>
          </p:cNvPr>
          <p:cNvSpPr/>
          <p:nvPr/>
        </p:nvSpPr>
        <p:spPr>
          <a:xfrm flipV="1">
            <a:off x="1151607" y="3939883"/>
            <a:ext cx="232996" cy="251057"/>
          </a:xfrm>
          <a:prstGeom prst="rect">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93" name="TextBox 92">
                <a:extLst>
                  <a:ext uri="{FF2B5EF4-FFF2-40B4-BE49-F238E27FC236}">
                    <a16:creationId xmlns:a16="http://schemas.microsoft.com/office/drawing/2014/main" id="{32FF5309-F107-6640-A0A5-39D2BFF6F094}"/>
                  </a:ext>
                </a:extLst>
              </p:cNvPr>
              <p:cNvSpPr txBox="1"/>
              <p:nvPr/>
            </p:nvSpPr>
            <p:spPr>
              <a:xfrm>
                <a:off x="2438400" y="2438400"/>
                <a:ext cx="1793502" cy="376963"/>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𝐵𝑓</m:t>
                        </m:r>
                      </m:sup>
                    </m:sSup>
                    <m:r>
                      <a:rPr lang="en-US" b="0" i="1" smtClean="0">
                        <a:latin typeface="Cambria Math" panose="02040503050406030204" pitchFamily="18" charset="0"/>
                      </a:rPr>
                      <m:t>,</m:t>
                    </m:r>
                    <m:r>
                      <a:rPr lang="en-US" i="1">
                        <a:latin typeface="Cambria Math" panose="02040503050406030204" pitchFamily="18" charset="0"/>
                      </a:rPr>
                      <m:t> </m:t>
                    </m:r>
                    <m:sSup>
                      <m:sSupPr>
                        <m:ctrlPr>
                          <a:rPr lang="en-US" i="1">
                            <a:latin typeface="Cambria Math" panose="02040503050406030204" pitchFamily="18" charset="0"/>
                          </a:rPr>
                        </m:ctrlPr>
                      </m:sSupPr>
                      <m:e>
                        <m:r>
                          <a:rPr lang="en-US" b="0" i="1" smtClean="0">
                            <a:latin typeface="Cambria Math" panose="02040503050406030204" pitchFamily="18" charset="0"/>
                          </a:rPr>
                          <m:t> </m:t>
                        </m:r>
                        <m:r>
                          <a:rPr lang="en-US" i="1">
                            <a:latin typeface="Cambria Math" panose="02040503050406030204" pitchFamily="18" charset="0"/>
                          </a:rPr>
                          <m:t>𝑋</m:t>
                        </m:r>
                      </m:e>
                      <m:sup>
                        <m:r>
                          <a:rPr lang="en-US" i="1">
                            <a:latin typeface="Cambria Math" panose="02040503050406030204" pitchFamily="18" charset="0"/>
                          </a:rPr>
                          <m:t>𝐶𝑓</m:t>
                        </m:r>
                      </m:sup>
                    </m:sSup>
                  </m:oMath>
                </a14:m>
                <a:r>
                  <a:rPr lang="en-US" dirty="0"/>
                  <a:t>,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b="0" i="1" smtClean="0">
                            <a:latin typeface="Cambria Math" panose="02040503050406030204" pitchFamily="18" charset="0"/>
                          </a:rPr>
                          <m:t>𝐷</m:t>
                        </m:r>
                        <m:r>
                          <a:rPr lang="en-US" i="1">
                            <a:latin typeface="Cambria Math" panose="02040503050406030204" pitchFamily="18" charset="0"/>
                          </a:rPr>
                          <m:t>𝑓</m:t>
                        </m:r>
                      </m:sup>
                    </m:sSup>
                  </m:oMath>
                </a14:m>
                <a:endParaRPr lang="en-US" baseline="30000" dirty="0"/>
              </a:p>
            </p:txBody>
          </p:sp>
        </mc:Choice>
        <mc:Fallback xmlns="">
          <p:sp>
            <p:nvSpPr>
              <p:cNvPr id="93" name="TextBox 92">
                <a:extLst>
                  <a:ext uri="{FF2B5EF4-FFF2-40B4-BE49-F238E27FC236}">
                    <a16:creationId xmlns:a16="http://schemas.microsoft.com/office/drawing/2014/main" id="{32FF5309-F107-6640-A0A5-39D2BFF6F094}"/>
                  </a:ext>
                </a:extLst>
              </p:cNvPr>
              <p:cNvSpPr txBox="1">
                <a:spLocks noRot="1" noChangeAspect="1" noMove="1" noResize="1" noEditPoints="1" noAdjustHandles="1" noChangeArrowheads="1" noChangeShapeType="1" noTextEdit="1"/>
              </p:cNvSpPr>
              <p:nvPr/>
            </p:nvSpPr>
            <p:spPr>
              <a:xfrm>
                <a:off x="2438400" y="2438400"/>
                <a:ext cx="1793502" cy="376963"/>
              </a:xfrm>
              <a:prstGeom prst="rect">
                <a:avLst/>
              </a:prstGeom>
              <a:blipFill>
                <a:blip r:embed="rId6"/>
                <a:stretch>
                  <a:fillRect t="-3333" b="-2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6" name="Rectangle 95">
                <a:extLst>
                  <a:ext uri="{FF2B5EF4-FFF2-40B4-BE49-F238E27FC236}">
                    <a16:creationId xmlns:a16="http://schemas.microsoft.com/office/drawing/2014/main" id="{175A7EE6-A289-3A4D-9CFD-FC97E7D36B37}"/>
                  </a:ext>
                </a:extLst>
              </p:cNvPr>
              <p:cNvSpPr/>
              <p:nvPr/>
            </p:nvSpPr>
            <p:spPr>
              <a:xfrm>
                <a:off x="685800" y="3657600"/>
                <a:ext cx="33457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𝑡</m:t>
                      </m:r>
                    </m:oMath>
                  </m:oMathPara>
                </a14:m>
                <a:endParaRPr lang="en-US" dirty="0"/>
              </a:p>
            </p:txBody>
          </p:sp>
        </mc:Choice>
        <mc:Fallback xmlns="">
          <p:sp>
            <p:nvSpPr>
              <p:cNvPr id="96" name="Rectangle 95">
                <a:extLst>
                  <a:ext uri="{FF2B5EF4-FFF2-40B4-BE49-F238E27FC236}">
                    <a16:creationId xmlns:a16="http://schemas.microsoft.com/office/drawing/2014/main" id="{175A7EE6-A289-3A4D-9CFD-FC97E7D36B37}"/>
                  </a:ext>
                </a:extLst>
              </p:cNvPr>
              <p:cNvSpPr>
                <a:spLocks noRot="1" noChangeAspect="1" noMove="1" noResize="1" noEditPoints="1" noAdjustHandles="1" noChangeArrowheads="1" noChangeShapeType="1" noTextEdit="1"/>
              </p:cNvSpPr>
              <p:nvPr/>
            </p:nvSpPr>
            <p:spPr>
              <a:xfrm>
                <a:off x="685800" y="3657600"/>
                <a:ext cx="334579" cy="369332"/>
              </a:xfrm>
              <a:prstGeom prst="rect">
                <a:avLst/>
              </a:prstGeom>
              <a:blipFill>
                <a:blip r:embed="rId7"/>
                <a:stretch>
                  <a:fillRect/>
                </a:stretch>
              </a:blipFill>
            </p:spPr>
            <p:txBody>
              <a:bodyPr/>
              <a:lstStyle/>
              <a:p>
                <a:r>
                  <a:rPr lang="en-US">
                    <a:noFill/>
                  </a:rPr>
                  <a:t> </a:t>
                </a:r>
              </a:p>
            </p:txBody>
          </p:sp>
        </mc:Fallback>
      </mc:AlternateContent>
      <p:sp>
        <p:nvSpPr>
          <p:cNvPr id="99" name="TextBox 98">
            <a:extLst>
              <a:ext uri="{FF2B5EF4-FFF2-40B4-BE49-F238E27FC236}">
                <a16:creationId xmlns:a16="http://schemas.microsoft.com/office/drawing/2014/main" id="{3169BFD1-6811-9D44-AC9C-2285D0648229}"/>
              </a:ext>
            </a:extLst>
          </p:cNvPr>
          <p:cNvSpPr txBox="1"/>
          <p:nvPr/>
        </p:nvSpPr>
        <p:spPr>
          <a:xfrm>
            <a:off x="4743450" y="1771650"/>
            <a:ext cx="2171700" cy="369332"/>
          </a:xfrm>
          <a:prstGeom prst="rect">
            <a:avLst/>
          </a:prstGeom>
          <a:noFill/>
        </p:spPr>
        <p:txBody>
          <a:bodyPr wrap="square" rtlCol="0">
            <a:spAutoFit/>
          </a:bodyPr>
          <a:lstStyle/>
          <a:p>
            <a:pPr algn="ctr"/>
            <a:r>
              <a:rPr lang="en-US" dirty="0"/>
              <a:t>Import Market</a:t>
            </a:r>
          </a:p>
        </p:txBody>
      </p:sp>
      <p:sp>
        <p:nvSpPr>
          <p:cNvPr id="100" name="TextBox 99">
            <a:extLst>
              <a:ext uri="{FF2B5EF4-FFF2-40B4-BE49-F238E27FC236}">
                <a16:creationId xmlns:a16="http://schemas.microsoft.com/office/drawing/2014/main" id="{185E58B0-850A-1B46-A139-F0B0F770B64B}"/>
              </a:ext>
            </a:extLst>
          </p:cNvPr>
          <p:cNvSpPr txBox="1"/>
          <p:nvPr/>
        </p:nvSpPr>
        <p:spPr>
          <a:xfrm>
            <a:off x="3143250" y="4686300"/>
            <a:ext cx="514350" cy="369332"/>
          </a:xfrm>
          <a:prstGeom prst="rect">
            <a:avLst/>
          </a:prstGeom>
          <a:noFill/>
        </p:spPr>
        <p:txBody>
          <a:bodyPr wrap="square" rtlCol="0">
            <a:spAutoFit/>
          </a:bodyPr>
          <a:lstStyle/>
          <a:p>
            <a:r>
              <a:rPr lang="en-US" dirty="0"/>
              <a:t>Q</a:t>
            </a:r>
          </a:p>
        </p:txBody>
      </p:sp>
      <p:cxnSp>
        <p:nvCxnSpPr>
          <p:cNvPr id="101" name="Straight Arrow Connector 100">
            <a:extLst>
              <a:ext uri="{FF2B5EF4-FFF2-40B4-BE49-F238E27FC236}">
                <a16:creationId xmlns:a16="http://schemas.microsoft.com/office/drawing/2014/main" id="{C087B757-B2EB-6E41-8517-6EC1DF352CFD}"/>
              </a:ext>
            </a:extLst>
          </p:cNvPr>
          <p:cNvCxnSpPr/>
          <p:nvPr/>
        </p:nvCxnSpPr>
        <p:spPr>
          <a:xfrm>
            <a:off x="1657350" y="4457700"/>
            <a:ext cx="857250" cy="0"/>
          </a:xfrm>
          <a:prstGeom prst="straightConnector1">
            <a:avLst/>
          </a:prstGeom>
          <a:ln w="38100">
            <a:solidFill>
              <a:srgbClr val="00B0F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2" name="Straight Arrow Connector 101">
            <a:extLst>
              <a:ext uri="{FF2B5EF4-FFF2-40B4-BE49-F238E27FC236}">
                <a16:creationId xmlns:a16="http://schemas.microsoft.com/office/drawing/2014/main" id="{44DF46B7-FF5C-534E-9015-4A5DA359E180}"/>
              </a:ext>
            </a:extLst>
          </p:cNvPr>
          <p:cNvCxnSpPr>
            <a:cxnSpLocks/>
          </p:cNvCxnSpPr>
          <p:nvPr/>
        </p:nvCxnSpPr>
        <p:spPr>
          <a:xfrm>
            <a:off x="6547631" y="4461217"/>
            <a:ext cx="313886" cy="0"/>
          </a:xfrm>
          <a:prstGeom prst="straightConnector1">
            <a:avLst/>
          </a:prstGeom>
          <a:ln w="381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3" name="Straight Arrow Connector 102">
            <a:extLst>
              <a:ext uri="{FF2B5EF4-FFF2-40B4-BE49-F238E27FC236}">
                <a16:creationId xmlns:a16="http://schemas.microsoft.com/office/drawing/2014/main" id="{FAE973A3-0502-E04E-8557-08DFA68D0D0D}"/>
              </a:ext>
            </a:extLst>
          </p:cNvPr>
          <p:cNvCxnSpPr>
            <a:cxnSpLocks/>
          </p:cNvCxnSpPr>
          <p:nvPr/>
        </p:nvCxnSpPr>
        <p:spPr>
          <a:xfrm flipH="1">
            <a:off x="2514600" y="4457700"/>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4" name="Straight Arrow Connector 103">
            <a:extLst>
              <a:ext uri="{FF2B5EF4-FFF2-40B4-BE49-F238E27FC236}">
                <a16:creationId xmlns:a16="http://schemas.microsoft.com/office/drawing/2014/main" id="{D39C8729-FFBD-B549-9DCE-9844F96951C2}"/>
              </a:ext>
            </a:extLst>
          </p:cNvPr>
          <p:cNvCxnSpPr>
            <a:cxnSpLocks/>
          </p:cNvCxnSpPr>
          <p:nvPr/>
        </p:nvCxnSpPr>
        <p:spPr>
          <a:xfrm flipH="1">
            <a:off x="1371600" y="4457700"/>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06" name="Left Brace 105">
            <a:extLst>
              <a:ext uri="{FF2B5EF4-FFF2-40B4-BE49-F238E27FC236}">
                <a16:creationId xmlns:a16="http://schemas.microsoft.com/office/drawing/2014/main" id="{8B7F0D1B-B919-E945-B6FE-A90EA05779AF}"/>
              </a:ext>
            </a:extLst>
          </p:cNvPr>
          <p:cNvSpPr/>
          <p:nvPr/>
        </p:nvSpPr>
        <p:spPr>
          <a:xfrm rot="5400000">
            <a:off x="1481138" y="4574382"/>
            <a:ext cx="54769" cy="273844"/>
          </a:xfrm>
          <a:prstGeom prst="leftBrace">
            <a:avLst>
              <a:gd name="adj1" fmla="val 44444"/>
              <a:gd name="adj2" fmla="val 50000"/>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7" name="Left Brace 106">
            <a:extLst>
              <a:ext uri="{FF2B5EF4-FFF2-40B4-BE49-F238E27FC236}">
                <a16:creationId xmlns:a16="http://schemas.microsoft.com/office/drawing/2014/main" id="{73C88922-437C-5043-BC8A-D68DD863CCF0}"/>
              </a:ext>
            </a:extLst>
          </p:cNvPr>
          <p:cNvSpPr/>
          <p:nvPr/>
        </p:nvSpPr>
        <p:spPr>
          <a:xfrm rot="5400000">
            <a:off x="2624138" y="4574382"/>
            <a:ext cx="54769" cy="273844"/>
          </a:xfrm>
          <a:prstGeom prst="leftBrace">
            <a:avLst>
              <a:gd name="adj1" fmla="val 44444"/>
              <a:gd name="adj2" fmla="val 50000"/>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9" name="Left Brace 108">
            <a:extLst>
              <a:ext uri="{FF2B5EF4-FFF2-40B4-BE49-F238E27FC236}">
                <a16:creationId xmlns:a16="http://schemas.microsoft.com/office/drawing/2014/main" id="{50CC9DB6-6823-4B4B-BD01-C0D2D959A850}"/>
              </a:ext>
            </a:extLst>
          </p:cNvPr>
          <p:cNvSpPr/>
          <p:nvPr/>
        </p:nvSpPr>
        <p:spPr>
          <a:xfrm rot="5400000">
            <a:off x="6672262" y="4555332"/>
            <a:ext cx="61913" cy="304800"/>
          </a:xfrm>
          <a:prstGeom prst="leftBrace">
            <a:avLst>
              <a:gd name="adj1" fmla="val 44444"/>
              <a:gd name="adj2" fmla="val 50000"/>
            </a:avLst>
          </a:prstGeom>
          <a:ln>
            <a:solidFill>
              <a:srgbClr val="00B05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10" name="Straight Arrow Connector 109">
            <a:extLst>
              <a:ext uri="{FF2B5EF4-FFF2-40B4-BE49-F238E27FC236}">
                <a16:creationId xmlns:a16="http://schemas.microsoft.com/office/drawing/2014/main" id="{4ED40672-BD2B-2B47-8DD3-909CD398AE38}"/>
              </a:ext>
            </a:extLst>
          </p:cNvPr>
          <p:cNvCxnSpPr>
            <a:cxnSpLocks/>
          </p:cNvCxnSpPr>
          <p:nvPr/>
        </p:nvCxnSpPr>
        <p:spPr>
          <a:xfrm flipH="1">
            <a:off x="2226635" y="5048250"/>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11" name="Rectangle 110">
            <a:extLst>
              <a:ext uri="{FF2B5EF4-FFF2-40B4-BE49-F238E27FC236}">
                <a16:creationId xmlns:a16="http://schemas.microsoft.com/office/drawing/2014/main" id="{768613E6-FF76-3743-969D-506CA482F042}"/>
              </a:ext>
            </a:extLst>
          </p:cNvPr>
          <p:cNvSpPr/>
          <p:nvPr/>
        </p:nvSpPr>
        <p:spPr>
          <a:xfrm>
            <a:off x="2120948" y="5048250"/>
            <a:ext cx="463588" cy="369332"/>
          </a:xfrm>
          <a:prstGeom prst="rect">
            <a:avLst/>
          </a:prstGeom>
        </p:spPr>
        <p:txBody>
          <a:bodyPr wrap="none">
            <a:spAutoFit/>
          </a:bodyPr>
          <a:lstStyle/>
          <a:p>
            <a:r>
              <a:rPr lang="en-US" i="1" dirty="0">
                <a:solidFill>
                  <a:srgbClr val="0070C0"/>
                </a:solidFill>
                <a:latin typeface="Cambria Math" panose="02040503050406030204" pitchFamily="18" charset="0"/>
              </a:rPr>
              <a:t>TR</a:t>
            </a:r>
          </a:p>
        </p:txBody>
      </p:sp>
      <p:cxnSp>
        <p:nvCxnSpPr>
          <p:cNvPr id="112" name="Straight Arrow Connector 111">
            <a:extLst>
              <a:ext uri="{FF2B5EF4-FFF2-40B4-BE49-F238E27FC236}">
                <a16:creationId xmlns:a16="http://schemas.microsoft.com/office/drawing/2014/main" id="{9FDD082F-C319-DD4D-B739-282687774802}"/>
              </a:ext>
            </a:extLst>
          </p:cNvPr>
          <p:cNvCxnSpPr>
            <a:cxnSpLocks/>
          </p:cNvCxnSpPr>
          <p:nvPr/>
        </p:nvCxnSpPr>
        <p:spPr>
          <a:xfrm flipH="1">
            <a:off x="1651000" y="5052483"/>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13" name="Rectangle 112">
            <a:extLst>
              <a:ext uri="{FF2B5EF4-FFF2-40B4-BE49-F238E27FC236}">
                <a16:creationId xmlns:a16="http://schemas.microsoft.com/office/drawing/2014/main" id="{C0B95A18-8C2A-B345-B2BE-7D7E2BD895C7}"/>
              </a:ext>
            </a:extLst>
          </p:cNvPr>
          <p:cNvSpPr/>
          <p:nvPr/>
        </p:nvSpPr>
        <p:spPr>
          <a:xfrm>
            <a:off x="1531029" y="5059463"/>
            <a:ext cx="473206" cy="369332"/>
          </a:xfrm>
          <a:prstGeom prst="rect">
            <a:avLst/>
          </a:prstGeom>
        </p:spPr>
        <p:txBody>
          <a:bodyPr wrap="none">
            <a:spAutoFit/>
          </a:bodyPr>
          <a:lstStyle/>
          <a:p>
            <a:r>
              <a:rPr lang="en-US" i="1" dirty="0">
                <a:solidFill>
                  <a:srgbClr val="FF0000"/>
                </a:solidFill>
                <a:latin typeface="Cambria Math" panose="02040503050406030204" pitchFamily="18" charset="0"/>
              </a:rPr>
              <a:t>TD</a:t>
            </a:r>
          </a:p>
        </p:txBody>
      </p:sp>
      <p:cxnSp>
        <p:nvCxnSpPr>
          <p:cNvPr id="114" name="Straight Arrow Connector 113">
            <a:extLst>
              <a:ext uri="{FF2B5EF4-FFF2-40B4-BE49-F238E27FC236}">
                <a16:creationId xmlns:a16="http://schemas.microsoft.com/office/drawing/2014/main" id="{B540B614-1FDF-AC45-B95E-525B1A5F2D0B}"/>
              </a:ext>
            </a:extLst>
          </p:cNvPr>
          <p:cNvCxnSpPr>
            <a:cxnSpLocks/>
          </p:cNvCxnSpPr>
          <p:nvPr/>
        </p:nvCxnSpPr>
        <p:spPr>
          <a:xfrm>
            <a:off x="1940917" y="5051767"/>
            <a:ext cx="313886" cy="0"/>
          </a:xfrm>
          <a:prstGeom prst="straightConnector1">
            <a:avLst/>
          </a:prstGeom>
          <a:ln w="381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sp>
        <p:nvSpPr>
          <p:cNvPr id="115" name="Rectangle 114">
            <a:extLst>
              <a:ext uri="{FF2B5EF4-FFF2-40B4-BE49-F238E27FC236}">
                <a16:creationId xmlns:a16="http://schemas.microsoft.com/office/drawing/2014/main" id="{C01FFA87-2E08-1747-A02E-1AFD2CCEA4C6}"/>
              </a:ext>
            </a:extLst>
          </p:cNvPr>
          <p:cNvSpPr/>
          <p:nvPr/>
        </p:nvSpPr>
        <p:spPr>
          <a:xfrm>
            <a:off x="1831605" y="5055230"/>
            <a:ext cx="447623" cy="369332"/>
          </a:xfrm>
          <a:prstGeom prst="rect">
            <a:avLst/>
          </a:prstGeom>
        </p:spPr>
        <p:txBody>
          <a:bodyPr wrap="none">
            <a:spAutoFit/>
          </a:bodyPr>
          <a:lstStyle/>
          <a:p>
            <a:r>
              <a:rPr lang="en-US" i="1" dirty="0">
                <a:solidFill>
                  <a:srgbClr val="00B050"/>
                </a:solidFill>
                <a:latin typeface="Cambria Math" panose="02040503050406030204" pitchFamily="18" charset="0"/>
              </a:rPr>
              <a:t>TC</a:t>
            </a:r>
          </a:p>
        </p:txBody>
      </p:sp>
      <p:sp>
        <p:nvSpPr>
          <p:cNvPr id="116" name="Rectangle 115">
            <a:extLst>
              <a:ext uri="{FF2B5EF4-FFF2-40B4-BE49-F238E27FC236}">
                <a16:creationId xmlns:a16="http://schemas.microsoft.com/office/drawing/2014/main" id="{B306AAFE-2517-DF4D-AE74-66A300588643}"/>
              </a:ext>
            </a:extLst>
          </p:cNvPr>
          <p:cNvSpPr/>
          <p:nvPr/>
        </p:nvSpPr>
        <p:spPr>
          <a:xfrm>
            <a:off x="2409324" y="4420268"/>
            <a:ext cx="463588" cy="369332"/>
          </a:xfrm>
          <a:prstGeom prst="rect">
            <a:avLst/>
          </a:prstGeom>
        </p:spPr>
        <p:txBody>
          <a:bodyPr wrap="none">
            <a:spAutoFit/>
          </a:bodyPr>
          <a:lstStyle/>
          <a:p>
            <a:r>
              <a:rPr lang="en-US" i="1" dirty="0">
                <a:solidFill>
                  <a:srgbClr val="0070C0"/>
                </a:solidFill>
                <a:latin typeface="Cambria Math" panose="02040503050406030204" pitchFamily="18" charset="0"/>
              </a:rPr>
              <a:t>TR</a:t>
            </a:r>
          </a:p>
        </p:txBody>
      </p:sp>
      <p:sp>
        <p:nvSpPr>
          <p:cNvPr id="117" name="Rectangle 116">
            <a:extLst>
              <a:ext uri="{FF2B5EF4-FFF2-40B4-BE49-F238E27FC236}">
                <a16:creationId xmlns:a16="http://schemas.microsoft.com/office/drawing/2014/main" id="{E164D98B-3A5E-1445-9CDE-FE0DDEFDBA5E}"/>
              </a:ext>
            </a:extLst>
          </p:cNvPr>
          <p:cNvSpPr/>
          <p:nvPr/>
        </p:nvSpPr>
        <p:spPr>
          <a:xfrm>
            <a:off x="6445299" y="4415819"/>
            <a:ext cx="447623" cy="369332"/>
          </a:xfrm>
          <a:prstGeom prst="rect">
            <a:avLst/>
          </a:prstGeom>
        </p:spPr>
        <p:txBody>
          <a:bodyPr wrap="none">
            <a:spAutoFit/>
          </a:bodyPr>
          <a:lstStyle/>
          <a:p>
            <a:r>
              <a:rPr lang="en-US" i="1" dirty="0">
                <a:solidFill>
                  <a:srgbClr val="00B050"/>
                </a:solidFill>
                <a:latin typeface="Cambria Math" panose="02040503050406030204" pitchFamily="18" charset="0"/>
              </a:rPr>
              <a:t>TC</a:t>
            </a:r>
          </a:p>
        </p:txBody>
      </p:sp>
      <p:sp>
        <p:nvSpPr>
          <p:cNvPr id="118" name="Rectangle 117">
            <a:extLst>
              <a:ext uri="{FF2B5EF4-FFF2-40B4-BE49-F238E27FC236}">
                <a16:creationId xmlns:a16="http://schemas.microsoft.com/office/drawing/2014/main" id="{B230396A-0512-4E4B-9978-514ABB15B83D}"/>
              </a:ext>
            </a:extLst>
          </p:cNvPr>
          <p:cNvSpPr/>
          <p:nvPr/>
        </p:nvSpPr>
        <p:spPr>
          <a:xfrm>
            <a:off x="1260977" y="4420268"/>
            <a:ext cx="473206" cy="369332"/>
          </a:xfrm>
          <a:prstGeom prst="rect">
            <a:avLst/>
          </a:prstGeom>
        </p:spPr>
        <p:txBody>
          <a:bodyPr wrap="none">
            <a:spAutoFit/>
          </a:bodyPr>
          <a:lstStyle/>
          <a:p>
            <a:r>
              <a:rPr lang="en-US" i="1" dirty="0">
                <a:solidFill>
                  <a:srgbClr val="FF0000"/>
                </a:solidFill>
                <a:latin typeface="Cambria Math" panose="02040503050406030204" pitchFamily="18" charset="0"/>
              </a:rPr>
              <a:t>TD</a:t>
            </a:r>
          </a:p>
        </p:txBody>
      </p:sp>
      <p:sp>
        <p:nvSpPr>
          <p:cNvPr id="120" name="Rectangle 119">
            <a:extLst>
              <a:ext uri="{FF2B5EF4-FFF2-40B4-BE49-F238E27FC236}">
                <a16:creationId xmlns:a16="http://schemas.microsoft.com/office/drawing/2014/main" id="{E9AF9EAA-993B-E64A-A19F-666301D97B6B}"/>
              </a:ext>
            </a:extLst>
          </p:cNvPr>
          <p:cNvSpPr/>
          <p:nvPr/>
        </p:nvSpPr>
        <p:spPr>
          <a:xfrm>
            <a:off x="1166485" y="2930600"/>
            <a:ext cx="753755" cy="995357"/>
          </a:xfrm>
          <a:prstGeom prst="rect">
            <a:avLst/>
          </a:prstGeom>
          <a:noFill/>
          <a:ln w="508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4" name="Straight Connector 43">
            <a:extLst>
              <a:ext uri="{FF2B5EF4-FFF2-40B4-BE49-F238E27FC236}">
                <a16:creationId xmlns:a16="http://schemas.microsoft.com/office/drawing/2014/main" id="{A2D15046-B6AB-D446-B3B4-F3C28A3E276E}"/>
              </a:ext>
            </a:extLst>
          </p:cNvPr>
          <p:cNvCxnSpPr>
            <a:cxnSpLocks/>
          </p:cNvCxnSpPr>
          <p:nvPr/>
        </p:nvCxnSpPr>
        <p:spPr>
          <a:xfrm flipV="1">
            <a:off x="1371600" y="3143250"/>
            <a:ext cx="0" cy="1582882"/>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sp>
        <p:nvSpPr>
          <p:cNvPr id="3" name="TextBox 2">
            <a:extLst>
              <a:ext uri="{FF2B5EF4-FFF2-40B4-BE49-F238E27FC236}">
                <a16:creationId xmlns:a16="http://schemas.microsoft.com/office/drawing/2014/main" id="{8AAD577F-01C7-774B-856B-3D1103CC7F61}"/>
              </a:ext>
            </a:extLst>
          </p:cNvPr>
          <p:cNvSpPr txBox="1"/>
          <p:nvPr/>
        </p:nvSpPr>
        <p:spPr>
          <a:xfrm>
            <a:off x="762000" y="5410200"/>
            <a:ext cx="7086600" cy="830997"/>
          </a:xfrm>
          <a:prstGeom prst="rect">
            <a:avLst/>
          </a:prstGeom>
          <a:noFill/>
        </p:spPr>
        <p:txBody>
          <a:bodyPr wrap="square" rtlCol="0">
            <a:spAutoFit/>
          </a:bodyPr>
          <a:lstStyle/>
          <a:p>
            <a:r>
              <a:rPr lang="en-US" sz="2400" dirty="0"/>
              <a:t>I claim that these gains and losses mostly cancel out to reduce to the following:</a:t>
            </a:r>
          </a:p>
        </p:txBody>
      </p:sp>
      <p:sp>
        <p:nvSpPr>
          <p:cNvPr id="4" name="Footer Placeholder 3">
            <a:extLst>
              <a:ext uri="{FF2B5EF4-FFF2-40B4-BE49-F238E27FC236}">
                <a16:creationId xmlns:a16="http://schemas.microsoft.com/office/drawing/2014/main" id="{4EF18D00-501F-4844-B25B-CE485D769705}"/>
              </a:ext>
            </a:extLst>
          </p:cNvPr>
          <p:cNvSpPr>
            <a:spLocks noGrp="1"/>
          </p:cNvSpPr>
          <p:nvPr>
            <p:ph type="ftr" sz="quarter" idx="11"/>
          </p:nvPr>
        </p:nvSpPr>
        <p:spPr/>
        <p:txBody>
          <a:bodyPr/>
          <a:lstStyle/>
          <a:p>
            <a:pPr>
              <a:defRPr/>
            </a:pPr>
            <a:r>
              <a:rPr lang="en-US"/>
              <a:t>Class 19:  Preferential Trading Arrangements</a:t>
            </a:r>
          </a:p>
        </p:txBody>
      </p:sp>
    </p:spTree>
    <p:extLst>
      <p:ext uri="{BB962C8B-B14F-4D97-AF65-F5344CB8AC3E}">
        <p14:creationId xmlns:p14="http://schemas.microsoft.com/office/powerpoint/2010/main" val="968016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Rectangle 83">
            <a:extLst>
              <a:ext uri="{FF2B5EF4-FFF2-40B4-BE49-F238E27FC236}">
                <a16:creationId xmlns:a16="http://schemas.microsoft.com/office/drawing/2014/main" id="{39C9F079-CD55-7F4E-BC1E-D14B4C8193FE}"/>
              </a:ext>
            </a:extLst>
          </p:cNvPr>
          <p:cNvSpPr/>
          <p:nvPr/>
        </p:nvSpPr>
        <p:spPr>
          <a:xfrm>
            <a:off x="0" y="668740"/>
            <a:ext cx="9144000" cy="55546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 name="Right Triangle 85">
            <a:extLst>
              <a:ext uri="{FF2B5EF4-FFF2-40B4-BE49-F238E27FC236}">
                <a16:creationId xmlns:a16="http://schemas.microsoft.com/office/drawing/2014/main" id="{C24FF2CE-D5F9-3D4A-A329-DC77A1D5A46E}"/>
              </a:ext>
            </a:extLst>
          </p:cNvPr>
          <p:cNvSpPr/>
          <p:nvPr/>
        </p:nvSpPr>
        <p:spPr>
          <a:xfrm flipV="1">
            <a:off x="1944445" y="3161539"/>
            <a:ext cx="295565" cy="527660"/>
          </a:xfrm>
          <a:prstGeom prst="rtTriangle">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 name="Right Triangle 82">
            <a:extLst>
              <a:ext uri="{FF2B5EF4-FFF2-40B4-BE49-F238E27FC236}">
                <a16:creationId xmlns:a16="http://schemas.microsoft.com/office/drawing/2014/main" id="{F11B4B00-1A05-9547-AC1B-529F2490CA54}"/>
              </a:ext>
            </a:extLst>
          </p:cNvPr>
          <p:cNvSpPr/>
          <p:nvPr/>
        </p:nvSpPr>
        <p:spPr>
          <a:xfrm>
            <a:off x="1950866" y="2624655"/>
            <a:ext cx="291227" cy="532757"/>
          </a:xfrm>
          <a:prstGeom prst="rtTriangle">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73</a:t>
            </a:fld>
            <a:endParaRPr lang="en-US"/>
          </a:p>
        </p:txBody>
      </p:sp>
      <p:cxnSp>
        <p:nvCxnSpPr>
          <p:cNvPr id="7" name="Straight Connector 6"/>
          <p:cNvCxnSpPr>
            <a:cxnSpLocks/>
          </p:cNvCxnSpPr>
          <p:nvPr/>
        </p:nvCxnSpPr>
        <p:spPr>
          <a:xfrm>
            <a:off x="1143000" y="4743450"/>
            <a:ext cx="22288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V="1">
            <a:off x="11430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914400" y="2114550"/>
            <a:ext cx="514350" cy="369332"/>
          </a:xfrm>
          <a:prstGeom prst="rect">
            <a:avLst/>
          </a:prstGeom>
          <a:noFill/>
        </p:spPr>
        <p:txBody>
          <a:bodyPr wrap="square" rtlCol="0">
            <a:spAutoFit/>
          </a:bodyPr>
          <a:lstStyle/>
          <a:p>
            <a:r>
              <a:rPr lang="en-US" dirty="0"/>
              <a:t>P</a:t>
            </a:r>
          </a:p>
        </p:txBody>
      </p:sp>
      <p:sp>
        <p:nvSpPr>
          <p:cNvPr id="34" name="TextBox 33"/>
          <p:cNvSpPr txBox="1"/>
          <p:nvPr/>
        </p:nvSpPr>
        <p:spPr>
          <a:xfrm>
            <a:off x="1314450" y="1600201"/>
            <a:ext cx="1943100" cy="646331"/>
          </a:xfrm>
          <a:prstGeom prst="rect">
            <a:avLst/>
          </a:prstGeom>
          <a:noFill/>
        </p:spPr>
        <p:txBody>
          <a:bodyPr wrap="square" rtlCol="0">
            <a:spAutoFit/>
          </a:bodyPr>
          <a:lstStyle/>
          <a:p>
            <a:pPr algn="ctr"/>
            <a:r>
              <a:rPr lang="en-US" dirty="0"/>
              <a:t>Export Supplies of B, C, and D</a:t>
            </a:r>
          </a:p>
        </p:txBody>
      </p:sp>
      <p:sp>
        <p:nvSpPr>
          <p:cNvPr id="38" name="Left Brace 37"/>
          <p:cNvSpPr/>
          <p:nvPr/>
        </p:nvSpPr>
        <p:spPr>
          <a:xfrm>
            <a:off x="971550" y="3371850"/>
            <a:ext cx="171450" cy="1028700"/>
          </a:xfrm>
          <a:prstGeom prst="leftBrace">
            <a:avLst>
              <a:gd name="adj1" fmla="val 44444"/>
              <a:gd name="adj2"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61" name="Straight Connector 60"/>
          <p:cNvCxnSpPr>
            <a:cxnSpLocks/>
          </p:cNvCxnSpPr>
          <p:nvPr/>
        </p:nvCxnSpPr>
        <p:spPr>
          <a:xfrm>
            <a:off x="4000500" y="4743450"/>
            <a:ext cx="36004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flipV="1">
            <a:off x="40005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5" name="TextBox 64"/>
          <p:cNvSpPr txBox="1"/>
          <p:nvPr/>
        </p:nvSpPr>
        <p:spPr>
          <a:xfrm>
            <a:off x="7486650" y="4686300"/>
            <a:ext cx="514350" cy="369332"/>
          </a:xfrm>
          <a:prstGeom prst="rect">
            <a:avLst/>
          </a:prstGeom>
          <a:noFill/>
        </p:spPr>
        <p:txBody>
          <a:bodyPr wrap="square" rtlCol="0">
            <a:spAutoFit/>
          </a:bodyPr>
          <a:lstStyle/>
          <a:p>
            <a:r>
              <a:rPr lang="en-US" dirty="0"/>
              <a:t>Q</a:t>
            </a:r>
          </a:p>
        </p:txBody>
      </p:sp>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92EE2414-DF8A-4344-983D-77235EC7E06D}"/>
                  </a:ext>
                </a:extLst>
              </p:cNvPr>
              <p:cNvSpPr txBox="1"/>
              <p:nvPr/>
            </p:nvSpPr>
            <p:spPr>
              <a:xfrm>
                <a:off x="2286000" y="2171700"/>
                <a:ext cx="1023657" cy="3702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𝑡</m:t>
                          </m:r>
                        </m:sup>
                      </m:sSup>
                      <m:r>
                        <a:rPr lang="en-US" i="1">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𝑡</m:t>
                          </m:r>
                        </m:sup>
                      </m:sSup>
                      <m:r>
                        <a:rPr lang="en-US" b="0" i="1" smtClean="0">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b="0" i="1" smtClean="0">
                              <a:latin typeface="Cambria Math" panose="02040503050406030204" pitchFamily="18" charset="0"/>
                            </a:rPr>
                            <m:t>𝐷</m:t>
                          </m:r>
                          <m:r>
                            <a:rPr lang="en-US" i="1">
                              <a:latin typeface="Cambria Math" panose="02040503050406030204" pitchFamily="18" charset="0"/>
                            </a:rPr>
                            <m:t>𝑡</m:t>
                          </m:r>
                        </m:sup>
                      </m:sSup>
                    </m:oMath>
                  </m:oMathPara>
                </a14:m>
                <a:endParaRPr lang="en-US" baseline="30000" dirty="0"/>
              </a:p>
            </p:txBody>
          </p:sp>
        </mc:Choice>
        <mc:Fallback xmlns="">
          <p:sp>
            <p:nvSpPr>
              <p:cNvPr id="52" name="TextBox 51">
                <a:extLst>
                  <a:ext uri="{FF2B5EF4-FFF2-40B4-BE49-F238E27FC236}">
                    <a16:creationId xmlns:a16="http://schemas.microsoft.com/office/drawing/2014/main" id="{92EE2414-DF8A-4344-983D-77235EC7E06D}"/>
                  </a:ext>
                </a:extLst>
              </p:cNvPr>
              <p:cNvSpPr txBox="1">
                <a:spLocks noRot="1" noChangeAspect="1" noMove="1" noResize="1" noEditPoints="1" noAdjustHandles="1" noChangeArrowheads="1" noChangeShapeType="1" noTextEdit="1"/>
              </p:cNvSpPr>
              <p:nvPr/>
            </p:nvSpPr>
            <p:spPr>
              <a:xfrm>
                <a:off x="2286000" y="2171700"/>
                <a:ext cx="1023657" cy="370230"/>
              </a:xfrm>
              <a:prstGeom prst="rect">
                <a:avLst/>
              </a:prstGeom>
              <a:blipFill>
                <a:blip r:embed="rId2"/>
                <a:stretch>
                  <a:fillRect r="-33333"/>
                </a:stretch>
              </a:blipFill>
            </p:spPr>
            <p:txBody>
              <a:bodyPr/>
              <a:lstStyle/>
              <a:p>
                <a:r>
                  <a:rPr lang="en-US">
                    <a:noFill/>
                  </a:rPr>
                  <a:t> </a:t>
                </a:r>
              </a:p>
            </p:txBody>
          </p:sp>
        </mc:Fallback>
      </mc:AlternateContent>
      <p:sp>
        <p:nvSpPr>
          <p:cNvPr id="82" name="TextBox 81">
            <a:extLst>
              <a:ext uri="{FF2B5EF4-FFF2-40B4-BE49-F238E27FC236}">
                <a16:creationId xmlns:a16="http://schemas.microsoft.com/office/drawing/2014/main" id="{7E6B0EBB-1053-F74B-9D67-38DE2DAC1BC9}"/>
              </a:ext>
            </a:extLst>
          </p:cNvPr>
          <p:cNvSpPr txBox="1"/>
          <p:nvPr/>
        </p:nvSpPr>
        <p:spPr>
          <a:xfrm>
            <a:off x="3771900" y="2114550"/>
            <a:ext cx="514350" cy="369332"/>
          </a:xfrm>
          <a:prstGeom prst="rect">
            <a:avLst/>
          </a:prstGeom>
          <a:noFill/>
        </p:spPr>
        <p:txBody>
          <a:bodyPr wrap="square" rtlCol="0">
            <a:spAutoFit/>
          </a:bodyPr>
          <a:lstStyle/>
          <a:p>
            <a:r>
              <a:rPr lang="en-US" dirty="0"/>
              <a:t>P</a:t>
            </a:r>
          </a:p>
        </p:txBody>
      </p:sp>
      <p:cxnSp>
        <p:nvCxnSpPr>
          <p:cNvPr id="37" name="Straight Connector 36">
            <a:extLst>
              <a:ext uri="{FF2B5EF4-FFF2-40B4-BE49-F238E27FC236}">
                <a16:creationId xmlns:a16="http://schemas.microsoft.com/office/drawing/2014/main" id="{2B69756F-A655-3D4B-94B8-1C84BBD8D05F}"/>
              </a:ext>
            </a:extLst>
          </p:cNvPr>
          <p:cNvCxnSpPr>
            <a:cxnSpLocks/>
          </p:cNvCxnSpPr>
          <p:nvPr/>
        </p:nvCxnSpPr>
        <p:spPr>
          <a:xfrm flipV="1">
            <a:off x="4000500" y="3371850"/>
            <a:ext cx="108585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7D3B3EFB-8AD7-B847-A9E9-32226D6619E0}"/>
              </a:ext>
            </a:extLst>
          </p:cNvPr>
          <p:cNvCxnSpPr>
            <a:cxnSpLocks/>
          </p:cNvCxnSpPr>
          <p:nvPr/>
        </p:nvCxnSpPr>
        <p:spPr>
          <a:xfrm flipV="1">
            <a:off x="4000500" y="3371850"/>
            <a:ext cx="217170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0" name="Straight Connector 89">
            <a:extLst>
              <a:ext uri="{FF2B5EF4-FFF2-40B4-BE49-F238E27FC236}">
                <a16:creationId xmlns:a16="http://schemas.microsoft.com/office/drawing/2014/main" id="{B2D8F04D-0077-A244-88D3-72FB5EC1C75A}"/>
              </a:ext>
            </a:extLst>
          </p:cNvPr>
          <p:cNvCxnSpPr>
            <a:cxnSpLocks/>
          </p:cNvCxnSpPr>
          <p:nvPr/>
        </p:nvCxnSpPr>
        <p:spPr>
          <a:xfrm flipV="1">
            <a:off x="1143000" y="2343150"/>
            <a:ext cx="114300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2" name="Straight Connector 91">
            <a:extLst>
              <a:ext uri="{FF2B5EF4-FFF2-40B4-BE49-F238E27FC236}">
                <a16:creationId xmlns:a16="http://schemas.microsoft.com/office/drawing/2014/main" id="{8B85F163-61A3-0746-963C-6D9ECA960372}"/>
              </a:ext>
            </a:extLst>
          </p:cNvPr>
          <p:cNvCxnSpPr>
            <a:cxnSpLocks/>
          </p:cNvCxnSpPr>
          <p:nvPr/>
        </p:nvCxnSpPr>
        <p:spPr>
          <a:xfrm flipV="1">
            <a:off x="1143000" y="2743200"/>
            <a:ext cx="1828800" cy="16573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5" name="Straight Connector 104">
            <a:extLst>
              <a:ext uri="{FF2B5EF4-FFF2-40B4-BE49-F238E27FC236}">
                <a16:creationId xmlns:a16="http://schemas.microsoft.com/office/drawing/2014/main" id="{BD22C410-650B-8D47-BD64-C672E078F6CA}"/>
              </a:ext>
            </a:extLst>
          </p:cNvPr>
          <p:cNvCxnSpPr>
            <a:cxnSpLocks/>
          </p:cNvCxnSpPr>
          <p:nvPr/>
        </p:nvCxnSpPr>
        <p:spPr>
          <a:xfrm flipV="1">
            <a:off x="6172200" y="2914650"/>
            <a:ext cx="1485900" cy="4572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8" name="Straight Connector 107">
            <a:extLst>
              <a:ext uri="{FF2B5EF4-FFF2-40B4-BE49-F238E27FC236}">
                <a16:creationId xmlns:a16="http://schemas.microsoft.com/office/drawing/2014/main" id="{78587724-9D09-8C47-A585-6DFE04317138}"/>
              </a:ext>
            </a:extLst>
          </p:cNvPr>
          <p:cNvCxnSpPr>
            <a:cxnSpLocks/>
          </p:cNvCxnSpPr>
          <p:nvPr/>
        </p:nvCxnSpPr>
        <p:spPr>
          <a:xfrm flipV="1">
            <a:off x="5086350" y="2571750"/>
            <a:ext cx="2571750" cy="8001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0296D01C-5A67-F249-8B2F-49D0E799DF72}"/>
              </a:ext>
            </a:extLst>
          </p:cNvPr>
          <p:cNvCxnSpPr>
            <a:cxnSpLocks/>
          </p:cNvCxnSpPr>
          <p:nvPr/>
        </p:nvCxnSpPr>
        <p:spPr>
          <a:xfrm>
            <a:off x="5772150" y="2286000"/>
            <a:ext cx="1771650" cy="14287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80892F4F-B952-8C4F-B790-4341425ED3BF}"/>
                  </a:ext>
                </a:extLst>
              </p:cNvPr>
              <p:cNvSpPr/>
              <p:nvPr/>
            </p:nvSpPr>
            <p:spPr>
              <a:xfrm>
                <a:off x="7258051" y="2286000"/>
                <a:ext cx="64203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𝑋</m:t>
                          </m:r>
                        </m:e>
                        <m:sub>
                          <m:r>
                            <a:rPr lang="en-US" i="1">
                              <a:solidFill>
                                <a:schemeClr val="tx1"/>
                              </a:solidFill>
                              <a:latin typeface="Cambria Math" panose="02040503050406030204" pitchFamily="18" charset="0"/>
                            </a:rPr>
                            <m:t>1</m:t>
                          </m:r>
                        </m:sub>
                      </m:sSub>
                    </m:oMath>
                  </m:oMathPara>
                </a14:m>
                <a:endParaRPr lang="en-US" dirty="0">
                  <a:solidFill>
                    <a:schemeClr val="tx1"/>
                  </a:solidFill>
                </a:endParaRPr>
              </a:p>
            </p:txBody>
          </p:sp>
        </mc:Choice>
        <mc:Fallback xmlns="">
          <p:sp>
            <p:nvSpPr>
              <p:cNvPr id="2" name="Rectangle 1">
                <a:extLst>
                  <a:ext uri="{FF2B5EF4-FFF2-40B4-BE49-F238E27FC236}">
                    <a16:creationId xmlns:a16="http://schemas.microsoft.com/office/drawing/2014/main" id="{80892F4F-B952-8C4F-B790-4341425ED3BF}"/>
                  </a:ext>
                </a:extLst>
              </p:cNvPr>
              <p:cNvSpPr>
                <a:spLocks noRot="1" noChangeAspect="1" noMove="1" noResize="1" noEditPoints="1" noAdjustHandles="1" noChangeArrowheads="1" noChangeShapeType="1" noTextEdit="1"/>
              </p:cNvSpPr>
              <p:nvPr/>
            </p:nvSpPr>
            <p:spPr>
              <a:xfrm>
                <a:off x="7258051" y="2286000"/>
                <a:ext cx="642035" cy="369332"/>
              </a:xfrm>
              <a:prstGeom prst="rect">
                <a:avLst/>
              </a:prstGeom>
              <a:blipFill>
                <a:blip r:embed="rId3"/>
                <a:stretch>
                  <a:fillRect b="-137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Rectangle 40">
                <a:extLst>
                  <a:ext uri="{FF2B5EF4-FFF2-40B4-BE49-F238E27FC236}">
                    <a16:creationId xmlns:a16="http://schemas.microsoft.com/office/drawing/2014/main" id="{DABB84F5-AE17-204A-80ED-F6F8F057D7D9}"/>
                  </a:ext>
                </a:extLst>
              </p:cNvPr>
              <p:cNvSpPr/>
              <p:nvPr/>
            </p:nvSpPr>
            <p:spPr>
              <a:xfrm>
                <a:off x="7315200" y="2971800"/>
                <a:ext cx="64735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𝑋</m:t>
                          </m:r>
                        </m:e>
                        <m:sub>
                          <m:r>
                            <a:rPr lang="en-US" b="0" i="1" smtClean="0">
                              <a:solidFill>
                                <a:schemeClr val="tx1"/>
                              </a:solidFill>
                              <a:latin typeface="Cambria Math" panose="02040503050406030204" pitchFamily="18" charset="0"/>
                            </a:rPr>
                            <m:t>2</m:t>
                          </m:r>
                        </m:sub>
                      </m:sSub>
                    </m:oMath>
                  </m:oMathPara>
                </a14:m>
                <a:endParaRPr lang="en-US" dirty="0">
                  <a:solidFill>
                    <a:schemeClr val="tx1"/>
                  </a:solidFill>
                </a:endParaRPr>
              </a:p>
            </p:txBody>
          </p:sp>
        </mc:Choice>
        <mc:Fallback xmlns="">
          <p:sp>
            <p:nvSpPr>
              <p:cNvPr id="41" name="Rectangle 40">
                <a:extLst>
                  <a:ext uri="{FF2B5EF4-FFF2-40B4-BE49-F238E27FC236}">
                    <a16:creationId xmlns:a16="http://schemas.microsoft.com/office/drawing/2014/main" id="{DABB84F5-AE17-204A-80ED-F6F8F057D7D9}"/>
                  </a:ext>
                </a:extLst>
              </p:cNvPr>
              <p:cNvSpPr>
                <a:spLocks noRot="1" noChangeAspect="1" noMove="1" noResize="1" noEditPoints="1" noAdjustHandles="1" noChangeArrowheads="1" noChangeShapeType="1" noTextEdit="1"/>
              </p:cNvSpPr>
              <p:nvPr/>
            </p:nvSpPr>
            <p:spPr>
              <a:xfrm>
                <a:off x="7315200" y="2971800"/>
                <a:ext cx="647357" cy="369332"/>
              </a:xfrm>
              <a:prstGeom prst="rect">
                <a:avLst/>
              </a:prstGeom>
              <a:blipFill>
                <a:blip r:embed="rId4"/>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Rectangle 44">
                <a:extLst>
                  <a:ext uri="{FF2B5EF4-FFF2-40B4-BE49-F238E27FC236}">
                    <a16:creationId xmlns:a16="http://schemas.microsoft.com/office/drawing/2014/main" id="{0CF069C6-2FA6-5044-AFDE-4E27CCAE2EE5}"/>
                  </a:ext>
                </a:extLst>
              </p:cNvPr>
              <p:cNvSpPr/>
              <p:nvPr/>
            </p:nvSpPr>
            <p:spPr>
              <a:xfrm>
                <a:off x="7315200" y="3371850"/>
                <a:ext cx="570349" cy="37003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𝑀</m:t>
                          </m:r>
                        </m:e>
                        <m:sup>
                          <m:r>
                            <a:rPr lang="en-US" i="1">
                              <a:latin typeface="Cambria Math" panose="02040503050406030204" pitchFamily="18" charset="0"/>
                            </a:rPr>
                            <m:t>𝐴</m:t>
                          </m:r>
                        </m:sup>
                      </m:sSup>
                    </m:oMath>
                  </m:oMathPara>
                </a14:m>
                <a:endParaRPr lang="en-US" dirty="0"/>
              </a:p>
            </p:txBody>
          </p:sp>
        </mc:Choice>
        <mc:Fallback xmlns="">
          <p:sp>
            <p:nvSpPr>
              <p:cNvPr id="45" name="Rectangle 44">
                <a:extLst>
                  <a:ext uri="{FF2B5EF4-FFF2-40B4-BE49-F238E27FC236}">
                    <a16:creationId xmlns:a16="http://schemas.microsoft.com/office/drawing/2014/main" id="{0CF069C6-2FA6-5044-AFDE-4E27CCAE2EE5}"/>
                  </a:ext>
                </a:extLst>
              </p:cNvPr>
              <p:cNvSpPr>
                <a:spLocks noRot="1" noChangeAspect="1" noMove="1" noResize="1" noEditPoints="1" noAdjustHandles="1" noChangeArrowheads="1" noChangeShapeType="1" noTextEdit="1"/>
              </p:cNvSpPr>
              <p:nvPr/>
            </p:nvSpPr>
            <p:spPr>
              <a:xfrm>
                <a:off x="7315200" y="3371850"/>
                <a:ext cx="570349" cy="370038"/>
              </a:xfrm>
              <a:prstGeom prst="rect">
                <a:avLst/>
              </a:prstGeom>
              <a:blipFill>
                <a:blip r:embed="rId5"/>
                <a:stretch>
                  <a:fillRect/>
                </a:stretch>
              </a:blipFill>
            </p:spPr>
            <p:txBody>
              <a:bodyPr/>
              <a:lstStyle/>
              <a:p>
                <a:r>
                  <a:rPr lang="en-US">
                    <a:noFill/>
                  </a:rPr>
                  <a:t> </a:t>
                </a:r>
              </a:p>
            </p:txBody>
          </p:sp>
        </mc:Fallback>
      </mc:AlternateContent>
      <p:cxnSp>
        <p:nvCxnSpPr>
          <p:cNvPr id="46" name="Straight Connector 45">
            <a:extLst>
              <a:ext uri="{FF2B5EF4-FFF2-40B4-BE49-F238E27FC236}">
                <a16:creationId xmlns:a16="http://schemas.microsoft.com/office/drawing/2014/main" id="{2AF4C72D-A217-9045-8FD3-1A2D1F3846E0}"/>
              </a:ext>
            </a:extLst>
          </p:cNvPr>
          <p:cNvCxnSpPr>
            <a:cxnSpLocks/>
          </p:cNvCxnSpPr>
          <p:nvPr/>
        </p:nvCxnSpPr>
        <p:spPr>
          <a:xfrm>
            <a:off x="1143000" y="2914650"/>
            <a:ext cx="5350669"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3" name="Straight Connector 52">
            <a:extLst>
              <a:ext uri="{FF2B5EF4-FFF2-40B4-BE49-F238E27FC236}">
                <a16:creationId xmlns:a16="http://schemas.microsoft.com/office/drawing/2014/main" id="{C411EB69-7D49-CF40-82E4-3B972507DF3B}"/>
              </a:ext>
            </a:extLst>
          </p:cNvPr>
          <p:cNvCxnSpPr>
            <a:cxnSpLocks/>
          </p:cNvCxnSpPr>
          <p:nvPr/>
        </p:nvCxnSpPr>
        <p:spPr>
          <a:xfrm flipV="1">
            <a:off x="6549146" y="2908570"/>
            <a:ext cx="0" cy="1839744"/>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9F0E4899-CCAF-DB40-8F93-BF49E3BE89D1}"/>
              </a:ext>
            </a:extLst>
          </p:cNvPr>
          <p:cNvCxnSpPr>
            <a:cxnSpLocks/>
          </p:cNvCxnSpPr>
          <p:nvPr/>
        </p:nvCxnSpPr>
        <p:spPr>
          <a:xfrm flipV="1">
            <a:off x="2791838" y="2906138"/>
            <a:ext cx="0" cy="1839744"/>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8" name="Straight Connector 57">
            <a:extLst>
              <a:ext uri="{FF2B5EF4-FFF2-40B4-BE49-F238E27FC236}">
                <a16:creationId xmlns:a16="http://schemas.microsoft.com/office/drawing/2014/main" id="{8BC69BF0-E90A-5D48-AB9E-DEFC55577E12}"/>
              </a:ext>
            </a:extLst>
          </p:cNvPr>
          <p:cNvCxnSpPr>
            <a:cxnSpLocks/>
          </p:cNvCxnSpPr>
          <p:nvPr/>
        </p:nvCxnSpPr>
        <p:spPr>
          <a:xfrm flipV="1">
            <a:off x="1651270" y="2908570"/>
            <a:ext cx="0" cy="2377805"/>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108F5F29-3284-6845-BBD9-F61EF62DE53E}"/>
              </a:ext>
            </a:extLst>
          </p:cNvPr>
          <p:cNvCxnSpPr>
            <a:cxnSpLocks/>
          </p:cNvCxnSpPr>
          <p:nvPr/>
        </p:nvCxnSpPr>
        <p:spPr>
          <a:xfrm>
            <a:off x="1143000" y="3156698"/>
            <a:ext cx="5710378"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CD0ACFD9-A660-F14C-BA38-C134DEBEC825}"/>
              </a:ext>
            </a:extLst>
          </p:cNvPr>
          <p:cNvCxnSpPr>
            <a:cxnSpLocks/>
          </p:cNvCxnSpPr>
          <p:nvPr/>
        </p:nvCxnSpPr>
        <p:spPr>
          <a:xfrm flipV="1">
            <a:off x="6858000" y="3160569"/>
            <a:ext cx="0" cy="1582882"/>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458363F3-4D2B-F944-B8A8-BDF52ADACE6B}"/>
              </a:ext>
            </a:extLst>
          </p:cNvPr>
          <p:cNvCxnSpPr>
            <a:cxnSpLocks/>
          </p:cNvCxnSpPr>
          <p:nvPr/>
        </p:nvCxnSpPr>
        <p:spPr>
          <a:xfrm flipV="1">
            <a:off x="2514600" y="3143251"/>
            <a:ext cx="0" cy="2095499"/>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A2D15046-B6AB-D446-B3B4-F3C28A3E276E}"/>
              </a:ext>
            </a:extLst>
          </p:cNvPr>
          <p:cNvCxnSpPr>
            <a:cxnSpLocks/>
          </p:cNvCxnSpPr>
          <p:nvPr/>
        </p:nvCxnSpPr>
        <p:spPr>
          <a:xfrm flipV="1">
            <a:off x="1371600" y="3143250"/>
            <a:ext cx="0" cy="1582882"/>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sp>
        <p:nvSpPr>
          <p:cNvPr id="80" name="TextBox 79">
            <a:extLst>
              <a:ext uri="{FF2B5EF4-FFF2-40B4-BE49-F238E27FC236}">
                <a16:creationId xmlns:a16="http://schemas.microsoft.com/office/drawing/2014/main" id="{23324163-DAA0-964E-A3D4-8EFA0336428B}"/>
              </a:ext>
            </a:extLst>
          </p:cNvPr>
          <p:cNvSpPr txBox="1"/>
          <p:nvPr/>
        </p:nvSpPr>
        <p:spPr>
          <a:xfrm>
            <a:off x="1933575" y="1104901"/>
            <a:ext cx="5086350" cy="507831"/>
          </a:xfrm>
          <a:prstGeom prst="rect">
            <a:avLst/>
          </a:prstGeom>
          <a:noFill/>
        </p:spPr>
        <p:txBody>
          <a:bodyPr wrap="square" rtlCol="0">
            <a:spAutoFit/>
          </a:bodyPr>
          <a:lstStyle/>
          <a:p>
            <a:pPr algn="ctr"/>
            <a:r>
              <a:rPr lang="en-US" sz="2700" dirty="0"/>
              <a:t>Welfare Effect on World</a:t>
            </a:r>
          </a:p>
        </p:txBody>
      </p:sp>
      <p:cxnSp>
        <p:nvCxnSpPr>
          <p:cNvPr id="81" name="Straight Connector 80">
            <a:extLst>
              <a:ext uri="{FF2B5EF4-FFF2-40B4-BE49-F238E27FC236}">
                <a16:creationId xmlns:a16="http://schemas.microsoft.com/office/drawing/2014/main" id="{ACBECF16-67F2-054D-BE41-9CD22182BC4F}"/>
              </a:ext>
            </a:extLst>
          </p:cNvPr>
          <p:cNvCxnSpPr>
            <a:cxnSpLocks/>
          </p:cNvCxnSpPr>
          <p:nvPr/>
        </p:nvCxnSpPr>
        <p:spPr>
          <a:xfrm flipV="1">
            <a:off x="1946545" y="2908570"/>
            <a:ext cx="0" cy="2377805"/>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79" name="Straight Connector 78">
            <a:extLst>
              <a:ext uri="{FF2B5EF4-FFF2-40B4-BE49-F238E27FC236}">
                <a16:creationId xmlns:a16="http://schemas.microsoft.com/office/drawing/2014/main" id="{A22CEB0E-BB12-E44A-A995-61708A6DA36E}"/>
              </a:ext>
            </a:extLst>
          </p:cNvPr>
          <p:cNvCxnSpPr>
            <a:cxnSpLocks/>
          </p:cNvCxnSpPr>
          <p:nvPr/>
        </p:nvCxnSpPr>
        <p:spPr>
          <a:xfrm flipV="1">
            <a:off x="2242148" y="2888863"/>
            <a:ext cx="0" cy="2377805"/>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89" name="TextBox 88">
                <a:extLst>
                  <a:ext uri="{FF2B5EF4-FFF2-40B4-BE49-F238E27FC236}">
                    <a16:creationId xmlns:a16="http://schemas.microsoft.com/office/drawing/2014/main" id="{3CFD67C7-62AF-A748-99C6-7ED112E94CE4}"/>
                  </a:ext>
                </a:extLst>
              </p:cNvPr>
              <p:cNvSpPr txBox="1"/>
              <p:nvPr/>
            </p:nvSpPr>
            <p:spPr>
              <a:xfrm>
                <a:off x="2438400" y="2438400"/>
                <a:ext cx="1793502" cy="376963"/>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𝐵𝑓</m:t>
                        </m:r>
                      </m:sup>
                    </m:sSup>
                    <m:r>
                      <a:rPr lang="en-US" b="0" i="1" smtClean="0">
                        <a:latin typeface="Cambria Math" panose="02040503050406030204" pitchFamily="18" charset="0"/>
                      </a:rPr>
                      <m:t>,</m:t>
                    </m:r>
                    <m:r>
                      <a:rPr lang="en-US" i="1">
                        <a:latin typeface="Cambria Math" panose="02040503050406030204" pitchFamily="18" charset="0"/>
                      </a:rPr>
                      <m:t> </m:t>
                    </m:r>
                    <m:sSup>
                      <m:sSupPr>
                        <m:ctrlPr>
                          <a:rPr lang="en-US" i="1">
                            <a:latin typeface="Cambria Math" panose="02040503050406030204" pitchFamily="18" charset="0"/>
                          </a:rPr>
                        </m:ctrlPr>
                      </m:sSupPr>
                      <m:e>
                        <m:r>
                          <a:rPr lang="en-US" b="0" i="1" smtClean="0">
                            <a:latin typeface="Cambria Math" panose="02040503050406030204" pitchFamily="18" charset="0"/>
                          </a:rPr>
                          <m:t> </m:t>
                        </m:r>
                        <m:r>
                          <a:rPr lang="en-US" i="1">
                            <a:latin typeface="Cambria Math" panose="02040503050406030204" pitchFamily="18" charset="0"/>
                          </a:rPr>
                          <m:t>𝑋</m:t>
                        </m:r>
                      </m:e>
                      <m:sup>
                        <m:r>
                          <a:rPr lang="en-US" i="1">
                            <a:latin typeface="Cambria Math" panose="02040503050406030204" pitchFamily="18" charset="0"/>
                          </a:rPr>
                          <m:t>𝐶𝑓</m:t>
                        </m:r>
                      </m:sup>
                    </m:sSup>
                  </m:oMath>
                </a14:m>
                <a:r>
                  <a:rPr lang="en-US" dirty="0"/>
                  <a:t>,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b="0" i="1" smtClean="0">
                            <a:latin typeface="Cambria Math" panose="02040503050406030204" pitchFamily="18" charset="0"/>
                          </a:rPr>
                          <m:t>𝐷</m:t>
                        </m:r>
                        <m:r>
                          <a:rPr lang="en-US" i="1">
                            <a:latin typeface="Cambria Math" panose="02040503050406030204" pitchFamily="18" charset="0"/>
                          </a:rPr>
                          <m:t>𝑓</m:t>
                        </m:r>
                      </m:sup>
                    </m:sSup>
                  </m:oMath>
                </a14:m>
                <a:endParaRPr lang="en-US" baseline="30000" dirty="0"/>
              </a:p>
            </p:txBody>
          </p:sp>
        </mc:Choice>
        <mc:Fallback xmlns="">
          <p:sp>
            <p:nvSpPr>
              <p:cNvPr id="89" name="TextBox 88">
                <a:extLst>
                  <a:ext uri="{FF2B5EF4-FFF2-40B4-BE49-F238E27FC236}">
                    <a16:creationId xmlns:a16="http://schemas.microsoft.com/office/drawing/2014/main" id="{3CFD67C7-62AF-A748-99C6-7ED112E94CE4}"/>
                  </a:ext>
                </a:extLst>
              </p:cNvPr>
              <p:cNvSpPr txBox="1">
                <a:spLocks noRot="1" noChangeAspect="1" noMove="1" noResize="1" noEditPoints="1" noAdjustHandles="1" noChangeArrowheads="1" noChangeShapeType="1" noTextEdit="1"/>
              </p:cNvSpPr>
              <p:nvPr/>
            </p:nvSpPr>
            <p:spPr>
              <a:xfrm>
                <a:off x="2438400" y="2438400"/>
                <a:ext cx="1793502" cy="376963"/>
              </a:xfrm>
              <a:prstGeom prst="rect">
                <a:avLst/>
              </a:prstGeom>
              <a:blipFill>
                <a:blip r:embed="rId6"/>
                <a:stretch>
                  <a:fillRect t="-3333" b="-2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3" name="Rectangle 92">
                <a:extLst>
                  <a:ext uri="{FF2B5EF4-FFF2-40B4-BE49-F238E27FC236}">
                    <a16:creationId xmlns:a16="http://schemas.microsoft.com/office/drawing/2014/main" id="{3B4F6305-2EA5-504F-AF82-0900B241E033}"/>
                  </a:ext>
                </a:extLst>
              </p:cNvPr>
              <p:cNvSpPr/>
              <p:nvPr/>
            </p:nvSpPr>
            <p:spPr>
              <a:xfrm>
                <a:off x="685800" y="3657600"/>
                <a:ext cx="33457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𝑡</m:t>
                      </m:r>
                    </m:oMath>
                  </m:oMathPara>
                </a14:m>
                <a:endParaRPr lang="en-US" dirty="0"/>
              </a:p>
            </p:txBody>
          </p:sp>
        </mc:Choice>
        <mc:Fallback xmlns="">
          <p:sp>
            <p:nvSpPr>
              <p:cNvPr id="93" name="Rectangle 92">
                <a:extLst>
                  <a:ext uri="{FF2B5EF4-FFF2-40B4-BE49-F238E27FC236}">
                    <a16:creationId xmlns:a16="http://schemas.microsoft.com/office/drawing/2014/main" id="{3B4F6305-2EA5-504F-AF82-0900B241E033}"/>
                  </a:ext>
                </a:extLst>
              </p:cNvPr>
              <p:cNvSpPr>
                <a:spLocks noRot="1" noChangeAspect="1" noMove="1" noResize="1" noEditPoints="1" noAdjustHandles="1" noChangeArrowheads="1" noChangeShapeType="1" noTextEdit="1"/>
              </p:cNvSpPr>
              <p:nvPr/>
            </p:nvSpPr>
            <p:spPr>
              <a:xfrm>
                <a:off x="685800" y="3657600"/>
                <a:ext cx="334579" cy="369332"/>
              </a:xfrm>
              <a:prstGeom prst="rect">
                <a:avLst/>
              </a:prstGeom>
              <a:blipFill>
                <a:blip r:embed="rId7"/>
                <a:stretch>
                  <a:fillRect/>
                </a:stretch>
              </a:blipFill>
            </p:spPr>
            <p:txBody>
              <a:bodyPr/>
              <a:lstStyle/>
              <a:p>
                <a:r>
                  <a:rPr lang="en-US">
                    <a:noFill/>
                  </a:rPr>
                  <a:t> </a:t>
                </a:r>
              </a:p>
            </p:txBody>
          </p:sp>
        </mc:Fallback>
      </mc:AlternateContent>
      <p:sp>
        <p:nvSpPr>
          <p:cNvPr id="97" name="TextBox 96">
            <a:extLst>
              <a:ext uri="{FF2B5EF4-FFF2-40B4-BE49-F238E27FC236}">
                <a16:creationId xmlns:a16="http://schemas.microsoft.com/office/drawing/2014/main" id="{4A7D6660-6106-1F46-AD76-2533C6300305}"/>
              </a:ext>
            </a:extLst>
          </p:cNvPr>
          <p:cNvSpPr txBox="1"/>
          <p:nvPr/>
        </p:nvSpPr>
        <p:spPr>
          <a:xfrm>
            <a:off x="4743450" y="1771650"/>
            <a:ext cx="2171700" cy="369332"/>
          </a:xfrm>
          <a:prstGeom prst="rect">
            <a:avLst/>
          </a:prstGeom>
          <a:noFill/>
        </p:spPr>
        <p:txBody>
          <a:bodyPr wrap="square" rtlCol="0">
            <a:spAutoFit/>
          </a:bodyPr>
          <a:lstStyle/>
          <a:p>
            <a:pPr algn="ctr"/>
            <a:r>
              <a:rPr lang="en-US" dirty="0"/>
              <a:t>Import Market</a:t>
            </a:r>
          </a:p>
        </p:txBody>
      </p:sp>
      <p:sp>
        <p:nvSpPr>
          <p:cNvPr id="98" name="TextBox 97">
            <a:extLst>
              <a:ext uri="{FF2B5EF4-FFF2-40B4-BE49-F238E27FC236}">
                <a16:creationId xmlns:a16="http://schemas.microsoft.com/office/drawing/2014/main" id="{8B7AFFE9-48CF-7647-9720-E4A70B362C60}"/>
              </a:ext>
            </a:extLst>
          </p:cNvPr>
          <p:cNvSpPr txBox="1"/>
          <p:nvPr/>
        </p:nvSpPr>
        <p:spPr>
          <a:xfrm>
            <a:off x="3143250" y="4686300"/>
            <a:ext cx="514350" cy="369332"/>
          </a:xfrm>
          <a:prstGeom prst="rect">
            <a:avLst/>
          </a:prstGeom>
          <a:noFill/>
        </p:spPr>
        <p:txBody>
          <a:bodyPr wrap="square" rtlCol="0">
            <a:spAutoFit/>
          </a:bodyPr>
          <a:lstStyle/>
          <a:p>
            <a:r>
              <a:rPr lang="en-US" dirty="0"/>
              <a:t>Q</a:t>
            </a:r>
          </a:p>
        </p:txBody>
      </p:sp>
      <p:cxnSp>
        <p:nvCxnSpPr>
          <p:cNvPr id="103" name="Straight Arrow Connector 102">
            <a:extLst>
              <a:ext uri="{FF2B5EF4-FFF2-40B4-BE49-F238E27FC236}">
                <a16:creationId xmlns:a16="http://schemas.microsoft.com/office/drawing/2014/main" id="{853E620D-2F39-5D49-9A33-4652246E5BFC}"/>
              </a:ext>
            </a:extLst>
          </p:cNvPr>
          <p:cNvCxnSpPr/>
          <p:nvPr/>
        </p:nvCxnSpPr>
        <p:spPr>
          <a:xfrm>
            <a:off x="1657350" y="4457700"/>
            <a:ext cx="857250" cy="0"/>
          </a:xfrm>
          <a:prstGeom prst="straightConnector1">
            <a:avLst/>
          </a:prstGeom>
          <a:ln w="38100">
            <a:solidFill>
              <a:srgbClr val="00B0F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4" name="Straight Arrow Connector 103">
            <a:extLst>
              <a:ext uri="{FF2B5EF4-FFF2-40B4-BE49-F238E27FC236}">
                <a16:creationId xmlns:a16="http://schemas.microsoft.com/office/drawing/2014/main" id="{45ED5A3F-8803-5840-81B2-8E99C99BBC91}"/>
              </a:ext>
            </a:extLst>
          </p:cNvPr>
          <p:cNvCxnSpPr>
            <a:cxnSpLocks/>
          </p:cNvCxnSpPr>
          <p:nvPr/>
        </p:nvCxnSpPr>
        <p:spPr>
          <a:xfrm>
            <a:off x="6547631" y="4461217"/>
            <a:ext cx="313886" cy="0"/>
          </a:xfrm>
          <a:prstGeom prst="straightConnector1">
            <a:avLst/>
          </a:prstGeom>
          <a:ln w="381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9" name="Straight Arrow Connector 108">
            <a:extLst>
              <a:ext uri="{FF2B5EF4-FFF2-40B4-BE49-F238E27FC236}">
                <a16:creationId xmlns:a16="http://schemas.microsoft.com/office/drawing/2014/main" id="{B3FB6307-B6EB-F14F-9039-35F63099EDF1}"/>
              </a:ext>
            </a:extLst>
          </p:cNvPr>
          <p:cNvCxnSpPr>
            <a:cxnSpLocks/>
          </p:cNvCxnSpPr>
          <p:nvPr/>
        </p:nvCxnSpPr>
        <p:spPr>
          <a:xfrm flipH="1">
            <a:off x="2514600" y="4457700"/>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0" name="Straight Arrow Connector 109">
            <a:extLst>
              <a:ext uri="{FF2B5EF4-FFF2-40B4-BE49-F238E27FC236}">
                <a16:creationId xmlns:a16="http://schemas.microsoft.com/office/drawing/2014/main" id="{46672327-8272-694F-9702-470EEA75A1E4}"/>
              </a:ext>
            </a:extLst>
          </p:cNvPr>
          <p:cNvCxnSpPr>
            <a:cxnSpLocks/>
          </p:cNvCxnSpPr>
          <p:nvPr/>
        </p:nvCxnSpPr>
        <p:spPr>
          <a:xfrm flipH="1">
            <a:off x="1371600" y="4457700"/>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11" name="Left Brace 110">
            <a:extLst>
              <a:ext uri="{FF2B5EF4-FFF2-40B4-BE49-F238E27FC236}">
                <a16:creationId xmlns:a16="http://schemas.microsoft.com/office/drawing/2014/main" id="{DB03D421-A1D6-964E-8021-C53C14897C27}"/>
              </a:ext>
            </a:extLst>
          </p:cNvPr>
          <p:cNvSpPr/>
          <p:nvPr/>
        </p:nvSpPr>
        <p:spPr>
          <a:xfrm rot="5400000">
            <a:off x="1481138" y="4574382"/>
            <a:ext cx="54769" cy="273844"/>
          </a:xfrm>
          <a:prstGeom prst="leftBrace">
            <a:avLst>
              <a:gd name="adj1" fmla="val 44444"/>
              <a:gd name="adj2" fmla="val 50000"/>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2" name="Left Brace 111">
            <a:extLst>
              <a:ext uri="{FF2B5EF4-FFF2-40B4-BE49-F238E27FC236}">
                <a16:creationId xmlns:a16="http://schemas.microsoft.com/office/drawing/2014/main" id="{F7558160-E619-8E46-814F-E6246552FF85}"/>
              </a:ext>
            </a:extLst>
          </p:cNvPr>
          <p:cNvSpPr/>
          <p:nvPr/>
        </p:nvSpPr>
        <p:spPr>
          <a:xfrm rot="5400000">
            <a:off x="2624138" y="4574382"/>
            <a:ext cx="54769" cy="273844"/>
          </a:xfrm>
          <a:prstGeom prst="leftBrace">
            <a:avLst>
              <a:gd name="adj1" fmla="val 44444"/>
              <a:gd name="adj2" fmla="val 50000"/>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3" name="Left Brace 112">
            <a:extLst>
              <a:ext uri="{FF2B5EF4-FFF2-40B4-BE49-F238E27FC236}">
                <a16:creationId xmlns:a16="http://schemas.microsoft.com/office/drawing/2014/main" id="{202795DD-7E57-8240-910E-518912238F5B}"/>
              </a:ext>
            </a:extLst>
          </p:cNvPr>
          <p:cNvSpPr/>
          <p:nvPr/>
        </p:nvSpPr>
        <p:spPr>
          <a:xfrm rot="5400000">
            <a:off x="6672262" y="4555332"/>
            <a:ext cx="61913" cy="304800"/>
          </a:xfrm>
          <a:prstGeom prst="leftBrace">
            <a:avLst>
              <a:gd name="adj1" fmla="val 44444"/>
              <a:gd name="adj2" fmla="val 50000"/>
            </a:avLst>
          </a:prstGeom>
          <a:ln>
            <a:solidFill>
              <a:srgbClr val="00B05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14" name="Straight Arrow Connector 113">
            <a:extLst>
              <a:ext uri="{FF2B5EF4-FFF2-40B4-BE49-F238E27FC236}">
                <a16:creationId xmlns:a16="http://schemas.microsoft.com/office/drawing/2014/main" id="{7B8B0800-2EDE-4848-8C2D-820E02E6B47F}"/>
              </a:ext>
            </a:extLst>
          </p:cNvPr>
          <p:cNvCxnSpPr>
            <a:cxnSpLocks/>
          </p:cNvCxnSpPr>
          <p:nvPr/>
        </p:nvCxnSpPr>
        <p:spPr>
          <a:xfrm flipH="1">
            <a:off x="2226635" y="5048250"/>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15" name="Rectangle 114">
            <a:extLst>
              <a:ext uri="{FF2B5EF4-FFF2-40B4-BE49-F238E27FC236}">
                <a16:creationId xmlns:a16="http://schemas.microsoft.com/office/drawing/2014/main" id="{B294431B-C8E4-8444-8CDC-52384580DA19}"/>
              </a:ext>
            </a:extLst>
          </p:cNvPr>
          <p:cNvSpPr/>
          <p:nvPr/>
        </p:nvSpPr>
        <p:spPr>
          <a:xfrm>
            <a:off x="2120948" y="5048250"/>
            <a:ext cx="463588" cy="369332"/>
          </a:xfrm>
          <a:prstGeom prst="rect">
            <a:avLst/>
          </a:prstGeom>
        </p:spPr>
        <p:txBody>
          <a:bodyPr wrap="none">
            <a:spAutoFit/>
          </a:bodyPr>
          <a:lstStyle/>
          <a:p>
            <a:r>
              <a:rPr lang="en-US" i="1" dirty="0">
                <a:solidFill>
                  <a:srgbClr val="0070C0"/>
                </a:solidFill>
                <a:latin typeface="Cambria Math" panose="02040503050406030204" pitchFamily="18" charset="0"/>
              </a:rPr>
              <a:t>TR</a:t>
            </a:r>
          </a:p>
        </p:txBody>
      </p:sp>
      <p:cxnSp>
        <p:nvCxnSpPr>
          <p:cNvPr id="116" name="Straight Arrow Connector 115">
            <a:extLst>
              <a:ext uri="{FF2B5EF4-FFF2-40B4-BE49-F238E27FC236}">
                <a16:creationId xmlns:a16="http://schemas.microsoft.com/office/drawing/2014/main" id="{E99A3E6F-EA66-4C4D-84CA-4E4762C714B8}"/>
              </a:ext>
            </a:extLst>
          </p:cNvPr>
          <p:cNvCxnSpPr>
            <a:cxnSpLocks/>
          </p:cNvCxnSpPr>
          <p:nvPr/>
        </p:nvCxnSpPr>
        <p:spPr>
          <a:xfrm flipH="1">
            <a:off x="1651000" y="5052483"/>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17" name="Rectangle 116">
            <a:extLst>
              <a:ext uri="{FF2B5EF4-FFF2-40B4-BE49-F238E27FC236}">
                <a16:creationId xmlns:a16="http://schemas.microsoft.com/office/drawing/2014/main" id="{FB0E256D-56AD-2B4B-813C-8FC78F876A45}"/>
              </a:ext>
            </a:extLst>
          </p:cNvPr>
          <p:cNvSpPr/>
          <p:nvPr/>
        </p:nvSpPr>
        <p:spPr>
          <a:xfrm>
            <a:off x="1531029" y="5059463"/>
            <a:ext cx="473206" cy="369332"/>
          </a:xfrm>
          <a:prstGeom prst="rect">
            <a:avLst/>
          </a:prstGeom>
        </p:spPr>
        <p:txBody>
          <a:bodyPr wrap="none">
            <a:spAutoFit/>
          </a:bodyPr>
          <a:lstStyle/>
          <a:p>
            <a:r>
              <a:rPr lang="en-US" i="1" dirty="0">
                <a:solidFill>
                  <a:srgbClr val="FF0000"/>
                </a:solidFill>
                <a:latin typeface="Cambria Math" panose="02040503050406030204" pitchFamily="18" charset="0"/>
              </a:rPr>
              <a:t>TD</a:t>
            </a:r>
          </a:p>
        </p:txBody>
      </p:sp>
      <p:cxnSp>
        <p:nvCxnSpPr>
          <p:cNvPr id="118" name="Straight Arrow Connector 117">
            <a:extLst>
              <a:ext uri="{FF2B5EF4-FFF2-40B4-BE49-F238E27FC236}">
                <a16:creationId xmlns:a16="http://schemas.microsoft.com/office/drawing/2014/main" id="{F5885BA3-7648-E749-9F7C-F009BAF44F6F}"/>
              </a:ext>
            </a:extLst>
          </p:cNvPr>
          <p:cNvCxnSpPr>
            <a:cxnSpLocks/>
          </p:cNvCxnSpPr>
          <p:nvPr/>
        </p:nvCxnSpPr>
        <p:spPr>
          <a:xfrm>
            <a:off x="1940917" y="5051767"/>
            <a:ext cx="313886" cy="0"/>
          </a:xfrm>
          <a:prstGeom prst="straightConnector1">
            <a:avLst/>
          </a:prstGeom>
          <a:ln w="381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sp>
        <p:nvSpPr>
          <p:cNvPr id="119" name="Rectangle 118">
            <a:extLst>
              <a:ext uri="{FF2B5EF4-FFF2-40B4-BE49-F238E27FC236}">
                <a16:creationId xmlns:a16="http://schemas.microsoft.com/office/drawing/2014/main" id="{202F09DA-9FD5-B045-875E-DD363CCF4086}"/>
              </a:ext>
            </a:extLst>
          </p:cNvPr>
          <p:cNvSpPr/>
          <p:nvPr/>
        </p:nvSpPr>
        <p:spPr>
          <a:xfrm>
            <a:off x="1831605" y="5055230"/>
            <a:ext cx="447623" cy="369332"/>
          </a:xfrm>
          <a:prstGeom prst="rect">
            <a:avLst/>
          </a:prstGeom>
        </p:spPr>
        <p:txBody>
          <a:bodyPr wrap="none">
            <a:spAutoFit/>
          </a:bodyPr>
          <a:lstStyle/>
          <a:p>
            <a:r>
              <a:rPr lang="en-US" i="1" dirty="0">
                <a:solidFill>
                  <a:srgbClr val="00B050"/>
                </a:solidFill>
                <a:latin typeface="Cambria Math" panose="02040503050406030204" pitchFamily="18" charset="0"/>
              </a:rPr>
              <a:t>TC</a:t>
            </a:r>
          </a:p>
        </p:txBody>
      </p:sp>
      <p:sp>
        <p:nvSpPr>
          <p:cNvPr id="120" name="Rectangle 119">
            <a:extLst>
              <a:ext uri="{FF2B5EF4-FFF2-40B4-BE49-F238E27FC236}">
                <a16:creationId xmlns:a16="http://schemas.microsoft.com/office/drawing/2014/main" id="{A709AEAE-9963-C243-8DB7-86B1E49BBA00}"/>
              </a:ext>
            </a:extLst>
          </p:cNvPr>
          <p:cNvSpPr/>
          <p:nvPr/>
        </p:nvSpPr>
        <p:spPr>
          <a:xfrm>
            <a:off x="2409324" y="4420268"/>
            <a:ext cx="463588" cy="369332"/>
          </a:xfrm>
          <a:prstGeom prst="rect">
            <a:avLst/>
          </a:prstGeom>
        </p:spPr>
        <p:txBody>
          <a:bodyPr wrap="none">
            <a:spAutoFit/>
          </a:bodyPr>
          <a:lstStyle/>
          <a:p>
            <a:r>
              <a:rPr lang="en-US" i="1" dirty="0">
                <a:solidFill>
                  <a:srgbClr val="0070C0"/>
                </a:solidFill>
                <a:latin typeface="Cambria Math" panose="02040503050406030204" pitchFamily="18" charset="0"/>
              </a:rPr>
              <a:t>TR</a:t>
            </a:r>
          </a:p>
        </p:txBody>
      </p:sp>
      <p:sp>
        <p:nvSpPr>
          <p:cNvPr id="121" name="Rectangle 120">
            <a:extLst>
              <a:ext uri="{FF2B5EF4-FFF2-40B4-BE49-F238E27FC236}">
                <a16:creationId xmlns:a16="http://schemas.microsoft.com/office/drawing/2014/main" id="{9448DF6F-49DB-1C4D-B148-FC845973F5A2}"/>
              </a:ext>
            </a:extLst>
          </p:cNvPr>
          <p:cNvSpPr/>
          <p:nvPr/>
        </p:nvSpPr>
        <p:spPr>
          <a:xfrm>
            <a:off x="6445299" y="4415819"/>
            <a:ext cx="447623" cy="369332"/>
          </a:xfrm>
          <a:prstGeom prst="rect">
            <a:avLst/>
          </a:prstGeom>
        </p:spPr>
        <p:txBody>
          <a:bodyPr wrap="none">
            <a:spAutoFit/>
          </a:bodyPr>
          <a:lstStyle/>
          <a:p>
            <a:r>
              <a:rPr lang="en-US" i="1" dirty="0">
                <a:solidFill>
                  <a:srgbClr val="00B050"/>
                </a:solidFill>
                <a:latin typeface="Cambria Math" panose="02040503050406030204" pitchFamily="18" charset="0"/>
              </a:rPr>
              <a:t>TC</a:t>
            </a:r>
          </a:p>
        </p:txBody>
      </p:sp>
      <p:sp>
        <p:nvSpPr>
          <p:cNvPr id="122" name="Rectangle 121">
            <a:extLst>
              <a:ext uri="{FF2B5EF4-FFF2-40B4-BE49-F238E27FC236}">
                <a16:creationId xmlns:a16="http://schemas.microsoft.com/office/drawing/2014/main" id="{BA3387B4-5B34-7542-AAFF-9916D4AF29C1}"/>
              </a:ext>
            </a:extLst>
          </p:cNvPr>
          <p:cNvSpPr/>
          <p:nvPr/>
        </p:nvSpPr>
        <p:spPr>
          <a:xfrm>
            <a:off x="1260977" y="4420268"/>
            <a:ext cx="473206" cy="369332"/>
          </a:xfrm>
          <a:prstGeom prst="rect">
            <a:avLst/>
          </a:prstGeom>
        </p:spPr>
        <p:txBody>
          <a:bodyPr wrap="none">
            <a:spAutoFit/>
          </a:bodyPr>
          <a:lstStyle/>
          <a:p>
            <a:r>
              <a:rPr lang="en-US" i="1" dirty="0">
                <a:solidFill>
                  <a:srgbClr val="FF0000"/>
                </a:solidFill>
                <a:latin typeface="Cambria Math" panose="02040503050406030204" pitchFamily="18" charset="0"/>
              </a:rPr>
              <a:t>TD</a:t>
            </a:r>
          </a:p>
        </p:txBody>
      </p:sp>
      <p:sp>
        <p:nvSpPr>
          <p:cNvPr id="3" name="Footer Placeholder 2">
            <a:extLst>
              <a:ext uri="{FF2B5EF4-FFF2-40B4-BE49-F238E27FC236}">
                <a16:creationId xmlns:a16="http://schemas.microsoft.com/office/drawing/2014/main" id="{01895D08-A6D3-BE44-B97D-74A1B18B6190}"/>
              </a:ext>
            </a:extLst>
          </p:cNvPr>
          <p:cNvSpPr>
            <a:spLocks noGrp="1"/>
          </p:cNvSpPr>
          <p:nvPr>
            <p:ph type="ftr" sz="quarter" idx="11"/>
          </p:nvPr>
        </p:nvSpPr>
        <p:spPr/>
        <p:txBody>
          <a:bodyPr/>
          <a:lstStyle/>
          <a:p>
            <a:pPr>
              <a:defRPr/>
            </a:pPr>
            <a:r>
              <a:rPr lang="en-US"/>
              <a:t>Class 19:  Preferential Trading Arrangements</a:t>
            </a:r>
          </a:p>
        </p:txBody>
      </p:sp>
    </p:spTree>
    <p:extLst>
      <p:ext uri="{BB962C8B-B14F-4D97-AF65-F5344CB8AC3E}">
        <p14:creationId xmlns:p14="http://schemas.microsoft.com/office/powerpoint/2010/main" val="419319705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C9D6E2A9-EE27-6440-BD35-C2856798F524}"/>
              </a:ext>
            </a:extLst>
          </p:cNvPr>
          <p:cNvSpPr/>
          <p:nvPr/>
        </p:nvSpPr>
        <p:spPr>
          <a:xfrm>
            <a:off x="0" y="678680"/>
            <a:ext cx="9144000" cy="55546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Right Triangle 67">
            <a:extLst>
              <a:ext uri="{FF2B5EF4-FFF2-40B4-BE49-F238E27FC236}">
                <a16:creationId xmlns:a16="http://schemas.microsoft.com/office/drawing/2014/main" id="{E225DEAB-B81A-D545-81E3-A95ACBEC6442}"/>
              </a:ext>
            </a:extLst>
          </p:cNvPr>
          <p:cNvSpPr/>
          <p:nvPr/>
        </p:nvSpPr>
        <p:spPr>
          <a:xfrm flipV="1">
            <a:off x="1375937" y="3940820"/>
            <a:ext cx="275091" cy="245187"/>
          </a:xfrm>
          <a:prstGeom prst="rtTriangle">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BF80C764-DC94-DE47-8D4C-0B7F2FB2C604}"/>
              </a:ext>
            </a:extLst>
          </p:cNvPr>
          <p:cNvSpPr/>
          <p:nvPr/>
        </p:nvSpPr>
        <p:spPr>
          <a:xfrm flipV="1">
            <a:off x="1650234" y="3162927"/>
            <a:ext cx="287424" cy="527330"/>
          </a:xfrm>
          <a:prstGeom prst="rect">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Right Triangle 66">
            <a:extLst>
              <a:ext uri="{FF2B5EF4-FFF2-40B4-BE49-F238E27FC236}">
                <a16:creationId xmlns:a16="http://schemas.microsoft.com/office/drawing/2014/main" id="{DE98AC3D-D74A-0F44-B78B-5305449F05E0}"/>
              </a:ext>
            </a:extLst>
          </p:cNvPr>
          <p:cNvSpPr/>
          <p:nvPr/>
        </p:nvSpPr>
        <p:spPr>
          <a:xfrm flipV="1">
            <a:off x="1654628" y="3685359"/>
            <a:ext cx="272144" cy="287927"/>
          </a:xfrm>
          <a:prstGeom prst="rtTriangle">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C5693615-69F2-934D-B75F-77A4A00C9BDF}"/>
              </a:ext>
            </a:extLst>
          </p:cNvPr>
          <p:cNvSpPr/>
          <p:nvPr/>
        </p:nvSpPr>
        <p:spPr>
          <a:xfrm flipV="1">
            <a:off x="1138604" y="3152042"/>
            <a:ext cx="528151" cy="782515"/>
          </a:xfrm>
          <a:prstGeom prst="rect">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 name="Right Triangle 85">
            <a:extLst>
              <a:ext uri="{FF2B5EF4-FFF2-40B4-BE49-F238E27FC236}">
                <a16:creationId xmlns:a16="http://schemas.microsoft.com/office/drawing/2014/main" id="{C24FF2CE-D5F9-3D4A-A329-DC77A1D5A46E}"/>
              </a:ext>
            </a:extLst>
          </p:cNvPr>
          <p:cNvSpPr/>
          <p:nvPr/>
        </p:nvSpPr>
        <p:spPr>
          <a:xfrm flipV="1">
            <a:off x="1937656" y="3162845"/>
            <a:ext cx="576943" cy="516526"/>
          </a:xfrm>
          <a:prstGeom prst="rtTriangle">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F8B286E1-10A7-E14C-9919-075CCBE225BF}"/>
              </a:ext>
            </a:extLst>
          </p:cNvPr>
          <p:cNvSpPr/>
          <p:nvPr/>
        </p:nvSpPr>
        <p:spPr>
          <a:xfrm flipV="1">
            <a:off x="4003717" y="2920719"/>
            <a:ext cx="2556695" cy="233657"/>
          </a:xfrm>
          <a:prstGeom prst="rect">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 name="Right Triangle 82">
            <a:extLst>
              <a:ext uri="{FF2B5EF4-FFF2-40B4-BE49-F238E27FC236}">
                <a16:creationId xmlns:a16="http://schemas.microsoft.com/office/drawing/2014/main" id="{F11B4B00-1A05-9547-AC1B-529F2490CA54}"/>
              </a:ext>
            </a:extLst>
          </p:cNvPr>
          <p:cNvSpPr/>
          <p:nvPr/>
        </p:nvSpPr>
        <p:spPr>
          <a:xfrm>
            <a:off x="6548566" y="2914650"/>
            <a:ext cx="291227" cy="242761"/>
          </a:xfrm>
          <a:prstGeom prst="rtTriangle">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 name="Rectangle 96">
            <a:extLst>
              <a:ext uri="{FF2B5EF4-FFF2-40B4-BE49-F238E27FC236}">
                <a16:creationId xmlns:a16="http://schemas.microsoft.com/office/drawing/2014/main" id="{842B352D-3D9B-064E-9FEA-B9DCD8B4A935}"/>
              </a:ext>
            </a:extLst>
          </p:cNvPr>
          <p:cNvSpPr/>
          <p:nvPr/>
        </p:nvSpPr>
        <p:spPr>
          <a:xfrm flipV="1">
            <a:off x="1143538" y="2915218"/>
            <a:ext cx="1372707" cy="251057"/>
          </a:xfrm>
          <a:prstGeom prst="rect">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 name="Right Triangle 97">
            <a:extLst>
              <a:ext uri="{FF2B5EF4-FFF2-40B4-BE49-F238E27FC236}">
                <a16:creationId xmlns:a16="http://schemas.microsoft.com/office/drawing/2014/main" id="{A5FEBBE0-CE28-7B4E-82B5-AD82213A7782}"/>
              </a:ext>
            </a:extLst>
          </p:cNvPr>
          <p:cNvSpPr/>
          <p:nvPr/>
        </p:nvSpPr>
        <p:spPr>
          <a:xfrm flipV="1">
            <a:off x="2512513" y="2916154"/>
            <a:ext cx="275091" cy="245187"/>
          </a:xfrm>
          <a:prstGeom prst="rtTriangle">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74</a:t>
            </a:fld>
            <a:endParaRPr lang="en-US"/>
          </a:p>
        </p:txBody>
      </p:sp>
      <p:cxnSp>
        <p:nvCxnSpPr>
          <p:cNvPr id="7" name="Straight Connector 6"/>
          <p:cNvCxnSpPr>
            <a:cxnSpLocks/>
          </p:cNvCxnSpPr>
          <p:nvPr/>
        </p:nvCxnSpPr>
        <p:spPr>
          <a:xfrm>
            <a:off x="1143000" y="4743450"/>
            <a:ext cx="22288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V="1">
            <a:off x="11430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914400" y="2114550"/>
            <a:ext cx="514350" cy="369332"/>
          </a:xfrm>
          <a:prstGeom prst="rect">
            <a:avLst/>
          </a:prstGeom>
          <a:noFill/>
        </p:spPr>
        <p:txBody>
          <a:bodyPr wrap="square" rtlCol="0">
            <a:spAutoFit/>
          </a:bodyPr>
          <a:lstStyle/>
          <a:p>
            <a:r>
              <a:rPr lang="en-US" dirty="0"/>
              <a:t>P</a:t>
            </a:r>
          </a:p>
        </p:txBody>
      </p:sp>
      <p:sp>
        <p:nvSpPr>
          <p:cNvPr id="34" name="TextBox 33"/>
          <p:cNvSpPr txBox="1"/>
          <p:nvPr/>
        </p:nvSpPr>
        <p:spPr>
          <a:xfrm>
            <a:off x="1314450" y="1600201"/>
            <a:ext cx="1943100" cy="646331"/>
          </a:xfrm>
          <a:prstGeom prst="rect">
            <a:avLst/>
          </a:prstGeom>
          <a:noFill/>
        </p:spPr>
        <p:txBody>
          <a:bodyPr wrap="square" rtlCol="0">
            <a:spAutoFit/>
          </a:bodyPr>
          <a:lstStyle/>
          <a:p>
            <a:pPr algn="ctr"/>
            <a:r>
              <a:rPr lang="en-US" dirty="0"/>
              <a:t>Export Supplies of B, C, and D</a:t>
            </a:r>
          </a:p>
        </p:txBody>
      </p:sp>
      <p:sp>
        <p:nvSpPr>
          <p:cNvPr id="38" name="Left Brace 37"/>
          <p:cNvSpPr/>
          <p:nvPr/>
        </p:nvSpPr>
        <p:spPr>
          <a:xfrm>
            <a:off x="971550" y="3371850"/>
            <a:ext cx="171450" cy="1028700"/>
          </a:xfrm>
          <a:prstGeom prst="leftBrace">
            <a:avLst>
              <a:gd name="adj1" fmla="val 44444"/>
              <a:gd name="adj2"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61" name="Straight Connector 60"/>
          <p:cNvCxnSpPr>
            <a:cxnSpLocks/>
          </p:cNvCxnSpPr>
          <p:nvPr/>
        </p:nvCxnSpPr>
        <p:spPr>
          <a:xfrm>
            <a:off x="4000500" y="4743450"/>
            <a:ext cx="36004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flipV="1">
            <a:off x="40005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5" name="TextBox 64"/>
          <p:cNvSpPr txBox="1"/>
          <p:nvPr/>
        </p:nvSpPr>
        <p:spPr>
          <a:xfrm>
            <a:off x="7486650" y="4686300"/>
            <a:ext cx="514350" cy="369332"/>
          </a:xfrm>
          <a:prstGeom prst="rect">
            <a:avLst/>
          </a:prstGeom>
          <a:noFill/>
        </p:spPr>
        <p:txBody>
          <a:bodyPr wrap="square" rtlCol="0">
            <a:spAutoFit/>
          </a:bodyPr>
          <a:lstStyle/>
          <a:p>
            <a:r>
              <a:rPr lang="en-US" dirty="0"/>
              <a:t>Q</a:t>
            </a:r>
          </a:p>
        </p:txBody>
      </p:sp>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92EE2414-DF8A-4344-983D-77235EC7E06D}"/>
                  </a:ext>
                </a:extLst>
              </p:cNvPr>
              <p:cNvSpPr txBox="1"/>
              <p:nvPr/>
            </p:nvSpPr>
            <p:spPr>
              <a:xfrm>
                <a:off x="2286000" y="2171700"/>
                <a:ext cx="1023657" cy="3702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𝑡</m:t>
                          </m:r>
                        </m:sup>
                      </m:sSup>
                      <m:r>
                        <a:rPr lang="en-US" i="1">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𝑡</m:t>
                          </m:r>
                        </m:sup>
                      </m:sSup>
                      <m:r>
                        <a:rPr lang="en-US" b="0" i="1" smtClean="0">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b="0" i="1" smtClean="0">
                              <a:latin typeface="Cambria Math" panose="02040503050406030204" pitchFamily="18" charset="0"/>
                            </a:rPr>
                            <m:t>𝐷</m:t>
                          </m:r>
                          <m:r>
                            <a:rPr lang="en-US" i="1">
                              <a:latin typeface="Cambria Math" panose="02040503050406030204" pitchFamily="18" charset="0"/>
                            </a:rPr>
                            <m:t>𝑡</m:t>
                          </m:r>
                        </m:sup>
                      </m:sSup>
                    </m:oMath>
                  </m:oMathPara>
                </a14:m>
                <a:endParaRPr lang="en-US" baseline="30000" dirty="0"/>
              </a:p>
            </p:txBody>
          </p:sp>
        </mc:Choice>
        <mc:Fallback xmlns="">
          <p:sp>
            <p:nvSpPr>
              <p:cNvPr id="52" name="TextBox 51">
                <a:extLst>
                  <a:ext uri="{FF2B5EF4-FFF2-40B4-BE49-F238E27FC236}">
                    <a16:creationId xmlns:a16="http://schemas.microsoft.com/office/drawing/2014/main" id="{92EE2414-DF8A-4344-983D-77235EC7E06D}"/>
                  </a:ext>
                </a:extLst>
              </p:cNvPr>
              <p:cNvSpPr txBox="1">
                <a:spLocks noRot="1" noChangeAspect="1" noMove="1" noResize="1" noEditPoints="1" noAdjustHandles="1" noChangeArrowheads="1" noChangeShapeType="1" noTextEdit="1"/>
              </p:cNvSpPr>
              <p:nvPr/>
            </p:nvSpPr>
            <p:spPr>
              <a:xfrm>
                <a:off x="2286000" y="2171700"/>
                <a:ext cx="1023657" cy="370230"/>
              </a:xfrm>
              <a:prstGeom prst="rect">
                <a:avLst/>
              </a:prstGeom>
              <a:blipFill>
                <a:blip r:embed="rId2"/>
                <a:stretch>
                  <a:fillRect r="-33333"/>
                </a:stretch>
              </a:blipFill>
            </p:spPr>
            <p:txBody>
              <a:bodyPr/>
              <a:lstStyle/>
              <a:p>
                <a:r>
                  <a:rPr lang="en-US">
                    <a:noFill/>
                  </a:rPr>
                  <a:t> </a:t>
                </a:r>
              </a:p>
            </p:txBody>
          </p:sp>
        </mc:Fallback>
      </mc:AlternateContent>
      <p:sp>
        <p:nvSpPr>
          <p:cNvPr id="82" name="TextBox 81">
            <a:extLst>
              <a:ext uri="{FF2B5EF4-FFF2-40B4-BE49-F238E27FC236}">
                <a16:creationId xmlns:a16="http://schemas.microsoft.com/office/drawing/2014/main" id="{7E6B0EBB-1053-F74B-9D67-38DE2DAC1BC9}"/>
              </a:ext>
            </a:extLst>
          </p:cNvPr>
          <p:cNvSpPr txBox="1"/>
          <p:nvPr/>
        </p:nvSpPr>
        <p:spPr>
          <a:xfrm>
            <a:off x="3771900" y="2114550"/>
            <a:ext cx="514350" cy="369332"/>
          </a:xfrm>
          <a:prstGeom prst="rect">
            <a:avLst/>
          </a:prstGeom>
          <a:noFill/>
        </p:spPr>
        <p:txBody>
          <a:bodyPr wrap="square" rtlCol="0">
            <a:spAutoFit/>
          </a:bodyPr>
          <a:lstStyle/>
          <a:p>
            <a:r>
              <a:rPr lang="en-US" dirty="0"/>
              <a:t>P</a:t>
            </a:r>
          </a:p>
        </p:txBody>
      </p:sp>
      <p:cxnSp>
        <p:nvCxnSpPr>
          <p:cNvPr id="37" name="Straight Connector 36">
            <a:extLst>
              <a:ext uri="{FF2B5EF4-FFF2-40B4-BE49-F238E27FC236}">
                <a16:creationId xmlns:a16="http://schemas.microsoft.com/office/drawing/2014/main" id="{2B69756F-A655-3D4B-94B8-1C84BBD8D05F}"/>
              </a:ext>
            </a:extLst>
          </p:cNvPr>
          <p:cNvCxnSpPr>
            <a:cxnSpLocks/>
          </p:cNvCxnSpPr>
          <p:nvPr/>
        </p:nvCxnSpPr>
        <p:spPr>
          <a:xfrm flipV="1">
            <a:off x="4000500" y="3371850"/>
            <a:ext cx="108585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7D3B3EFB-8AD7-B847-A9E9-32226D6619E0}"/>
              </a:ext>
            </a:extLst>
          </p:cNvPr>
          <p:cNvCxnSpPr>
            <a:cxnSpLocks/>
          </p:cNvCxnSpPr>
          <p:nvPr/>
        </p:nvCxnSpPr>
        <p:spPr>
          <a:xfrm flipV="1">
            <a:off x="4000500" y="3371850"/>
            <a:ext cx="217170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0" name="Straight Connector 89">
            <a:extLst>
              <a:ext uri="{FF2B5EF4-FFF2-40B4-BE49-F238E27FC236}">
                <a16:creationId xmlns:a16="http://schemas.microsoft.com/office/drawing/2014/main" id="{B2D8F04D-0077-A244-88D3-72FB5EC1C75A}"/>
              </a:ext>
            </a:extLst>
          </p:cNvPr>
          <p:cNvCxnSpPr>
            <a:cxnSpLocks/>
          </p:cNvCxnSpPr>
          <p:nvPr/>
        </p:nvCxnSpPr>
        <p:spPr>
          <a:xfrm flipV="1">
            <a:off x="1143000" y="2343150"/>
            <a:ext cx="114300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2" name="Straight Connector 91">
            <a:extLst>
              <a:ext uri="{FF2B5EF4-FFF2-40B4-BE49-F238E27FC236}">
                <a16:creationId xmlns:a16="http://schemas.microsoft.com/office/drawing/2014/main" id="{8B85F163-61A3-0746-963C-6D9ECA960372}"/>
              </a:ext>
            </a:extLst>
          </p:cNvPr>
          <p:cNvCxnSpPr>
            <a:cxnSpLocks/>
          </p:cNvCxnSpPr>
          <p:nvPr/>
        </p:nvCxnSpPr>
        <p:spPr>
          <a:xfrm flipV="1">
            <a:off x="1143000" y="2743200"/>
            <a:ext cx="1828800" cy="16573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5" name="Straight Connector 104">
            <a:extLst>
              <a:ext uri="{FF2B5EF4-FFF2-40B4-BE49-F238E27FC236}">
                <a16:creationId xmlns:a16="http://schemas.microsoft.com/office/drawing/2014/main" id="{BD22C410-650B-8D47-BD64-C672E078F6CA}"/>
              </a:ext>
            </a:extLst>
          </p:cNvPr>
          <p:cNvCxnSpPr>
            <a:cxnSpLocks/>
          </p:cNvCxnSpPr>
          <p:nvPr/>
        </p:nvCxnSpPr>
        <p:spPr>
          <a:xfrm flipV="1">
            <a:off x="6172200" y="2914650"/>
            <a:ext cx="1485900" cy="4572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8" name="Straight Connector 107">
            <a:extLst>
              <a:ext uri="{FF2B5EF4-FFF2-40B4-BE49-F238E27FC236}">
                <a16:creationId xmlns:a16="http://schemas.microsoft.com/office/drawing/2014/main" id="{78587724-9D09-8C47-A585-6DFE04317138}"/>
              </a:ext>
            </a:extLst>
          </p:cNvPr>
          <p:cNvCxnSpPr>
            <a:cxnSpLocks/>
          </p:cNvCxnSpPr>
          <p:nvPr/>
        </p:nvCxnSpPr>
        <p:spPr>
          <a:xfrm flipV="1">
            <a:off x="5086350" y="2571750"/>
            <a:ext cx="2571750" cy="8001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0296D01C-5A67-F249-8B2F-49D0E799DF72}"/>
              </a:ext>
            </a:extLst>
          </p:cNvPr>
          <p:cNvCxnSpPr>
            <a:cxnSpLocks/>
          </p:cNvCxnSpPr>
          <p:nvPr/>
        </p:nvCxnSpPr>
        <p:spPr>
          <a:xfrm>
            <a:off x="5772150" y="2286000"/>
            <a:ext cx="1771650" cy="14287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80892F4F-B952-8C4F-B790-4341425ED3BF}"/>
                  </a:ext>
                </a:extLst>
              </p:cNvPr>
              <p:cNvSpPr/>
              <p:nvPr/>
            </p:nvSpPr>
            <p:spPr>
              <a:xfrm>
                <a:off x="7258051" y="2286000"/>
                <a:ext cx="64203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𝑋</m:t>
                          </m:r>
                        </m:e>
                        <m:sub>
                          <m:r>
                            <a:rPr lang="en-US" i="1">
                              <a:solidFill>
                                <a:schemeClr val="tx1"/>
                              </a:solidFill>
                              <a:latin typeface="Cambria Math" panose="02040503050406030204" pitchFamily="18" charset="0"/>
                            </a:rPr>
                            <m:t>1</m:t>
                          </m:r>
                        </m:sub>
                      </m:sSub>
                    </m:oMath>
                  </m:oMathPara>
                </a14:m>
                <a:endParaRPr lang="en-US" dirty="0">
                  <a:solidFill>
                    <a:schemeClr val="tx1"/>
                  </a:solidFill>
                </a:endParaRPr>
              </a:p>
            </p:txBody>
          </p:sp>
        </mc:Choice>
        <mc:Fallback xmlns="">
          <p:sp>
            <p:nvSpPr>
              <p:cNvPr id="2" name="Rectangle 1">
                <a:extLst>
                  <a:ext uri="{FF2B5EF4-FFF2-40B4-BE49-F238E27FC236}">
                    <a16:creationId xmlns:a16="http://schemas.microsoft.com/office/drawing/2014/main" id="{80892F4F-B952-8C4F-B790-4341425ED3BF}"/>
                  </a:ext>
                </a:extLst>
              </p:cNvPr>
              <p:cNvSpPr>
                <a:spLocks noRot="1" noChangeAspect="1" noMove="1" noResize="1" noEditPoints="1" noAdjustHandles="1" noChangeArrowheads="1" noChangeShapeType="1" noTextEdit="1"/>
              </p:cNvSpPr>
              <p:nvPr/>
            </p:nvSpPr>
            <p:spPr>
              <a:xfrm>
                <a:off x="7258051" y="2286000"/>
                <a:ext cx="642035" cy="369332"/>
              </a:xfrm>
              <a:prstGeom prst="rect">
                <a:avLst/>
              </a:prstGeom>
              <a:blipFill>
                <a:blip r:embed="rId3"/>
                <a:stretch>
                  <a:fillRect b="-137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Rectangle 40">
                <a:extLst>
                  <a:ext uri="{FF2B5EF4-FFF2-40B4-BE49-F238E27FC236}">
                    <a16:creationId xmlns:a16="http://schemas.microsoft.com/office/drawing/2014/main" id="{DABB84F5-AE17-204A-80ED-F6F8F057D7D9}"/>
                  </a:ext>
                </a:extLst>
              </p:cNvPr>
              <p:cNvSpPr/>
              <p:nvPr/>
            </p:nvSpPr>
            <p:spPr>
              <a:xfrm>
                <a:off x="7315200" y="2971800"/>
                <a:ext cx="64735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𝑋</m:t>
                          </m:r>
                        </m:e>
                        <m:sub>
                          <m:r>
                            <a:rPr lang="en-US" b="0" i="1" smtClean="0">
                              <a:solidFill>
                                <a:schemeClr val="tx1"/>
                              </a:solidFill>
                              <a:latin typeface="Cambria Math" panose="02040503050406030204" pitchFamily="18" charset="0"/>
                            </a:rPr>
                            <m:t>2</m:t>
                          </m:r>
                        </m:sub>
                      </m:sSub>
                    </m:oMath>
                  </m:oMathPara>
                </a14:m>
                <a:endParaRPr lang="en-US" dirty="0">
                  <a:solidFill>
                    <a:schemeClr val="tx1"/>
                  </a:solidFill>
                </a:endParaRPr>
              </a:p>
            </p:txBody>
          </p:sp>
        </mc:Choice>
        <mc:Fallback xmlns="">
          <p:sp>
            <p:nvSpPr>
              <p:cNvPr id="41" name="Rectangle 40">
                <a:extLst>
                  <a:ext uri="{FF2B5EF4-FFF2-40B4-BE49-F238E27FC236}">
                    <a16:creationId xmlns:a16="http://schemas.microsoft.com/office/drawing/2014/main" id="{DABB84F5-AE17-204A-80ED-F6F8F057D7D9}"/>
                  </a:ext>
                </a:extLst>
              </p:cNvPr>
              <p:cNvSpPr>
                <a:spLocks noRot="1" noChangeAspect="1" noMove="1" noResize="1" noEditPoints="1" noAdjustHandles="1" noChangeArrowheads="1" noChangeShapeType="1" noTextEdit="1"/>
              </p:cNvSpPr>
              <p:nvPr/>
            </p:nvSpPr>
            <p:spPr>
              <a:xfrm>
                <a:off x="7315200" y="2971800"/>
                <a:ext cx="647357" cy="369332"/>
              </a:xfrm>
              <a:prstGeom prst="rect">
                <a:avLst/>
              </a:prstGeom>
              <a:blipFill>
                <a:blip r:embed="rId4"/>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Rectangle 44">
                <a:extLst>
                  <a:ext uri="{FF2B5EF4-FFF2-40B4-BE49-F238E27FC236}">
                    <a16:creationId xmlns:a16="http://schemas.microsoft.com/office/drawing/2014/main" id="{0CF069C6-2FA6-5044-AFDE-4E27CCAE2EE5}"/>
                  </a:ext>
                </a:extLst>
              </p:cNvPr>
              <p:cNvSpPr/>
              <p:nvPr/>
            </p:nvSpPr>
            <p:spPr>
              <a:xfrm>
                <a:off x="7315200" y="3371850"/>
                <a:ext cx="570349" cy="37003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𝑀</m:t>
                          </m:r>
                        </m:e>
                        <m:sup>
                          <m:r>
                            <a:rPr lang="en-US" i="1">
                              <a:latin typeface="Cambria Math" panose="02040503050406030204" pitchFamily="18" charset="0"/>
                            </a:rPr>
                            <m:t>𝐴</m:t>
                          </m:r>
                        </m:sup>
                      </m:sSup>
                    </m:oMath>
                  </m:oMathPara>
                </a14:m>
                <a:endParaRPr lang="en-US" dirty="0"/>
              </a:p>
            </p:txBody>
          </p:sp>
        </mc:Choice>
        <mc:Fallback xmlns="">
          <p:sp>
            <p:nvSpPr>
              <p:cNvPr id="45" name="Rectangle 44">
                <a:extLst>
                  <a:ext uri="{FF2B5EF4-FFF2-40B4-BE49-F238E27FC236}">
                    <a16:creationId xmlns:a16="http://schemas.microsoft.com/office/drawing/2014/main" id="{0CF069C6-2FA6-5044-AFDE-4E27CCAE2EE5}"/>
                  </a:ext>
                </a:extLst>
              </p:cNvPr>
              <p:cNvSpPr>
                <a:spLocks noRot="1" noChangeAspect="1" noMove="1" noResize="1" noEditPoints="1" noAdjustHandles="1" noChangeArrowheads="1" noChangeShapeType="1" noTextEdit="1"/>
              </p:cNvSpPr>
              <p:nvPr/>
            </p:nvSpPr>
            <p:spPr>
              <a:xfrm>
                <a:off x="7315200" y="3371850"/>
                <a:ext cx="570349" cy="370038"/>
              </a:xfrm>
              <a:prstGeom prst="rect">
                <a:avLst/>
              </a:prstGeom>
              <a:blipFill>
                <a:blip r:embed="rId5"/>
                <a:stretch>
                  <a:fillRect/>
                </a:stretch>
              </a:blipFill>
            </p:spPr>
            <p:txBody>
              <a:bodyPr/>
              <a:lstStyle/>
              <a:p>
                <a:r>
                  <a:rPr lang="en-US">
                    <a:noFill/>
                  </a:rPr>
                  <a:t> </a:t>
                </a:r>
              </a:p>
            </p:txBody>
          </p:sp>
        </mc:Fallback>
      </mc:AlternateContent>
      <p:cxnSp>
        <p:nvCxnSpPr>
          <p:cNvPr id="46" name="Straight Connector 45">
            <a:extLst>
              <a:ext uri="{FF2B5EF4-FFF2-40B4-BE49-F238E27FC236}">
                <a16:creationId xmlns:a16="http://schemas.microsoft.com/office/drawing/2014/main" id="{2AF4C72D-A217-9045-8FD3-1A2D1F3846E0}"/>
              </a:ext>
            </a:extLst>
          </p:cNvPr>
          <p:cNvCxnSpPr>
            <a:cxnSpLocks/>
          </p:cNvCxnSpPr>
          <p:nvPr/>
        </p:nvCxnSpPr>
        <p:spPr>
          <a:xfrm>
            <a:off x="1143000" y="2914650"/>
            <a:ext cx="5350669"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3" name="Straight Connector 52">
            <a:extLst>
              <a:ext uri="{FF2B5EF4-FFF2-40B4-BE49-F238E27FC236}">
                <a16:creationId xmlns:a16="http://schemas.microsoft.com/office/drawing/2014/main" id="{C411EB69-7D49-CF40-82E4-3B972507DF3B}"/>
              </a:ext>
            </a:extLst>
          </p:cNvPr>
          <p:cNvCxnSpPr>
            <a:cxnSpLocks/>
          </p:cNvCxnSpPr>
          <p:nvPr/>
        </p:nvCxnSpPr>
        <p:spPr>
          <a:xfrm flipV="1">
            <a:off x="6549146" y="2908570"/>
            <a:ext cx="0" cy="1839744"/>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9F0E4899-CCAF-DB40-8F93-BF49E3BE89D1}"/>
              </a:ext>
            </a:extLst>
          </p:cNvPr>
          <p:cNvCxnSpPr>
            <a:cxnSpLocks/>
          </p:cNvCxnSpPr>
          <p:nvPr/>
        </p:nvCxnSpPr>
        <p:spPr>
          <a:xfrm flipV="1">
            <a:off x="2791838" y="2906138"/>
            <a:ext cx="0" cy="1839744"/>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8" name="Straight Connector 57">
            <a:extLst>
              <a:ext uri="{FF2B5EF4-FFF2-40B4-BE49-F238E27FC236}">
                <a16:creationId xmlns:a16="http://schemas.microsoft.com/office/drawing/2014/main" id="{8BC69BF0-E90A-5D48-AB9E-DEFC55577E12}"/>
              </a:ext>
            </a:extLst>
          </p:cNvPr>
          <p:cNvCxnSpPr>
            <a:cxnSpLocks/>
          </p:cNvCxnSpPr>
          <p:nvPr/>
        </p:nvCxnSpPr>
        <p:spPr>
          <a:xfrm flipV="1">
            <a:off x="1651270" y="2908570"/>
            <a:ext cx="0" cy="2377805"/>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108F5F29-3284-6845-BBD9-F61EF62DE53E}"/>
              </a:ext>
            </a:extLst>
          </p:cNvPr>
          <p:cNvCxnSpPr>
            <a:cxnSpLocks/>
          </p:cNvCxnSpPr>
          <p:nvPr/>
        </p:nvCxnSpPr>
        <p:spPr>
          <a:xfrm>
            <a:off x="1143000" y="3156698"/>
            <a:ext cx="5710378"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CD0ACFD9-A660-F14C-BA38-C134DEBEC825}"/>
              </a:ext>
            </a:extLst>
          </p:cNvPr>
          <p:cNvCxnSpPr>
            <a:cxnSpLocks/>
          </p:cNvCxnSpPr>
          <p:nvPr/>
        </p:nvCxnSpPr>
        <p:spPr>
          <a:xfrm flipV="1">
            <a:off x="6858000" y="3160569"/>
            <a:ext cx="0" cy="1582882"/>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458363F3-4D2B-F944-B8A8-BDF52ADACE6B}"/>
              </a:ext>
            </a:extLst>
          </p:cNvPr>
          <p:cNvCxnSpPr>
            <a:cxnSpLocks/>
          </p:cNvCxnSpPr>
          <p:nvPr/>
        </p:nvCxnSpPr>
        <p:spPr>
          <a:xfrm flipV="1">
            <a:off x="2514600" y="3143251"/>
            <a:ext cx="0" cy="2095499"/>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sp>
        <p:nvSpPr>
          <p:cNvPr id="80" name="TextBox 79">
            <a:extLst>
              <a:ext uri="{FF2B5EF4-FFF2-40B4-BE49-F238E27FC236}">
                <a16:creationId xmlns:a16="http://schemas.microsoft.com/office/drawing/2014/main" id="{23324163-DAA0-964E-A3D4-8EFA0336428B}"/>
              </a:ext>
            </a:extLst>
          </p:cNvPr>
          <p:cNvSpPr txBox="1"/>
          <p:nvPr/>
        </p:nvSpPr>
        <p:spPr>
          <a:xfrm>
            <a:off x="1933575" y="1104901"/>
            <a:ext cx="5086350" cy="507831"/>
          </a:xfrm>
          <a:prstGeom prst="rect">
            <a:avLst/>
          </a:prstGeom>
          <a:noFill/>
        </p:spPr>
        <p:txBody>
          <a:bodyPr wrap="square" rtlCol="0">
            <a:spAutoFit/>
          </a:bodyPr>
          <a:lstStyle/>
          <a:p>
            <a:pPr algn="ctr"/>
            <a:r>
              <a:rPr lang="en-US" sz="2700" dirty="0"/>
              <a:t>Welfare Effects on World</a:t>
            </a:r>
          </a:p>
        </p:txBody>
      </p:sp>
      <p:cxnSp>
        <p:nvCxnSpPr>
          <p:cNvPr id="81" name="Straight Connector 80">
            <a:extLst>
              <a:ext uri="{FF2B5EF4-FFF2-40B4-BE49-F238E27FC236}">
                <a16:creationId xmlns:a16="http://schemas.microsoft.com/office/drawing/2014/main" id="{ACBECF16-67F2-054D-BE41-9CD22182BC4F}"/>
              </a:ext>
            </a:extLst>
          </p:cNvPr>
          <p:cNvCxnSpPr>
            <a:cxnSpLocks/>
          </p:cNvCxnSpPr>
          <p:nvPr/>
        </p:nvCxnSpPr>
        <p:spPr>
          <a:xfrm flipV="1">
            <a:off x="1946545" y="2908570"/>
            <a:ext cx="0" cy="2377805"/>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sp>
        <p:nvSpPr>
          <p:cNvPr id="87" name="Rectangle 86">
            <a:extLst>
              <a:ext uri="{FF2B5EF4-FFF2-40B4-BE49-F238E27FC236}">
                <a16:creationId xmlns:a16="http://schemas.microsoft.com/office/drawing/2014/main" id="{39E003F1-DA2C-1F43-AD3F-25501B2A3002}"/>
              </a:ext>
            </a:extLst>
          </p:cNvPr>
          <p:cNvSpPr/>
          <p:nvPr/>
        </p:nvSpPr>
        <p:spPr>
          <a:xfrm flipV="1">
            <a:off x="1151607" y="3939883"/>
            <a:ext cx="232996" cy="251057"/>
          </a:xfrm>
          <a:prstGeom prst="rect">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93" name="TextBox 92">
                <a:extLst>
                  <a:ext uri="{FF2B5EF4-FFF2-40B4-BE49-F238E27FC236}">
                    <a16:creationId xmlns:a16="http://schemas.microsoft.com/office/drawing/2014/main" id="{32FF5309-F107-6640-A0A5-39D2BFF6F094}"/>
                  </a:ext>
                </a:extLst>
              </p:cNvPr>
              <p:cNvSpPr txBox="1"/>
              <p:nvPr/>
            </p:nvSpPr>
            <p:spPr>
              <a:xfrm>
                <a:off x="2438400" y="2438400"/>
                <a:ext cx="1793502" cy="376963"/>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𝐵𝑓</m:t>
                        </m:r>
                      </m:sup>
                    </m:sSup>
                    <m:r>
                      <a:rPr lang="en-US" b="0" i="1" smtClean="0">
                        <a:latin typeface="Cambria Math" panose="02040503050406030204" pitchFamily="18" charset="0"/>
                      </a:rPr>
                      <m:t>,</m:t>
                    </m:r>
                    <m:r>
                      <a:rPr lang="en-US" i="1">
                        <a:latin typeface="Cambria Math" panose="02040503050406030204" pitchFamily="18" charset="0"/>
                      </a:rPr>
                      <m:t> </m:t>
                    </m:r>
                    <m:sSup>
                      <m:sSupPr>
                        <m:ctrlPr>
                          <a:rPr lang="en-US" i="1">
                            <a:latin typeface="Cambria Math" panose="02040503050406030204" pitchFamily="18" charset="0"/>
                          </a:rPr>
                        </m:ctrlPr>
                      </m:sSupPr>
                      <m:e>
                        <m:r>
                          <a:rPr lang="en-US" b="0" i="1" smtClean="0">
                            <a:latin typeface="Cambria Math" panose="02040503050406030204" pitchFamily="18" charset="0"/>
                          </a:rPr>
                          <m:t> </m:t>
                        </m:r>
                        <m:r>
                          <a:rPr lang="en-US" i="1">
                            <a:latin typeface="Cambria Math" panose="02040503050406030204" pitchFamily="18" charset="0"/>
                          </a:rPr>
                          <m:t>𝑋</m:t>
                        </m:r>
                      </m:e>
                      <m:sup>
                        <m:r>
                          <a:rPr lang="en-US" i="1">
                            <a:latin typeface="Cambria Math" panose="02040503050406030204" pitchFamily="18" charset="0"/>
                          </a:rPr>
                          <m:t>𝐶𝑓</m:t>
                        </m:r>
                      </m:sup>
                    </m:sSup>
                  </m:oMath>
                </a14:m>
                <a:r>
                  <a:rPr lang="en-US" dirty="0"/>
                  <a:t>,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b="0" i="1" smtClean="0">
                            <a:latin typeface="Cambria Math" panose="02040503050406030204" pitchFamily="18" charset="0"/>
                          </a:rPr>
                          <m:t>𝐷</m:t>
                        </m:r>
                        <m:r>
                          <a:rPr lang="en-US" i="1">
                            <a:latin typeface="Cambria Math" panose="02040503050406030204" pitchFamily="18" charset="0"/>
                          </a:rPr>
                          <m:t>𝑓</m:t>
                        </m:r>
                      </m:sup>
                    </m:sSup>
                  </m:oMath>
                </a14:m>
                <a:endParaRPr lang="en-US" baseline="30000" dirty="0"/>
              </a:p>
            </p:txBody>
          </p:sp>
        </mc:Choice>
        <mc:Fallback xmlns="">
          <p:sp>
            <p:nvSpPr>
              <p:cNvPr id="93" name="TextBox 92">
                <a:extLst>
                  <a:ext uri="{FF2B5EF4-FFF2-40B4-BE49-F238E27FC236}">
                    <a16:creationId xmlns:a16="http://schemas.microsoft.com/office/drawing/2014/main" id="{32FF5309-F107-6640-A0A5-39D2BFF6F094}"/>
                  </a:ext>
                </a:extLst>
              </p:cNvPr>
              <p:cNvSpPr txBox="1">
                <a:spLocks noRot="1" noChangeAspect="1" noMove="1" noResize="1" noEditPoints="1" noAdjustHandles="1" noChangeArrowheads="1" noChangeShapeType="1" noTextEdit="1"/>
              </p:cNvSpPr>
              <p:nvPr/>
            </p:nvSpPr>
            <p:spPr>
              <a:xfrm>
                <a:off x="2438400" y="2438400"/>
                <a:ext cx="1793502" cy="376963"/>
              </a:xfrm>
              <a:prstGeom prst="rect">
                <a:avLst/>
              </a:prstGeom>
              <a:blipFill>
                <a:blip r:embed="rId6"/>
                <a:stretch>
                  <a:fillRect t="-3333" b="-2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6" name="Rectangle 95">
                <a:extLst>
                  <a:ext uri="{FF2B5EF4-FFF2-40B4-BE49-F238E27FC236}">
                    <a16:creationId xmlns:a16="http://schemas.microsoft.com/office/drawing/2014/main" id="{175A7EE6-A289-3A4D-9CFD-FC97E7D36B37}"/>
                  </a:ext>
                </a:extLst>
              </p:cNvPr>
              <p:cNvSpPr/>
              <p:nvPr/>
            </p:nvSpPr>
            <p:spPr>
              <a:xfrm>
                <a:off x="685800" y="3657600"/>
                <a:ext cx="33457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𝑡</m:t>
                      </m:r>
                    </m:oMath>
                  </m:oMathPara>
                </a14:m>
                <a:endParaRPr lang="en-US" dirty="0"/>
              </a:p>
            </p:txBody>
          </p:sp>
        </mc:Choice>
        <mc:Fallback xmlns="">
          <p:sp>
            <p:nvSpPr>
              <p:cNvPr id="96" name="Rectangle 95">
                <a:extLst>
                  <a:ext uri="{FF2B5EF4-FFF2-40B4-BE49-F238E27FC236}">
                    <a16:creationId xmlns:a16="http://schemas.microsoft.com/office/drawing/2014/main" id="{175A7EE6-A289-3A4D-9CFD-FC97E7D36B37}"/>
                  </a:ext>
                </a:extLst>
              </p:cNvPr>
              <p:cNvSpPr>
                <a:spLocks noRot="1" noChangeAspect="1" noMove="1" noResize="1" noEditPoints="1" noAdjustHandles="1" noChangeArrowheads="1" noChangeShapeType="1" noTextEdit="1"/>
              </p:cNvSpPr>
              <p:nvPr/>
            </p:nvSpPr>
            <p:spPr>
              <a:xfrm>
                <a:off x="685800" y="3657600"/>
                <a:ext cx="334579" cy="369332"/>
              </a:xfrm>
              <a:prstGeom prst="rect">
                <a:avLst/>
              </a:prstGeom>
              <a:blipFill>
                <a:blip r:embed="rId7"/>
                <a:stretch>
                  <a:fillRect/>
                </a:stretch>
              </a:blipFill>
            </p:spPr>
            <p:txBody>
              <a:bodyPr/>
              <a:lstStyle/>
              <a:p>
                <a:r>
                  <a:rPr lang="en-US">
                    <a:noFill/>
                  </a:rPr>
                  <a:t> </a:t>
                </a:r>
              </a:p>
            </p:txBody>
          </p:sp>
        </mc:Fallback>
      </mc:AlternateContent>
      <p:sp>
        <p:nvSpPr>
          <p:cNvPr id="99" name="TextBox 98">
            <a:extLst>
              <a:ext uri="{FF2B5EF4-FFF2-40B4-BE49-F238E27FC236}">
                <a16:creationId xmlns:a16="http://schemas.microsoft.com/office/drawing/2014/main" id="{3169BFD1-6811-9D44-AC9C-2285D0648229}"/>
              </a:ext>
            </a:extLst>
          </p:cNvPr>
          <p:cNvSpPr txBox="1"/>
          <p:nvPr/>
        </p:nvSpPr>
        <p:spPr>
          <a:xfrm>
            <a:off x="4743450" y="1771650"/>
            <a:ext cx="2171700" cy="369332"/>
          </a:xfrm>
          <a:prstGeom prst="rect">
            <a:avLst/>
          </a:prstGeom>
          <a:noFill/>
        </p:spPr>
        <p:txBody>
          <a:bodyPr wrap="square" rtlCol="0">
            <a:spAutoFit/>
          </a:bodyPr>
          <a:lstStyle/>
          <a:p>
            <a:pPr algn="ctr"/>
            <a:r>
              <a:rPr lang="en-US" dirty="0"/>
              <a:t>Import Market</a:t>
            </a:r>
          </a:p>
        </p:txBody>
      </p:sp>
      <p:sp>
        <p:nvSpPr>
          <p:cNvPr id="100" name="TextBox 99">
            <a:extLst>
              <a:ext uri="{FF2B5EF4-FFF2-40B4-BE49-F238E27FC236}">
                <a16:creationId xmlns:a16="http://schemas.microsoft.com/office/drawing/2014/main" id="{185E58B0-850A-1B46-A139-F0B0F770B64B}"/>
              </a:ext>
            </a:extLst>
          </p:cNvPr>
          <p:cNvSpPr txBox="1"/>
          <p:nvPr/>
        </p:nvSpPr>
        <p:spPr>
          <a:xfrm>
            <a:off x="3143250" y="4686300"/>
            <a:ext cx="514350" cy="369332"/>
          </a:xfrm>
          <a:prstGeom prst="rect">
            <a:avLst/>
          </a:prstGeom>
          <a:noFill/>
        </p:spPr>
        <p:txBody>
          <a:bodyPr wrap="square" rtlCol="0">
            <a:spAutoFit/>
          </a:bodyPr>
          <a:lstStyle/>
          <a:p>
            <a:r>
              <a:rPr lang="en-US" dirty="0"/>
              <a:t>Q</a:t>
            </a:r>
          </a:p>
        </p:txBody>
      </p:sp>
      <p:cxnSp>
        <p:nvCxnSpPr>
          <p:cNvPr id="101" name="Straight Arrow Connector 100">
            <a:extLst>
              <a:ext uri="{FF2B5EF4-FFF2-40B4-BE49-F238E27FC236}">
                <a16:creationId xmlns:a16="http://schemas.microsoft.com/office/drawing/2014/main" id="{C087B757-B2EB-6E41-8517-6EC1DF352CFD}"/>
              </a:ext>
            </a:extLst>
          </p:cNvPr>
          <p:cNvCxnSpPr/>
          <p:nvPr/>
        </p:nvCxnSpPr>
        <p:spPr>
          <a:xfrm>
            <a:off x="1657350" y="4457700"/>
            <a:ext cx="857250" cy="0"/>
          </a:xfrm>
          <a:prstGeom prst="straightConnector1">
            <a:avLst/>
          </a:prstGeom>
          <a:ln w="38100">
            <a:solidFill>
              <a:srgbClr val="00B0F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2" name="Straight Arrow Connector 101">
            <a:extLst>
              <a:ext uri="{FF2B5EF4-FFF2-40B4-BE49-F238E27FC236}">
                <a16:creationId xmlns:a16="http://schemas.microsoft.com/office/drawing/2014/main" id="{44DF46B7-FF5C-534E-9015-4A5DA359E180}"/>
              </a:ext>
            </a:extLst>
          </p:cNvPr>
          <p:cNvCxnSpPr>
            <a:cxnSpLocks/>
          </p:cNvCxnSpPr>
          <p:nvPr/>
        </p:nvCxnSpPr>
        <p:spPr>
          <a:xfrm>
            <a:off x="6547631" y="4461217"/>
            <a:ext cx="313886" cy="0"/>
          </a:xfrm>
          <a:prstGeom prst="straightConnector1">
            <a:avLst/>
          </a:prstGeom>
          <a:ln w="381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3" name="Straight Arrow Connector 102">
            <a:extLst>
              <a:ext uri="{FF2B5EF4-FFF2-40B4-BE49-F238E27FC236}">
                <a16:creationId xmlns:a16="http://schemas.microsoft.com/office/drawing/2014/main" id="{FAE973A3-0502-E04E-8557-08DFA68D0D0D}"/>
              </a:ext>
            </a:extLst>
          </p:cNvPr>
          <p:cNvCxnSpPr>
            <a:cxnSpLocks/>
          </p:cNvCxnSpPr>
          <p:nvPr/>
        </p:nvCxnSpPr>
        <p:spPr>
          <a:xfrm flipH="1">
            <a:off x="2514600" y="4457700"/>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4" name="Straight Arrow Connector 103">
            <a:extLst>
              <a:ext uri="{FF2B5EF4-FFF2-40B4-BE49-F238E27FC236}">
                <a16:creationId xmlns:a16="http://schemas.microsoft.com/office/drawing/2014/main" id="{D39C8729-FFBD-B549-9DCE-9844F96951C2}"/>
              </a:ext>
            </a:extLst>
          </p:cNvPr>
          <p:cNvCxnSpPr>
            <a:cxnSpLocks/>
          </p:cNvCxnSpPr>
          <p:nvPr/>
        </p:nvCxnSpPr>
        <p:spPr>
          <a:xfrm flipH="1">
            <a:off x="1371600" y="4457700"/>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06" name="Left Brace 105">
            <a:extLst>
              <a:ext uri="{FF2B5EF4-FFF2-40B4-BE49-F238E27FC236}">
                <a16:creationId xmlns:a16="http://schemas.microsoft.com/office/drawing/2014/main" id="{8B7F0D1B-B919-E945-B6FE-A90EA05779AF}"/>
              </a:ext>
            </a:extLst>
          </p:cNvPr>
          <p:cNvSpPr/>
          <p:nvPr/>
        </p:nvSpPr>
        <p:spPr>
          <a:xfrm rot="5400000">
            <a:off x="1481138" y="4574382"/>
            <a:ext cx="54769" cy="273844"/>
          </a:xfrm>
          <a:prstGeom prst="leftBrace">
            <a:avLst>
              <a:gd name="adj1" fmla="val 44444"/>
              <a:gd name="adj2" fmla="val 50000"/>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7" name="Left Brace 106">
            <a:extLst>
              <a:ext uri="{FF2B5EF4-FFF2-40B4-BE49-F238E27FC236}">
                <a16:creationId xmlns:a16="http://schemas.microsoft.com/office/drawing/2014/main" id="{73C88922-437C-5043-BC8A-D68DD863CCF0}"/>
              </a:ext>
            </a:extLst>
          </p:cNvPr>
          <p:cNvSpPr/>
          <p:nvPr/>
        </p:nvSpPr>
        <p:spPr>
          <a:xfrm rot="5400000">
            <a:off x="2624138" y="4574382"/>
            <a:ext cx="54769" cy="273844"/>
          </a:xfrm>
          <a:prstGeom prst="leftBrace">
            <a:avLst>
              <a:gd name="adj1" fmla="val 44444"/>
              <a:gd name="adj2" fmla="val 50000"/>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9" name="Left Brace 108">
            <a:extLst>
              <a:ext uri="{FF2B5EF4-FFF2-40B4-BE49-F238E27FC236}">
                <a16:creationId xmlns:a16="http://schemas.microsoft.com/office/drawing/2014/main" id="{50CC9DB6-6823-4B4B-BD01-C0D2D959A850}"/>
              </a:ext>
            </a:extLst>
          </p:cNvPr>
          <p:cNvSpPr/>
          <p:nvPr/>
        </p:nvSpPr>
        <p:spPr>
          <a:xfrm rot="5400000">
            <a:off x="6672262" y="4555332"/>
            <a:ext cx="61913" cy="304800"/>
          </a:xfrm>
          <a:prstGeom prst="leftBrace">
            <a:avLst>
              <a:gd name="adj1" fmla="val 44444"/>
              <a:gd name="adj2" fmla="val 50000"/>
            </a:avLst>
          </a:prstGeom>
          <a:ln>
            <a:solidFill>
              <a:srgbClr val="00B05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10" name="Straight Arrow Connector 109">
            <a:extLst>
              <a:ext uri="{FF2B5EF4-FFF2-40B4-BE49-F238E27FC236}">
                <a16:creationId xmlns:a16="http://schemas.microsoft.com/office/drawing/2014/main" id="{4ED40672-BD2B-2B47-8DD3-909CD398AE38}"/>
              </a:ext>
            </a:extLst>
          </p:cNvPr>
          <p:cNvCxnSpPr>
            <a:cxnSpLocks/>
          </p:cNvCxnSpPr>
          <p:nvPr/>
        </p:nvCxnSpPr>
        <p:spPr>
          <a:xfrm flipH="1">
            <a:off x="2226635" y="5048250"/>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11" name="Rectangle 110">
            <a:extLst>
              <a:ext uri="{FF2B5EF4-FFF2-40B4-BE49-F238E27FC236}">
                <a16:creationId xmlns:a16="http://schemas.microsoft.com/office/drawing/2014/main" id="{768613E6-FF76-3743-969D-506CA482F042}"/>
              </a:ext>
            </a:extLst>
          </p:cNvPr>
          <p:cNvSpPr/>
          <p:nvPr/>
        </p:nvSpPr>
        <p:spPr>
          <a:xfrm>
            <a:off x="2120948" y="5048250"/>
            <a:ext cx="463588" cy="369332"/>
          </a:xfrm>
          <a:prstGeom prst="rect">
            <a:avLst/>
          </a:prstGeom>
        </p:spPr>
        <p:txBody>
          <a:bodyPr wrap="none">
            <a:spAutoFit/>
          </a:bodyPr>
          <a:lstStyle/>
          <a:p>
            <a:r>
              <a:rPr lang="en-US" i="1" dirty="0">
                <a:solidFill>
                  <a:srgbClr val="0070C0"/>
                </a:solidFill>
                <a:latin typeface="Cambria Math" panose="02040503050406030204" pitchFamily="18" charset="0"/>
              </a:rPr>
              <a:t>TR</a:t>
            </a:r>
          </a:p>
        </p:txBody>
      </p:sp>
      <p:cxnSp>
        <p:nvCxnSpPr>
          <p:cNvPr id="112" name="Straight Arrow Connector 111">
            <a:extLst>
              <a:ext uri="{FF2B5EF4-FFF2-40B4-BE49-F238E27FC236}">
                <a16:creationId xmlns:a16="http://schemas.microsoft.com/office/drawing/2014/main" id="{9FDD082F-C319-DD4D-B739-282687774802}"/>
              </a:ext>
            </a:extLst>
          </p:cNvPr>
          <p:cNvCxnSpPr>
            <a:cxnSpLocks/>
          </p:cNvCxnSpPr>
          <p:nvPr/>
        </p:nvCxnSpPr>
        <p:spPr>
          <a:xfrm flipH="1">
            <a:off x="1651000" y="5052483"/>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13" name="Rectangle 112">
            <a:extLst>
              <a:ext uri="{FF2B5EF4-FFF2-40B4-BE49-F238E27FC236}">
                <a16:creationId xmlns:a16="http://schemas.microsoft.com/office/drawing/2014/main" id="{C0B95A18-8C2A-B345-B2BE-7D7E2BD895C7}"/>
              </a:ext>
            </a:extLst>
          </p:cNvPr>
          <p:cNvSpPr/>
          <p:nvPr/>
        </p:nvSpPr>
        <p:spPr>
          <a:xfrm>
            <a:off x="1531029" y="5059463"/>
            <a:ext cx="473206" cy="369332"/>
          </a:xfrm>
          <a:prstGeom prst="rect">
            <a:avLst/>
          </a:prstGeom>
        </p:spPr>
        <p:txBody>
          <a:bodyPr wrap="none">
            <a:spAutoFit/>
          </a:bodyPr>
          <a:lstStyle/>
          <a:p>
            <a:r>
              <a:rPr lang="en-US" i="1" dirty="0">
                <a:solidFill>
                  <a:srgbClr val="FF0000"/>
                </a:solidFill>
                <a:latin typeface="Cambria Math" panose="02040503050406030204" pitchFamily="18" charset="0"/>
              </a:rPr>
              <a:t>TD</a:t>
            </a:r>
          </a:p>
        </p:txBody>
      </p:sp>
      <p:cxnSp>
        <p:nvCxnSpPr>
          <p:cNvPr id="114" name="Straight Arrow Connector 113">
            <a:extLst>
              <a:ext uri="{FF2B5EF4-FFF2-40B4-BE49-F238E27FC236}">
                <a16:creationId xmlns:a16="http://schemas.microsoft.com/office/drawing/2014/main" id="{B540B614-1FDF-AC45-B95E-525B1A5F2D0B}"/>
              </a:ext>
            </a:extLst>
          </p:cNvPr>
          <p:cNvCxnSpPr>
            <a:cxnSpLocks/>
          </p:cNvCxnSpPr>
          <p:nvPr/>
        </p:nvCxnSpPr>
        <p:spPr>
          <a:xfrm>
            <a:off x="1940917" y="5051767"/>
            <a:ext cx="313886" cy="0"/>
          </a:xfrm>
          <a:prstGeom prst="straightConnector1">
            <a:avLst/>
          </a:prstGeom>
          <a:ln w="381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sp>
        <p:nvSpPr>
          <p:cNvPr id="115" name="Rectangle 114">
            <a:extLst>
              <a:ext uri="{FF2B5EF4-FFF2-40B4-BE49-F238E27FC236}">
                <a16:creationId xmlns:a16="http://schemas.microsoft.com/office/drawing/2014/main" id="{C01FFA87-2E08-1747-A02E-1AFD2CCEA4C6}"/>
              </a:ext>
            </a:extLst>
          </p:cNvPr>
          <p:cNvSpPr/>
          <p:nvPr/>
        </p:nvSpPr>
        <p:spPr>
          <a:xfrm>
            <a:off x="1831605" y="5055230"/>
            <a:ext cx="447623" cy="369332"/>
          </a:xfrm>
          <a:prstGeom prst="rect">
            <a:avLst/>
          </a:prstGeom>
        </p:spPr>
        <p:txBody>
          <a:bodyPr wrap="none">
            <a:spAutoFit/>
          </a:bodyPr>
          <a:lstStyle/>
          <a:p>
            <a:r>
              <a:rPr lang="en-US" i="1" dirty="0">
                <a:solidFill>
                  <a:srgbClr val="00B050"/>
                </a:solidFill>
                <a:latin typeface="Cambria Math" panose="02040503050406030204" pitchFamily="18" charset="0"/>
              </a:rPr>
              <a:t>TC</a:t>
            </a:r>
          </a:p>
        </p:txBody>
      </p:sp>
      <p:sp>
        <p:nvSpPr>
          <p:cNvPr id="116" name="Rectangle 115">
            <a:extLst>
              <a:ext uri="{FF2B5EF4-FFF2-40B4-BE49-F238E27FC236}">
                <a16:creationId xmlns:a16="http://schemas.microsoft.com/office/drawing/2014/main" id="{B306AAFE-2517-DF4D-AE74-66A300588643}"/>
              </a:ext>
            </a:extLst>
          </p:cNvPr>
          <p:cNvSpPr/>
          <p:nvPr/>
        </p:nvSpPr>
        <p:spPr>
          <a:xfrm>
            <a:off x="2409324" y="4420268"/>
            <a:ext cx="463588" cy="369332"/>
          </a:xfrm>
          <a:prstGeom prst="rect">
            <a:avLst/>
          </a:prstGeom>
        </p:spPr>
        <p:txBody>
          <a:bodyPr wrap="none">
            <a:spAutoFit/>
          </a:bodyPr>
          <a:lstStyle/>
          <a:p>
            <a:r>
              <a:rPr lang="en-US" i="1" dirty="0">
                <a:solidFill>
                  <a:srgbClr val="0070C0"/>
                </a:solidFill>
                <a:latin typeface="Cambria Math" panose="02040503050406030204" pitchFamily="18" charset="0"/>
              </a:rPr>
              <a:t>TR</a:t>
            </a:r>
          </a:p>
        </p:txBody>
      </p:sp>
      <p:sp>
        <p:nvSpPr>
          <p:cNvPr id="117" name="Rectangle 116">
            <a:extLst>
              <a:ext uri="{FF2B5EF4-FFF2-40B4-BE49-F238E27FC236}">
                <a16:creationId xmlns:a16="http://schemas.microsoft.com/office/drawing/2014/main" id="{E164D98B-3A5E-1445-9CDE-FE0DDEFDBA5E}"/>
              </a:ext>
            </a:extLst>
          </p:cNvPr>
          <p:cNvSpPr/>
          <p:nvPr/>
        </p:nvSpPr>
        <p:spPr>
          <a:xfrm>
            <a:off x="6445299" y="4415819"/>
            <a:ext cx="447623" cy="369332"/>
          </a:xfrm>
          <a:prstGeom prst="rect">
            <a:avLst/>
          </a:prstGeom>
        </p:spPr>
        <p:txBody>
          <a:bodyPr wrap="none">
            <a:spAutoFit/>
          </a:bodyPr>
          <a:lstStyle/>
          <a:p>
            <a:r>
              <a:rPr lang="en-US" i="1" dirty="0">
                <a:solidFill>
                  <a:srgbClr val="00B050"/>
                </a:solidFill>
                <a:latin typeface="Cambria Math" panose="02040503050406030204" pitchFamily="18" charset="0"/>
              </a:rPr>
              <a:t>TC</a:t>
            </a:r>
          </a:p>
        </p:txBody>
      </p:sp>
      <p:sp>
        <p:nvSpPr>
          <p:cNvPr id="118" name="Rectangle 117">
            <a:extLst>
              <a:ext uri="{FF2B5EF4-FFF2-40B4-BE49-F238E27FC236}">
                <a16:creationId xmlns:a16="http://schemas.microsoft.com/office/drawing/2014/main" id="{B230396A-0512-4E4B-9978-514ABB15B83D}"/>
              </a:ext>
            </a:extLst>
          </p:cNvPr>
          <p:cNvSpPr/>
          <p:nvPr/>
        </p:nvSpPr>
        <p:spPr>
          <a:xfrm>
            <a:off x="1260977" y="4420268"/>
            <a:ext cx="473206" cy="369332"/>
          </a:xfrm>
          <a:prstGeom prst="rect">
            <a:avLst/>
          </a:prstGeom>
        </p:spPr>
        <p:txBody>
          <a:bodyPr wrap="none">
            <a:spAutoFit/>
          </a:bodyPr>
          <a:lstStyle/>
          <a:p>
            <a:r>
              <a:rPr lang="en-US" i="1" dirty="0">
                <a:solidFill>
                  <a:srgbClr val="FF0000"/>
                </a:solidFill>
                <a:latin typeface="Cambria Math" panose="02040503050406030204" pitchFamily="18" charset="0"/>
              </a:rPr>
              <a:t>TD</a:t>
            </a:r>
          </a:p>
        </p:txBody>
      </p:sp>
      <p:sp>
        <p:nvSpPr>
          <p:cNvPr id="63" name="Rectangle 62">
            <a:extLst>
              <a:ext uri="{FF2B5EF4-FFF2-40B4-BE49-F238E27FC236}">
                <a16:creationId xmlns:a16="http://schemas.microsoft.com/office/drawing/2014/main" id="{58137314-5F28-2047-9AD4-30EB85F2D62D}"/>
              </a:ext>
            </a:extLst>
          </p:cNvPr>
          <p:cNvSpPr/>
          <p:nvPr/>
        </p:nvSpPr>
        <p:spPr>
          <a:xfrm>
            <a:off x="1166485" y="2930600"/>
            <a:ext cx="753755" cy="210807"/>
          </a:xfrm>
          <a:prstGeom prst="rect">
            <a:avLst/>
          </a:prstGeom>
          <a:noFill/>
          <a:ln w="508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Right Triangle 68">
            <a:extLst>
              <a:ext uri="{FF2B5EF4-FFF2-40B4-BE49-F238E27FC236}">
                <a16:creationId xmlns:a16="http://schemas.microsoft.com/office/drawing/2014/main" id="{95EF4C66-B10C-3648-A7BC-3F6D4D73D361}"/>
              </a:ext>
            </a:extLst>
          </p:cNvPr>
          <p:cNvSpPr/>
          <p:nvPr/>
        </p:nvSpPr>
        <p:spPr>
          <a:xfrm flipH="1">
            <a:off x="1729409" y="3727173"/>
            <a:ext cx="194850" cy="176883"/>
          </a:xfrm>
          <a:prstGeom prst="rtTriangle">
            <a:avLst/>
          </a:prstGeom>
          <a:solidFill>
            <a:schemeClr val="bg1"/>
          </a:solidFill>
          <a:ln w="571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FDE9D784-BDDC-7242-BB13-AC69FB8729DB}"/>
              </a:ext>
            </a:extLst>
          </p:cNvPr>
          <p:cNvSpPr/>
          <p:nvPr/>
        </p:nvSpPr>
        <p:spPr>
          <a:xfrm>
            <a:off x="1166485" y="2930601"/>
            <a:ext cx="753755" cy="985416"/>
          </a:xfrm>
          <a:prstGeom prst="rect">
            <a:avLst/>
          </a:prstGeom>
          <a:noFill/>
          <a:ln w="508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4" name="Straight Connector 43">
            <a:extLst>
              <a:ext uri="{FF2B5EF4-FFF2-40B4-BE49-F238E27FC236}">
                <a16:creationId xmlns:a16="http://schemas.microsoft.com/office/drawing/2014/main" id="{A2D15046-B6AB-D446-B3B4-F3C28A3E276E}"/>
              </a:ext>
            </a:extLst>
          </p:cNvPr>
          <p:cNvCxnSpPr>
            <a:cxnSpLocks/>
          </p:cNvCxnSpPr>
          <p:nvPr/>
        </p:nvCxnSpPr>
        <p:spPr>
          <a:xfrm flipV="1">
            <a:off x="1371600" y="3143250"/>
            <a:ext cx="0" cy="1582882"/>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sp>
        <p:nvSpPr>
          <p:cNvPr id="3" name="Footer Placeholder 2">
            <a:extLst>
              <a:ext uri="{FF2B5EF4-FFF2-40B4-BE49-F238E27FC236}">
                <a16:creationId xmlns:a16="http://schemas.microsoft.com/office/drawing/2014/main" id="{404F89D2-9667-D747-A361-F3B2782BF464}"/>
              </a:ext>
            </a:extLst>
          </p:cNvPr>
          <p:cNvSpPr>
            <a:spLocks noGrp="1"/>
          </p:cNvSpPr>
          <p:nvPr>
            <p:ph type="ftr" sz="quarter" idx="11"/>
          </p:nvPr>
        </p:nvSpPr>
        <p:spPr/>
        <p:txBody>
          <a:bodyPr/>
          <a:lstStyle/>
          <a:p>
            <a:pPr>
              <a:defRPr/>
            </a:pPr>
            <a:r>
              <a:rPr lang="en-US"/>
              <a:t>Class 19:  Preferential Trading Arrangements</a:t>
            </a:r>
          </a:p>
        </p:txBody>
      </p:sp>
    </p:spTree>
    <p:extLst>
      <p:ext uri="{BB962C8B-B14F-4D97-AF65-F5344CB8AC3E}">
        <p14:creationId xmlns:p14="http://schemas.microsoft.com/office/powerpoint/2010/main" val="2831193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dissolve">
                                      <p:cBhvr>
                                        <p:cTn id="7" dur="2500"/>
                                        <p:tgtEl>
                                          <p:spTgt spid="63"/>
                                        </p:tgtEl>
                                      </p:cBhvr>
                                    </p:animEffect>
                                  </p:childTnLst>
                                </p:cTn>
                              </p:par>
                              <p:par>
                                <p:cTn id="8" presetID="9" presetClass="exit" presetSubtype="0" fill="hold" grpId="0" nodeType="withEffect">
                                  <p:stCondLst>
                                    <p:cond delay="0"/>
                                  </p:stCondLst>
                                  <p:childTnLst>
                                    <p:animEffect transition="out" filter="dissolve">
                                      <p:cBhvr>
                                        <p:cTn id="9" dur="2500"/>
                                        <p:tgtEl>
                                          <p:spTgt spid="84"/>
                                        </p:tgtEl>
                                      </p:cBhvr>
                                    </p:animEffect>
                                    <p:set>
                                      <p:cBhvr>
                                        <p:cTn id="10" dur="1" fill="hold">
                                          <p:stCondLst>
                                            <p:cond delay="2499"/>
                                          </p:stCondLst>
                                        </p:cTn>
                                        <p:tgtEl>
                                          <p:spTgt spid="84"/>
                                        </p:tgtEl>
                                        <p:attrNameLst>
                                          <p:attrName>style.visibility</p:attrName>
                                        </p:attrNameLst>
                                      </p:cBhvr>
                                      <p:to>
                                        <p:strVal val="hidden"/>
                                      </p:to>
                                    </p:set>
                                  </p:childTnLst>
                                </p:cTn>
                              </p:par>
                              <p:par>
                                <p:cTn id="11" presetID="9" presetClass="exit" presetSubtype="0" fill="hold" grpId="0" nodeType="withEffect">
                                  <p:stCondLst>
                                    <p:cond delay="0"/>
                                  </p:stCondLst>
                                  <p:childTnLst>
                                    <p:animEffect transition="out" filter="dissolve">
                                      <p:cBhvr>
                                        <p:cTn id="12" dur="2500"/>
                                        <p:tgtEl>
                                          <p:spTgt spid="66"/>
                                        </p:tgtEl>
                                      </p:cBhvr>
                                    </p:animEffect>
                                    <p:set>
                                      <p:cBhvr>
                                        <p:cTn id="13" dur="1" fill="hold">
                                          <p:stCondLst>
                                            <p:cond delay="2499"/>
                                          </p:stCondLst>
                                        </p:cTn>
                                        <p:tgtEl>
                                          <p:spTgt spid="66"/>
                                        </p:tgtEl>
                                        <p:attrNameLst>
                                          <p:attrName>style.visibility</p:attrName>
                                        </p:attrNameLst>
                                      </p:cBhvr>
                                      <p:to>
                                        <p:strVal val="hidden"/>
                                      </p:to>
                                    </p:set>
                                  </p:childTnLst>
                                </p:cTn>
                              </p:par>
                              <p:par>
                                <p:cTn id="14" presetID="9" presetClass="exit" presetSubtype="0" fill="hold" grpId="0" nodeType="withEffect">
                                  <p:stCondLst>
                                    <p:cond delay="0"/>
                                  </p:stCondLst>
                                  <p:childTnLst>
                                    <p:animEffect transition="out" filter="dissolve">
                                      <p:cBhvr>
                                        <p:cTn id="15" dur="2500"/>
                                        <p:tgtEl>
                                          <p:spTgt spid="67"/>
                                        </p:tgtEl>
                                      </p:cBhvr>
                                    </p:animEffect>
                                    <p:set>
                                      <p:cBhvr>
                                        <p:cTn id="16" dur="1" fill="hold">
                                          <p:stCondLst>
                                            <p:cond delay="2499"/>
                                          </p:stCondLst>
                                        </p:cTn>
                                        <p:tgtEl>
                                          <p:spTgt spid="67"/>
                                        </p:tgtEl>
                                        <p:attrNameLst>
                                          <p:attrName>style.visibility</p:attrName>
                                        </p:attrNameLst>
                                      </p:cBhvr>
                                      <p:to>
                                        <p:strVal val="hidden"/>
                                      </p:to>
                                    </p:set>
                                  </p:childTnLst>
                                </p:cTn>
                              </p:par>
                              <p:par>
                                <p:cTn id="17" presetID="9" presetClass="exit" presetSubtype="0" fill="hold" grpId="1" nodeType="withEffect">
                                  <p:stCondLst>
                                    <p:cond delay="0"/>
                                  </p:stCondLst>
                                  <p:childTnLst>
                                    <p:animEffect transition="out" filter="dissolve">
                                      <p:cBhvr>
                                        <p:cTn id="18" dur="2500"/>
                                        <p:tgtEl>
                                          <p:spTgt spid="66"/>
                                        </p:tgtEl>
                                      </p:cBhvr>
                                    </p:animEffect>
                                    <p:set>
                                      <p:cBhvr>
                                        <p:cTn id="19" dur="1" fill="hold">
                                          <p:stCondLst>
                                            <p:cond delay="2499"/>
                                          </p:stCondLst>
                                        </p:cTn>
                                        <p:tgtEl>
                                          <p:spTgt spid="66"/>
                                        </p:tgtEl>
                                        <p:attrNameLst>
                                          <p:attrName>style.visibility</p:attrName>
                                        </p:attrNameLst>
                                      </p:cBhvr>
                                      <p:to>
                                        <p:strVal val="hidden"/>
                                      </p:to>
                                    </p:set>
                                  </p:childTnLst>
                                </p:cTn>
                              </p:par>
                              <p:par>
                                <p:cTn id="20" presetID="9" presetClass="exit" presetSubtype="0" fill="hold" grpId="0" nodeType="withEffect">
                                  <p:stCondLst>
                                    <p:cond delay="0"/>
                                  </p:stCondLst>
                                  <p:childTnLst>
                                    <p:animEffect transition="out" filter="dissolve">
                                      <p:cBhvr>
                                        <p:cTn id="21" dur="2500"/>
                                        <p:tgtEl>
                                          <p:spTgt spid="70"/>
                                        </p:tgtEl>
                                      </p:cBhvr>
                                    </p:animEffect>
                                    <p:set>
                                      <p:cBhvr>
                                        <p:cTn id="22" dur="1" fill="hold">
                                          <p:stCondLst>
                                            <p:cond delay="2499"/>
                                          </p:stCondLst>
                                        </p:cTn>
                                        <p:tgtEl>
                                          <p:spTgt spid="70"/>
                                        </p:tgtEl>
                                        <p:attrNameLst>
                                          <p:attrName>style.visibility</p:attrName>
                                        </p:attrNameLst>
                                      </p:cBhvr>
                                      <p:to>
                                        <p:strVal val="hidden"/>
                                      </p:to>
                                    </p:set>
                                  </p:childTnLst>
                                </p:cTn>
                              </p:par>
                              <p:par>
                                <p:cTn id="23" presetID="9" presetClass="entr" presetSubtype="0" fill="hold" grpId="0" nodeType="withEffect">
                                  <p:stCondLst>
                                    <p:cond delay="0"/>
                                  </p:stCondLst>
                                  <p:childTnLst>
                                    <p:set>
                                      <p:cBhvr>
                                        <p:cTn id="24" dur="1" fill="hold">
                                          <p:stCondLst>
                                            <p:cond delay="0"/>
                                          </p:stCondLst>
                                        </p:cTn>
                                        <p:tgtEl>
                                          <p:spTgt spid="69"/>
                                        </p:tgtEl>
                                        <p:attrNameLst>
                                          <p:attrName>style.visibility</p:attrName>
                                        </p:attrNameLst>
                                      </p:cBhvr>
                                      <p:to>
                                        <p:strVal val="visible"/>
                                      </p:to>
                                    </p:set>
                                    <p:animEffect transition="in" filter="dissolve">
                                      <p:cBhvr>
                                        <p:cTn id="25" dur="2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6" grpId="1" animBg="1"/>
      <p:bldP spid="67" grpId="0" animBg="1"/>
      <p:bldP spid="84" grpId="0" animBg="1"/>
      <p:bldP spid="63" grpId="0" animBg="1"/>
      <p:bldP spid="69" grpId="0" animBg="1"/>
      <p:bldP spid="70"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Rectangle 83">
            <a:extLst>
              <a:ext uri="{FF2B5EF4-FFF2-40B4-BE49-F238E27FC236}">
                <a16:creationId xmlns:a16="http://schemas.microsoft.com/office/drawing/2014/main" id="{9F519836-C51C-C142-A82D-EDB140BC19F2}"/>
              </a:ext>
            </a:extLst>
          </p:cNvPr>
          <p:cNvSpPr/>
          <p:nvPr/>
        </p:nvSpPr>
        <p:spPr>
          <a:xfrm>
            <a:off x="0" y="668740"/>
            <a:ext cx="9144000" cy="55546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Right Triangle 63">
            <a:extLst>
              <a:ext uri="{FF2B5EF4-FFF2-40B4-BE49-F238E27FC236}">
                <a16:creationId xmlns:a16="http://schemas.microsoft.com/office/drawing/2014/main" id="{09041950-65B8-BF4B-9242-133602785D62}"/>
              </a:ext>
            </a:extLst>
          </p:cNvPr>
          <p:cNvSpPr/>
          <p:nvPr/>
        </p:nvSpPr>
        <p:spPr>
          <a:xfrm flipV="1">
            <a:off x="1375937" y="3940820"/>
            <a:ext cx="275091" cy="245187"/>
          </a:xfrm>
          <a:prstGeom prst="rtTriangle">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0" name="Right Triangle 129">
            <a:extLst>
              <a:ext uri="{FF2B5EF4-FFF2-40B4-BE49-F238E27FC236}">
                <a16:creationId xmlns:a16="http://schemas.microsoft.com/office/drawing/2014/main" id="{D4864431-0038-9E41-9E9A-1533A74FB3D1}"/>
              </a:ext>
            </a:extLst>
          </p:cNvPr>
          <p:cNvSpPr/>
          <p:nvPr/>
        </p:nvSpPr>
        <p:spPr>
          <a:xfrm flipH="1">
            <a:off x="1729409" y="3727173"/>
            <a:ext cx="194850" cy="176883"/>
          </a:xfrm>
          <a:prstGeom prst="rtTriangle">
            <a:avLst/>
          </a:prstGeom>
          <a:solidFill>
            <a:schemeClr val="bg1"/>
          </a:solidFill>
          <a:ln w="571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 name="Right Triangle 85">
            <a:extLst>
              <a:ext uri="{FF2B5EF4-FFF2-40B4-BE49-F238E27FC236}">
                <a16:creationId xmlns:a16="http://schemas.microsoft.com/office/drawing/2014/main" id="{C24FF2CE-D5F9-3D4A-A329-DC77A1D5A46E}"/>
              </a:ext>
            </a:extLst>
          </p:cNvPr>
          <p:cNvSpPr/>
          <p:nvPr/>
        </p:nvSpPr>
        <p:spPr>
          <a:xfrm flipV="1">
            <a:off x="1944445" y="3162845"/>
            <a:ext cx="570155" cy="526356"/>
          </a:xfrm>
          <a:prstGeom prst="rtTriangle">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F8B286E1-10A7-E14C-9919-075CCBE225BF}"/>
              </a:ext>
            </a:extLst>
          </p:cNvPr>
          <p:cNvSpPr/>
          <p:nvPr/>
        </p:nvSpPr>
        <p:spPr>
          <a:xfrm flipV="1">
            <a:off x="4003717" y="2920719"/>
            <a:ext cx="2556695" cy="233657"/>
          </a:xfrm>
          <a:prstGeom prst="rect">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 name="Right Triangle 82">
            <a:extLst>
              <a:ext uri="{FF2B5EF4-FFF2-40B4-BE49-F238E27FC236}">
                <a16:creationId xmlns:a16="http://schemas.microsoft.com/office/drawing/2014/main" id="{F11B4B00-1A05-9547-AC1B-529F2490CA54}"/>
              </a:ext>
            </a:extLst>
          </p:cNvPr>
          <p:cNvSpPr/>
          <p:nvPr/>
        </p:nvSpPr>
        <p:spPr>
          <a:xfrm>
            <a:off x="6548566" y="2914650"/>
            <a:ext cx="291227" cy="242761"/>
          </a:xfrm>
          <a:prstGeom prst="rtTriangle">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 name="Rectangle 96">
            <a:extLst>
              <a:ext uri="{FF2B5EF4-FFF2-40B4-BE49-F238E27FC236}">
                <a16:creationId xmlns:a16="http://schemas.microsoft.com/office/drawing/2014/main" id="{842B352D-3D9B-064E-9FEA-B9DCD8B4A935}"/>
              </a:ext>
            </a:extLst>
          </p:cNvPr>
          <p:cNvSpPr/>
          <p:nvPr/>
        </p:nvSpPr>
        <p:spPr>
          <a:xfrm flipV="1">
            <a:off x="1143538" y="2915218"/>
            <a:ext cx="1372707" cy="251057"/>
          </a:xfrm>
          <a:prstGeom prst="rect">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 name="Right Triangle 97">
            <a:extLst>
              <a:ext uri="{FF2B5EF4-FFF2-40B4-BE49-F238E27FC236}">
                <a16:creationId xmlns:a16="http://schemas.microsoft.com/office/drawing/2014/main" id="{A5FEBBE0-CE28-7B4E-82B5-AD82213A7782}"/>
              </a:ext>
            </a:extLst>
          </p:cNvPr>
          <p:cNvSpPr/>
          <p:nvPr/>
        </p:nvSpPr>
        <p:spPr>
          <a:xfrm flipV="1">
            <a:off x="2512513" y="2916154"/>
            <a:ext cx="275091" cy="245187"/>
          </a:xfrm>
          <a:prstGeom prst="rtTriangle">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75</a:t>
            </a:fld>
            <a:endParaRPr lang="en-US"/>
          </a:p>
        </p:txBody>
      </p:sp>
      <p:cxnSp>
        <p:nvCxnSpPr>
          <p:cNvPr id="7" name="Straight Connector 6"/>
          <p:cNvCxnSpPr>
            <a:cxnSpLocks/>
          </p:cNvCxnSpPr>
          <p:nvPr/>
        </p:nvCxnSpPr>
        <p:spPr>
          <a:xfrm>
            <a:off x="1143000" y="4743450"/>
            <a:ext cx="22288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V="1">
            <a:off x="11430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914400" y="2114550"/>
            <a:ext cx="514350" cy="369332"/>
          </a:xfrm>
          <a:prstGeom prst="rect">
            <a:avLst/>
          </a:prstGeom>
          <a:noFill/>
        </p:spPr>
        <p:txBody>
          <a:bodyPr wrap="square" rtlCol="0">
            <a:spAutoFit/>
          </a:bodyPr>
          <a:lstStyle/>
          <a:p>
            <a:r>
              <a:rPr lang="en-US" dirty="0"/>
              <a:t>P</a:t>
            </a:r>
          </a:p>
        </p:txBody>
      </p:sp>
      <p:sp>
        <p:nvSpPr>
          <p:cNvPr id="34" name="TextBox 33"/>
          <p:cNvSpPr txBox="1"/>
          <p:nvPr/>
        </p:nvSpPr>
        <p:spPr>
          <a:xfrm>
            <a:off x="1314450" y="1600201"/>
            <a:ext cx="1943100" cy="646331"/>
          </a:xfrm>
          <a:prstGeom prst="rect">
            <a:avLst/>
          </a:prstGeom>
          <a:noFill/>
        </p:spPr>
        <p:txBody>
          <a:bodyPr wrap="square" rtlCol="0">
            <a:spAutoFit/>
          </a:bodyPr>
          <a:lstStyle/>
          <a:p>
            <a:pPr algn="ctr"/>
            <a:r>
              <a:rPr lang="en-US" dirty="0"/>
              <a:t>Export Supplies of B, C, and D</a:t>
            </a:r>
          </a:p>
        </p:txBody>
      </p:sp>
      <p:sp>
        <p:nvSpPr>
          <p:cNvPr id="38" name="Left Brace 37"/>
          <p:cNvSpPr/>
          <p:nvPr/>
        </p:nvSpPr>
        <p:spPr>
          <a:xfrm>
            <a:off x="971550" y="3371850"/>
            <a:ext cx="171450" cy="1028700"/>
          </a:xfrm>
          <a:prstGeom prst="leftBrace">
            <a:avLst>
              <a:gd name="adj1" fmla="val 44444"/>
              <a:gd name="adj2"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61" name="Straight Connector 60"/>
          <p:cNvCxnSpPr>
            <a:cxnSpLocks/>
          </p:cNvCxnSpPr>
          <p:nvPr/>
        </p:nvCxnSpPr>
        <p:spPr>
          <a:xfrm>
            <a:off x="4000500" y="4743450"/>
            <a:ext cx="36004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flipV="1">
            <a:off x="40005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5" name="TextBox 64"/>
          <p:cNvSpPr txBox="1"/>
          <p:nvPr/>
        </p:nvSpPr>
        <p:spPr>
          <a:xfrm>
            <a:off x="7486650" y="4686300"/>
            <a:ext cx="514350" cy="369332"/>
          </a:xfrm>
          <a:prstGeom prst="rect">
            <a:avLst/>
          </a:prstGeom>
          <a:noFill/>
        </p:spPr>
        <p:txBody>
          <a:bodyPr wrap="square" rtlCol="0">
            <a:spAutoFit/>
          </a:bodyPr>
          <a:lstStyle/>
          <a:p>
            <a:r>
              <a:rPr lang="en-US" dirty="0"/>
              <a:t>Q</a:t>
            </a:r>
          </a:p>
        </p:txBody>
      </p:sp>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92EE2414-DF8A-4344-983D-77235EC7E06D}"/>
                  </a:ext>
                </a:extLst>
              </p:cNvPr>
              <p:cNvSpPr txBox="1"/>
              <p:nvPr/>
            </p:nvSpPr>
            <p:spPr>
              <a:xfrm>
                <a:off x="2286000" y="2171700"/>
                <a:ext cx="1023657" cy="3702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𝑡</m:t>
                          </m:r>
                        </m:sup>
                      </m:sSup>
                      <m:r>
                        <a:rPr lang="en-US" i="1">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𝑡</m:t>
                          </m:r>
                        </m:sup>
                      </m:sSup>
                      <m:r>
                        <a:rPr lang="en-US" b="0" i="1" smtClean="0">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b="0" i="1" smtClean="0">
                              <a:latin typeface="Cambria Math" panose="02040503050406030204" pitchFamily="18" charset="0"/>
                            </a:rPr>
                            <m:t>𝐷</m:t>
                          </m:r>
                          <m:r>
                            <a:rPr lang="en-US" i="1">
                              <a:latin typeface="Cambria Math" panose="02040503050406030204" pitchFamily="18" charset="0"/>
                            </a:rPr>
                            <m:t>𝑡</m:t>
                          </m:r>
                        </m:sup>
                      </m:sSup>
                    </m:oMath>
                  </m:oMathPara>
                </a14:m>
                <a:endParaRPr lang="en-US" baseline="30000" dirty="0"/>
              </a:p>
            </p:txBody>
          </p:sp>
        </mc:Choice>
        <mc:Fallback xmlns="">
          <p:sp>
            <p:nvSpPr>
              <p:cNvPr id="52" name="TextBox 51">
                <a:extLst>
                  <a:ext uri="{FF2B5EF4-FFF2-40B4-BE49-F238E27FC236}">
                    <a16:creationId xmlns:a16="http://schemas.microsoft.com/office/drawing/2014/main" id="{92EE2414-DF8A-4344-983D-77235EC7E06D}"/>
                  </a:ext>
                </a:extLst>
              </p:cNvPr>
              <p:cNvSpPr txBox="1">
                <a:spLocks noRot="1" noChangeAspect="1" noMove="1" noResize="1" noEditPoints="1" noAdjustHandles="1" noChangeArrowheads="1" noChangeShapeType="1" noTextEdit="1"/>
              </p:cNvSpPr>
              <p:nvPr/>
            </p:nvSpPr>
            <p:spPr>
              <a:xfrm>
                <a:off x="2286000" y="2171700"/>
                <a:ext cx="1023657" cy="370230"/>
              </a:xfrm>
              <a:prstGeom prst="rect">
                <a:avLst/>
              </a:prstGeom>
              <a:blipFill>
                <a:blip r:embed="rId2"/>
                <a:stretch>
                  <a:fillRect r="-33333"/>
                </a:stretch>
              </a:blipFill>
            </p:spPr>
            <p:txBody>
              <a:bodyPr/>
              <a:lstStyle/>
              <a:p>
                <a:r>
                  <a:rPr lang="en-US">
                    <a:noFill/>
                  </a:rPr>
                  <a:t> </a:t>
                </a:r>
              </a:p>
            </p:txBody>
          </p:sp>
        </mc:Fallback>
      </mc:AlternateContent>
      <p:sp>
        <p:nvSpPr>
          <p:cNvPr id="82" name="TextBox 81">
            <a:extLst>
              <a:ext uri="{FF2B5EF4-FFF2-40B4-BE49-F238E27FC236}">
                <a16:creationId xmlns:a16="http://schemas.microsoft.com/office/drawing/2014/main" id="{7E6B0EBB-1053-F74B-9D67-38DE2DAC1BC9}"/>
              </a:ext>
            </a:extLst>
          </p:cNvPr>
          <p:cNvSpPr txBox="1"/>
          <p:nvPr/>
        </p:nvSpPr>
        <p:spPr>
          <a:xfrm>
            <a:off x="3771900" y="2114550"/>
            <a:ext cx="514350" cy="369332"/>
          </a:xfrm>
          <a:prstGeom prst="rect">
            <a:avLst/>
          </a:prstGeom>
          <a:noFill/>
        </p:spPr>
        <p:txBody>
          <a:bodyPr wrap="square" rtlCol="0">
            <a:spAutoFit/>
          </a:bodyPr>
          <a:lstStyle/>
          <a:p>
            <a:r>
              <a:rPr lang="en-US" dirty="0"/>
              <a:t>P</a:t>
            </a:r>
          </a:p>
        </p:txBody>
      </p:sp>
      <p:cxnSp>
        <p:nvCxnSpPr>
          <p:cNvPr id="37" name="Straight Connector 36">
            <a:extLst>
              <a:ext uri="{FF2B5EF4-FFF2-40B4-BE49-F238E27FC236}">
                <a16:creationId xmlns:a16="http://schemas.microsoft.com/office/drawing/2014/main" id="{2B69756F-A655-3D4B-94B8-1C84BBD8D05F}"/>
              </a:ext>
            </a:extLst>
          </p:cNvPr>
          <p:cNvCxnSpPr>
            <a:cxnSpLocks/>
          </p:cNvCxnSpPr>
          <p:nvPr/>
        </p:nvCxnSpPr>
        <p:spPr>
          <a:xfrm flipV="1">
            <a:off x="4000500" y="3371850"/>
            <a:ext cx="108585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7D3B3EFB-8AD7-B847-A9E9-32226D6619E0}"/>
              </a:ext>
            </a:extLst>
          </p:cNvPr>
          <p:cNvCxnSpPr>
            <a:cxnSpLocks/>
          </p:cNvCxnSpPr>
          <p:nvPr/>
        </p:nvCxnSpPr>
        <p:spPr>
          <a:xfrm flipV="1">
            <a:off x="4000500" y="3371850"/>
            <a:ext cx="217170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0" name="Straight Connector 89">
            <a:extLst>
              <a:ext uri="{FF2B5EF4-FFF2-40B4-BE49-F238E27FC236}">
                <a16:creationId xmlns:a16="http://schemas.microsoft.com/office/drawing/2014/main" id="{B2D8F04D-0077-A244-88D3-72FB5EC1C75A}"/>
              </a:ext>
            </a:extLst>
          </p:cNvPr>
          <p:cNvCxnSpPr>
            <a:cxnSpLocks/>
          </p:cNvCxnSpPr>
          <p:nvPr/>
        </p:nvCxnSpPr>
        <p:spPr>
          <a:xfrm flipV="1">
            <a:off x="1143000" y="2343150"/>
            <a:ext cx="114300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5" name="Straight Connector 104">
            <a:extLst>
              <a:ext uri="{FF2B5EF4-FFF2-40B4-BE49-F238E27FC236}">
                <a16:creationId xmlns:a16="http://schemas.microsoft.com/office/drawing/2014/main" id="{BD22C410-650B-8D47-BD64-C672E078F6CA}"/>
              </a:ext>
            </a:extLst>
          </p:cNvPr>
          <p:cNvCxnSpPr>
            <a:cxnSpLocks/>
          </p:cNvCxnSpPr>
          <p:nvPr/>
        </p:nvCxnSpPr>
        <p:spPr>
          <a:xfrm flipV="1">
            <a:off x="6172200" y="2914650"/>
            <a:ext cx="1485900" cy="4572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8" name="Straight Connector 107">
            <a:extLst>
              <a:ext uri="{FF2B5EF4-FFF2-40B4-BE49-F238E27FC236}">
                <a16:creationId xmlns:a16="http://schemas.microsoft.com/office/drawing/2014/main" id="{78587724-9D09-8C47-A585-6DFE04317138}"/>
              </a:ext>
            </a:extLst>
          </p:cNvPr>
          <p:cNvCxnSpPr>
            <a:cxnSpLocks/>
          </p:cNvCxnSpPr>
          <p:nvPr/>
        </p:nvCxnSpPr>
        <p:spPr>
          <a:xfrm flipV="1">
            <a:off x="5086350" y="2571750"/>
            <a:ext cx="2571750" cy="8001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0296D01C-5A67-F249-8B2F-49D0E799DF72}"/>
              </a:ext>
            </a:extLst>
          </p:cNvPr>
          <p:cNvCxnSpPr>
            <a:cxnSpLocks/>
          </p:cNvCxnSpPr>
          <p:nvPr/>
        </p:nvCxnSpPr>
        <p:spPr>
          <a:xfrm>
            <a:off x="5772150" y="2286000"/>
            <a:ext cx="1771650" cy="14287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80892F4F-B952-8C4F-B790-4341425ED3BF}"/>
                  </a:ext>
                </a:extLst>
              </p:cNvPr>
              <p:cNvSpPr/>
              <p:nvPr/>
            </p:nvSpPr>
            <p:spPr>
              <a:xfrm>
                <a:off x="7258051" y="2286000"/>
                <a:ext cx="64203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𝑋</m:t>
                          </m:r>
                        </m:e>
                        <m:sub>
                          <m:r>
                            <a:rPr lang="en-US" i="1">
                              <a:solidFill>
                                <a:schemeClr val="tx1"/>
                              </a:solidFill>
                              <a:latin typeface="Cambria Math" panose="02040503050406030204" pitchFamily="18" charset="0"/>
                            </a:rPr>
                            <m:t>1</m:t>
                          </m:r>
                        </m:sub>
                      </m:sSub>
                    </m:oMath>
                  </m:oMathPara>
                </a14:m>
                <a:endParaRPr lang="en-US" dirty="0">
                  <a:solidFill>
                    <a:schemeClr val="tx1"/>
                  </a:solidFill>
                </a:endParaRPr>
              </a:p>
            </p:txBody>
          </p:sp>
        </mc:Choice>
        <mc:Fallback xmlns="">
          <p:sp>
            <p:nvSpPr>
              <p:cNvPr id="2" name="Rectangle 1">
                <a:extLst>
                  <a:ext uri="{FF2B5EF4-FFF2-40B4-BE49-F238E27FC236}">
                    <a16:creationId xmlns:a16="http://schemas.microsoft.com/office/drawing/2014/main" id="{80892F4F-B952-8C4F-B790-4341425ED3BF}"/>
                  </a:ext>
                </a:extLst>
              </p:cNvPr>
              <p:cNvSpPr>
                <a:spLocks noRot="1" noChangeAspect="1" noMove="1" noResize="1" noEditPoints="1" noAdjustHandles="1" noChangeArrowheads="1" noChangeShapeType="1" noTextEdit="1"/>
              </p:cNvSpPr>
              <p:nvPr/>
            </p:nvSpPr>
            <p:spPr>
              <a:xfrm>
                <a:off x="7258051" y="2286000"/>
                <a:ext cx="642035" cy="369332"/>
              </a:xfrm>
              <a:prstGeom prst="rect">
                <a:avLst/>
              </a:prstGeom>
              <a:blipFill>
                <a:blip r:embed="rId3"/>
                <a:stretch>
                  <a:fillRect b="-137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Rectangle 40">
                <a:extLst>
                  <a:ext uri="{FF2B5EF4-FFF2-40B4-BE49-F238E27FC236}">
                    <a16:creationId xmlns:a16="http://schemas.microsoft.com/office/drawing/2014/main" id="{DABB84F5-AE17-204A-80ED-F6F8F057D7D9}"/>
                  </a:ext>
                </a:extLst>
              </p:cNvPr>
              <p:cNvSpPr/>
              <p:nvPr/>
            </p:nvSpPr>
            <p:spPr>
              <a:xfrm>
                <a:off x="7315200" y="2971800"/>
                <a:ext cx="64735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𝑋</m:t>
                          </m:r>
                        </m:e>
                        <m:sub>
                          <m:r>
                            <a:rPr lang="en-US" b="0" i="1" smtClean="0">
                              <a:solidFill>
                                <a:schemeClr val="tx1"/>
                              </a:solidFill>
                              <a:latin typeface="Cambria Math" panose="02040503050406030204" pitchFamily="18" charset="0"/>
                            </a:rPr>
                            <m:t>2</m:t>
                          </m:r>
                        </m:sub>
                      </m:sSub>
                    </m:oMath>
                  </m:oMathPara>
                </a14:m>
                <a:endParaRPr lang="en-US" dirty="0">
                  <a:solidFill>
                    <a:schemeClr val="tx1"/>
                  </a:solidFill>
                </a:endParaRPr>
              </a:p>
            </p:txBody>
          </p:sp>
        </mc:Choice>
        <mc:Fallback xmlns="">
          <p:sp>
            <p:nvSpPr>
              <p:cNvPr id="41" name="Rectangle 40">
                <a:extLst>
                  <a:ext uri="{FF2B5EF4-FFF2-40B4-BE49-F238E27FC236}">
                    <a16:creationId xmlns:a16="http://schemas.microsoft.com/office/drawing/2014/main" id="{DABB84F5-AE17-204A-80ED-F6F8F057D7D9}"/>
                  </a:ext>
                </a:extLst>
              </p:cNvPr>
              <p:cNvSpPr>
                <a:spLocks noRot="1" noChangeAspect="1" noMove="1" noResize="1" noEditPoints="1" noAdjustHandles="1" noChangeArrowheads="1" noChangeShapeType="1" noTextEdit="1"/>
              </p:cNvSpPr>
              <p:nvPr/>
            </p:nvSpPr>
            <p:spPr>
              <a:xfrm>
                <a:off x="7315200" y="2971800"/>
                <a:ext cx="647357" cy="369332"/>
              </a:xfrm>
              <a:prstGeom prst="rect">
                <a:avLst/>
              </a:prstGeom>
              <a:blipFill>
                <a:blip r:embed="rId4"/>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Rectangle 44">
                <a:extLst>
                  <a:ext uri="{FF2B5EF4-FFF2-40B4-BE49-F238E27FC236}">
                    <a16:creationId xmlns:a16="http://schemas.microsoft.com/office/drawing/2014/main" id="{0CF069C6-2FA6-5044-AFDE-4E27CCAE2EE5}"/>
                  </a:ext>
                </a:extLst>
              </p:cNvPr>
              <p:cNvSpPr/>
              <p:nvPr/>
            </p:nvSpPr>
            <p:spPr>
              <a:xfrm>
                <a:off x="7315200" y="3371850"/>
                <a:ext cx="570349" cy="37003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𝑀</m:t>
                          </m:r>
                        </m:e>
                        <m:sup>
                          <m:r>
                            <a:rPr lang="en-US" i="1">
                              <a:latin typeface="Cambria Math" panose="02040503050406030204" pitchFamily="18" charset="0"/>
                            </a:rPr>
                            <m:t>𝐴</m:t>
                          </m:r>
                        </m:sup>
                      </m:sSup>
                    </m:oMath>
                  </m:oMathPara>
                </a14:m>
                <a:endParaRPr lang="en-US" dirty="0"/>
              </a:p>
            </p:txBody>
          </p:sp>
        </mc:Choice>
        <mc:Fallback xmlns="">
          <p:sp>
            <p:nvSpPr>
              <p:cNvPr id="45" name="Rectangle 44">
                <a:extLst>
                  <a:ext uri="{FF2B5EF4-FFF2-40B4-BE49-F238E27FC236}">
                    <a16:creationId xmlns:a16="http://schemas.microsoft.com/office/drawing/2014/main" id="{0CF069C6-2FA6-5044-AFDE-4E27CCAE2EE5}"/>
                  </a:ext>
                </a:extLst>
              </p:cNvPr>
              <p:cNvSpPr>
                <a:spLocks noRot="1" noChangeAspect="1" noMove="1" noResize="1" noEditPoints="1" noAdjustHandles="1" noChangeArrowheads="1" noChangeShapeType="1" noTextEdit="1"/>
              </p:cNvSpPr>
              <p:nvPr/>
            </p:nvSpPr>
            <p:spPr>
              <a:xfrm>
                <a:off x="7315200" y="3371850"/>
                <a:ext cx="570349" cy="370038"/>
              </a:xfrm>
              <a:prstGeom prst="rect">
                <a:avLst/>
              </a:prstGeom>
              <a:blipFill>
                <a:blip r:embed="rId5"/>
                <a:stretch>
                  <a:fillRect/>
                </a:stretch>
              </a:blipFill>
            </p:spPr>
            <p:txBody>
              <a:bodyPr/>
              <a:lstStyle/>
              <a:p>
                <a:r>
                  <a:rPr lang="en-US">
                    <a:noFill/>
                  </a:rPr>
                  <a:t> </a:t>
                </a:r>
              </a:p>
            </p:txBody>
          </p:sp>
        </mc:Fallback>
      </mc:AlternateContent>
      <p:cxnSp>
        <p:nvCxnSpPr>
          <p:cNvPr id="46" name="Straight Connector 45">
            <a:extLst>
              <a:ext uri="{FF2B5EF4-FFF2-40B4-BE49-F238E27FC236}">
                <a16:creationId xmlns:a16="http://schemas.microsoft.com/office/drawing/2014/main" id="{2AF4C72D-A217-9045-8FD3-1A2D1F3846E0}"/>
              </a:ext>
            </a:extLst>
          </p:cNvPr>
          <p:cNvCxnSpPr>
            <a:cxnSpLocks/>
          </p:cNvCxnSpPr>
          <p:nvPr/>
        </p:nvCxnSpPr>
        <p:spPr>
          <a:xfrm>
            <a:off x="1143000" y="2914650"/>
            <a:ext cx="5350669"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3" name="Straight Connector 52">
            <a:extLst>
              <a:ext uri="{FF2B5EF4-FFF2-40B4-BE49-F238E27FC236}">
                <a16:creationId xmlns:a16="http://schemas.microsoft.com/office/drawing/2014/main" id="{C411EB69-7D49-CF40-82E4-3B972507DF3B}"/>
              </a:ext>
            </a:extLst>
          </p:cNvPr>
          <p:cNvCxnSpPr>
            <a:cxnSpLocks/>
          </p:cNvCxnSpPr>
          <p:nvPr/>
        </p:nvCxnSpPr>
        <p:spPr>
          <a:xfrm flipV="1">
            <a:off x="6549146" y="2908570"/>
            <a:ext cx="0" cy="1839744"/>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9F0E4899-CCAF-DB40-8F93-BF49E3BE89D1}"/>
              </a:ext>
            </a:extLst>
          </p:cNvPr>
          <p:cNvCxnSpPr>
            <a:cxnSpLocks/>
          </p:cNvCxnSpPr>
          <p:nvPr/>
        </p:nvCxnSpPr>
        <p:spPr>
          <a:xfrm flipV="1">
            <a:off x="2791838" y="2906138"/>
            <a:ext cx="0" cy="1839744"/>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8" name="Straight Connector 57">
            <a:extLst>
              <a:ext uri="{FF2B5EF4-FFF2-40B4-BE49-F238E27FC236}">
                <a16:creationId xmlns:a16="http://schemas.microsoft.com/office/drawing/2014/main" id="{8BC69BF0-E90A-5D48-AB9E-DEFC55577E12}"/>
              </a:ext>
            </a:extLst>
          </p:cNvPr>
          <p:cNvCxnSpPr>
            <a:cxnSpLocks/>
          </p:cNvCxnSpPr>
          <p:nvPr/>
        </p:nvCxnSpPr>
        <p:spPr>
          <a:xfrm flipV="1">
            <a:off x="1651270" y="2908570"/>
            <a:ext cx="0" cy="2377805"/>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108F5F29-3284-6845-BBD9-F61EF62DE53E}"/>
              </a:ext>
            </a:extLst>
          </p:cNvPr>
          <p:cNvCxnSpPr>
            <a:cxnSpLocks/>
          </p:cNvCxnSpPr>
          <p:nvPr/>
        </p:nvCxnSpPr>
        <p:spPr>
          <a:xfrm>
            <a:off x="1143000" y="3156698"/>
            <a:ext cx="5710378"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CD0ACFD9-A660-F14C-BA38-C134DEBEC825}"/>
              </a:ext>
            </a:extLst>
          </p:cNvPr>
          <p:cNvCxnSpPr>
            <a:cxnSpLocks/>
          </p:cNvCxnSpPr>
          <p:nvPr/>
        </p:nvCxnSpPr>
        <p:spPr>
          <a:xfrm flipV="1">
            <a:off x="6858000" y="3160569"/>
            <a:ext cx="0" cy="1582882"/>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458363F3-4D2B-F944-B8A8-BDF52ADACE6B}"/>
              </a:ext>
            </a:extLst>
          </p:cNvPr>
          <p:cNvCxnSpPr>
            <a:cxnSpLocks/>
          </p:cNvCxnSpPr>
          <p:nvPr/>
        </p:nvCxnSpPr>
        <p:spPr>
          <a:xfrm flipV="1">
            <a:off x="2514600" y="3143251"/>
            <a:ext cx="0" cy="2095499"/>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sp>
        <p:nvSpPr>
          <p:cNvPr id="80" name="TextBox 79">
            <a:extLst>
              <a:ext uri="{FF2B5EF4-FFF2-40B4-BE49-F238E27FC236}">
                <a16:creationId xmlns:a16="http://schemas.microsoft.com/office/drawing/2014/main" id="{23324163-DAA0-964E-A3D4-8EFA0336428B}"/>
              </a:ext>
            </a:extLst>
          </p:cNvPr>
          <p:cNvSpPr txBox="1"/>
          <p:nvPr/>
        </p:nvSpPr>
        <p:spPr>
          <a:xfrm>
            <a:off x="1933575" y="1104901"/>
            <a:ext cx="5086350" cy="507831"/>
          </a:xfrm>
          <a:prstGeom prst="rect">
            <a:avLst/>
          </a:prstGeom>
          <a:noFill/>
        </p:spPr>
        <p:txBody>
          <a:bodyPr wrap="square" rtlCol="0">
            <a:spAutoFit/>
          </a:bodyPr>
          <a:lstStyle/>
          <a:p>
            <a:pPr algn="ctr"/>
            <a:r>
              <a:rPr lang="en-US" sz="2700" dirty="0"/>
              <a:t>Welfare Effects on World</a:t>
            </a:r>
          </a:p>
        </p:txBody>
      </p:sp>
      <p:cxnSp>
        <p:nvCxnSpPr>
          <p:cNvPr id="81" name="Straight Connector 80">
            <a:extLst>
              <a:ext uri="{FF2B5EF4-FFF2-40B4-BE49-F238E27FC236}">
                <a16:creationId xmlns:a16="http://schemas.microsoft.com/office/drawing/2014/main" id="{ACBECF16-67F2-054D-BE41-9CD22182BC4F}"/>
              </a:ext>
            </a:extLst>
          </p:cNvPr>
          <p:cNvCxnSpPr>
            <a:cxnSpLocks/>
          </p:cNvCxnSpPr>
          <p:nvPr/>
        </p:nvCxnSpPr>
        <p:spPr>
          <a:xfrm flipV="1">
            <a:off x="1946545" y="2908570"/>
            <a:ext cx="0" cy="2377805"/>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sp>
        <p:nvSpPr>
          <p:cNvPr id="87" name="Rectangle 86">
            <a:extLst>
              <a:ext uri="{FF2B5EF4-FFF2-40B4-BE49-F238E27FC236}">
                <a16:creationId xmlns:a16="http://schemas.microsoft.com/office/drawing/2014/main" id="{39E003F1-DA2C-1F43-AD3F-25501B2A3002}"/>
              </a:ext>
            </a:extLst>
          </p:cNvPr>
          <p:cNvSpPr/>
          <p:nvPr/>
        </p:nvSpPr>
        <p:spPr>
          <a:xfrm flipV="1">
            <a:off x="1151607" y="3939883"/>
            <a:ext cx="232996" cy="251057"/>
          </a:xfrm>
          <a:prstGeom prst="rect">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 name="Rectangle 88">
            <a:extLst>
              <a:ext uri="{FF2B5EF4-FFF2-40B4-BE49-F238E27FC236}">
                <a16:creationId xmlns:a16="http://schemas.microsoft.com/office/drawing/2014/main" id="{6BF48513-DA34-AB4C-A5E9-EC1A2B03E899}"/>
              </a:ext>
            </a:extLst>
          </p:cNvPr>
          <p:cNvSpPr/>
          <p:nvPr/>
        </p:nvSpPr>
        <p:spPr>
          <a:xfrm>
            <a:off x="1166485" y="2930600"/>
            <a:ext cx="753755" cy="210807"/>
          </a:xfrm>
          <a:prstGeom prst="rect">
            <a:avLst/>
          </a:prstGeom>
          <a:noFill/>
          <a:ln w="508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03" name="TextBox 102">
                <a:extLst>
                  <a:ext uri="{FF2B5EF4-FFF2-40B4-BE49-F238E27FC236}">
                    <a16:creationId xmlns:a16="http://schemas.microsoft.com/office/drawing/2014/main" id="{8DD38F9F-2FBD-234B-A558-CD3ACCE8451D}"/>
                  </a:ext>
                </a:extLst>
              </p:cNvPr>
              <p:cNvSpPr txBox="1"/>
              <p:nvPr/>
            </p:nvSpPr>
            <p:spPr>
              <a:xfrm>
                <a:off x="2438400" y="2438400"/>
                <a:ext cx="1793502" cy="376963"/>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𝐵𝑓</m:t>
                        </m:r>
                      </m:sup>
                    </m:sSup>
                    <m:r>
                      <a:rPr lang="en-US" b="0" i="1" smtClean="0">
                        <a:latin typeface="Cambria Math" panose="02040503050406030204" pitchFamily="18" charset="0"/>
                      </a:rPr>
                      <m:t>,</m:t>
                    </m:r>
                    <m:r>
                      <a:rPr lang="en-US" i="1">
                        <a:latin typeface="Cambria Math" panose="02040503050406030204" pitchFamily="18" charset="0"/>
                      </a:rPr>
                      <m:t> </m:t>
                    </m:r>
                    <m:sSup>
                      <m:sSupPr>
                        <m:ctrlPr>
                          <a:rPr lang="en-US" i="1">
                            <a:latin typeface="Cambria Math" panose="02040503050406030204" pitchFamily="18" charset="0"/>
                          </a:rPr>
                        </m:ctrlPr>
                      </m:sSupPr>
                      <m:e>
                        <m:r>
                          <a:rPr lang="en-US" b="0" i="1" smtClean="0">
                            <a:latin typeface="Cambria Math" panose="02040503050406030204" pitchFamily="18" charset="0"/>
                          </a:rPr>
                          <m:t> </m:t>
                        </m:r>
                        <m:r>
                          <a:rPr lang="en-US" i="1">
                            <a:latin typeface="Cambria Math" panose="02040503050406030204" pitchFamily="18" charset="0"/>
                          </a:rPr>
                          <m:t>𝑋</m:t>
                        </m:r>
                      </m:e>
                      <m:sup>
                        <m:r>
                          <a:rPr lang="en-US" i="1">
                            <a:latin typeface="Cambria Math" panose="02040503050406030204" pitchFamily="18" charset="0"/>
                          </a:rPr>
                          <m:t>𝐶𝑓</m:t>
                        </m:r>
                      </m:sup>
                    </m:sSup>
                  </m:oMath>
                </a14:m>
                <a:r>
                  <a:rPr lang="en-US" dirty="0"/>
                  <a:t>,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b="0" i="1" smtClean="0">
                            <a:latin typeface="Cambria Math" panose="02040503050406030204" pitchFamily="18" charset="0"/>
                          </a:rPr>
                          <m:t>𝐷</m:t>
                        </m:r>
                        <m:r>
                          <a:rPr lang="en-US" i="1">
                            <a:latin typeface="Cambria Math" panose="02040503050406030204" pitchFamily="18" charset="0"/>
                          </a:rPr>
                          <m:t>𝑓</m:t>
                        </m:r>
                      </m:sup>
                    </m:sSup>
                  </m:oMath>
                </a14:m>
                <a:endParaRPr lang="en-US" baseline="30000" dirty="0"/>
              </a:p>
            </p:txBody>
          </p:sp>
        </mc:Choice>
        <mc:Fallback xmlns="">
          <p:sp>
            <p:nvSpPr>
              <p:cNvPr id="103" name="TextBox 102">
                <a:extLst>
                  <a:ext uri="{FF2B5EF4-FFF2-40B4-BE49-F238E27FC236}">
                    <a16:creationId xmlns:a16="http://schemas.microsoft.com/office/drawing/2014/main" id="{8DD38F9F-2FBD-234B-A558-CD3ACCE8451D}"/>
                  </a:ext>
                </a:extLst>
              </p:cNvPr>
              <p:cNvSpPr txBox="1">
                <a:spLocks noRot="1" noChangeAspect="1" noMove="1" noResize="1" noEditPoints="1" noAdjustHandles="1" noChangeArrowheads="1" noChangeShapeType="1" noTextEdit="1"/>
              </p:cNvSpPr>
              <p:nvPr/>
            </p:nvSpPr>
            <p:spPr>
              <a:xfrm>
                <a:off x="2438400" y="2438400"/>
                <a:ext cx="1793502" cy="376963"/>
              </a:xfrm>
              <a:prstGeom prst="rect">
                <a:avLst/>
              </a:prstGeom>
              <a:blipFill>
                <a:blip r:embed="rId6"/>
                <a:stretch>
                  <a:fillRect t="-3333" b="-2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4" name="Rectangle 103">
                <a:extLst>
                  <a:ext uri="{FF2B5EF4-FFF2-40B4-BE49-F238E27FC236}">
                    <a16:creationId xmlns:a16="http://schemas.microsoft.com/office/drawing/2014/main" id="{33435627-695A-A744-8910-F5026ACD57F4}"/>
                  </a:ext>
                </a:extLst>
              </p:cNvPr>
              <p:cNvSpPr/>
              <p:nvPr/>
            </p:nvSpPr>
            <p:spPr>
              <a:xfrm>
                <a:off x="685800" y="3657600"/>
                <a:ext cx="33457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𝑡</m:t>
                      </m:r>
                    </m:oMath>
                  </m:oMathPara>
                </a14:m>
                <a:endParaRPr lang="en-US" dirty="0"/>
              </a:p>
            </p:txBody>
          </p:sp>
        </mc:Choice>
        <mc:Fallback xmlns="">
          <p:sp>
            <p:nvSpPr>
              <p:cNvPr id="104" name="Rectangle 103">
                <a:extLst>
                  <a:ext uri="{FF2B5EF4-FFF2-40B4-BE49-F238E27FC236}">
                    <a16:creationId xmlns:a16="http://schemas.microsoft.com/office/drawing/2014/main" id="{33435627-695A-A744-8910-F5026ACD57F4}"/>
                  </a:ext>
                </a:extLst>
              </p:cNvPr>
              <p:cNvSpPr>
                <a:spLocks noRot="1" noChangeAspect="1" noMove="1" noResize="1" noEditPoints="1" noAdjustHandles="1" noChangeArrowheads="1" noChangeShapeType="1" noTextEdit="1"/>
              </p:cNvSpPr>
              <p:nvPr/>
            </p:nvSpPr>
            <p:spPr>
              <a:xfrm>
                <a:off x="685800" y="3657600"/>
                <a:ext cx="334579" cy="369332"/>
              </a:xfrm>
              <a:prstGeom prst="rect">
                <a:avLst/>
              </a:prstGeom>
              <a:blipFill>
                <a:blip r:embed="rId7"/>
                <a:stretch>
                  <a:fillRect/>
                </a:stretch>
              </a:blipFill>
            </p:spPr>
            <p:txBody>
              <a:bodyPr/>
              <a:lstStyle/>
              <a:p>
                <a:r>
                  <a:rPr lang="en-US">
                    <a:noFill/>
                  </a:rPr>
                  <a:t> </a:t>
                </a:r>
              </a:p>
            </p:txBody>
          </p:sp>
        </mc:Fallback>
      </mc:AlternateContent>
      <p:sp>
        <p:nvSpPr>
          <p:cNvPr id="111" name="TextBox 110">
            <a:extLst>
              <a:ext uri="{FF2B5EF4-FFF2-40B4-BE49-F238E27FC236}">
                <a16:creationId xmlns:a16="http://schemas.microsoft.com/office/drawing/2014/main" id="{9B92FDD7-8D49-A340-86DD-5DA7B156A499}"/>
              </a:ext>
            </a:extLst>
          </p:cNvPr>
          <p:cNvSpPr txBox="1"/>
          <p:nvPr/>
        </p:nvSpPr>
        <p:spPr>
          <a:xfrm>
            <a:off x="4743450" y="1771650"/>
            <a:ext cx="2171700" cy="369332"/>
          </a:xfrm>
          <a:prstGeom prst="rect">
            <a:avLst/>
          </a:prstGeom>
          <a:noFill/>
        </p:spPr>
        <p:txBody>
          <a:bodyPr wrap="square" rtlCol="0">
            <a:spAutoFit/>
          </a:bodyPr>
          <a:lstStyle/>
          <a:p>
            <a:pPr algn="ctr"/>
            <a:r>
              <a:rPr lang="en-US" dirty="0"/>
              <a:t>Import Market</a:t>
            </a:r>
          </a:p>
        </p:txBody>
      </p:sp>
      <p:sp>
        <p:nvSpPr>
          <p:cNvPr id="112" name="TextBox 111">
            <a:extLst>
              <a:ext uri="{FF2B5EF4-FFF2-40B4-BE49-F238E27FC236}">
                <a16:creationId xmlns:a16="http://schemas.microsoft.com/office/drawing/2014/main" id="{7DDA0F9C-C80E-FE49-B196-0013E8BFD078}"/>
              </a:ext>
            </a:extLst>
          </p:cNvPr>
          <p:cNvSpPr txBox="1"/>
          <p:nvPr/>
        </p:nvSpPr>
        <p:spPr>
          <a:xfrm>
            <a:off x="3143250" y="4686300"/>
            <a:ext cx="514350" cy="369332"/>
          </a:xfrm>
          <a:prstGeom prst="rect">
            <a:avLst/>
          </a:prstGeom>
          <a:noFill/>
        </p:spPr>
        <p:txBody>
          <a:bodyPr wrap="square" rtlCol="0">
            <a:spAutoFit/>
          </a:bodyPr>
          <a:lstStyle/>
          <a:p>
            <a:r>
              <a:rPr lang="en-US" dirty="0"/>
              <a:t>Q</a:t>
            </a:r>
          </a:p>
        </p:txBody>
      </p:sp>
      <p:cxnSp>
        <p:nvCxnSpPr>
          <p:cNvPr id="113" name="Straight Arrow Connector 112">
            <a:extLst>
              <a:ext uri="{FF2B5EF4-FFF2-40B4-BE49-F238E27FC236}">
                <a16:creationId xmlns:a16="http://schemas.microsoft.com/office/drawing/2014/main" id="{993FB8DC-96FE-FF47-B768-AAC0D2FC7A28}"/>
              </a:ext>
            </a:extLst>
          </p:cNvPr>
          <p:cNvCxnSpPr/>
          <p:nvPr/>
        </p:nvCxnSpPr>
        <p:spPr>
          <a:xfrm>
            <a:off x="1657350" y="4457700"/>
            <a:ext cx="857250" cy="0"/>
          </a:xfrm>
          <a:prstGeom prst="straightConnector1">
            <a:avLst/>
          </a:prstGeom>
          <a:ln w="38100">
            <a:solidFill>
              <a:srgbClr val="00B0F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4" name="Straight Arrow Connector 113">
            <a:extLst>
              <a:ext uri="{FF2B5EF4-FFF2-40B4-BE49-F238E27FC236}">
                <a16:creationId xmlns:a16="http://schemas.microsoft.com/office/drawing/2014/main" id="{37EB28F2-B3E0-7E43-B491-9474BB3D3108}"/>
              </a:ext>
            </a:extLst>
          </p:cNvPr>
          <p:cNvCxnSpPr>
            <a:cxnSpLocks/>
          </p:cNvCxnSpPr>
          <p:nvPr/>
        </p:nvCxnSpPr>
        <p:spPr>
          <a:xfrm>
            <a:off x="6547631" y="4461217"/>
            <a:ext cx="313886" cy="0"/>
          </a:xfrm>
          <a:prstGeom prst="straightConnector1">
            <a:avLst/>
          </a:prstGeom>
          <a:ln w="381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5" name="Straight Arrow Connector 114">
            <a:extLst>
              <a:ext uri="{FF2B5EF4-FFF2-40B4-BE49-F238E27FC236}">
                <a16:creationId xmlns:a16="http://schemas.microsoft.com/office/drawing/2014/main" id="{5D057C1E-CC9F-634C-B35C-016880A7F847}"/>
              </a:ext>
            </a:extLst>
          </p:cNvPr>
          <p:cNvCxnSpPr>
            <a:cxnSpLocks/>
          </p:cNvCxnSpPr>
          <p:nvPr/>
        </p:nvCxnSpPr>
        <p:spPr>
          <a:xfrm flipH="1">
            <a:off x="2514600" y="4457700"/>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6" name="Straight Arrow Connector 115">
            <a:extLst>
              <a:ext uri="{FF2B5EF4-FFF2-40B4-BE49-F238E27FC236}">
                <a16:creationId xmlns:a16="http://schemas.microsoft.com/office/drawing/2014/main" id="{FB67F365-1C54-024C-B875-D919EBCAC5C4}"/>
              </a:ext>
            </a:extLst>
          </p:cNvPr>
          <p:cNvCxnSpPr>
            <a:cxnSpLocks/>
          </p:cNvCxnSpPr>
          <p:nvPr/>
        </p:nvCxnSpPr>
        <p:spPr>
          <a:xfrm flipH="1">
            <a:off x="1371600" y="4457700"/>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17" name="Left Brace 116">
            <a:extLst>
              <a:ext uri="{FF2B5EF4-FFF2-40B4-BE49-F238E27FC236}">
                <a16:creationId xmlns:a16="http://schemas.microsoft.com/office/drawing/2014/main" id="{E9AA4DD9-D175-8146-965C-6483BF19DEE1}"/>
              </a:ext>
            </a:extLst>
          </p:cNvPr>
          <p:cNvSpPr/>
          <p:nvPr/>
        </p:nvSpPr>
        <p:spPr>
          <a:xfrm rot="5400000">
            <a:off x="1481138" y="4574382"/>
            <a:ext cx="54769" cy="273844"/>
          </a:xfrm>
          <a:prstGeom prst="leftBrace">
            <a:avLst>
              <a:gd name="adj1" fmla="val 44444"/>
              <a:gd name="adj2" fmla="val 50000"/>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8" name="Left Brace 117">
            <a:extLst>
              <a:ext uri="{FF2B5EF4-FFF2-40B4-BE49-F238E27FC236}">
                <a16:creationId xmlns:a16="http://schemas.microsoft.com/office/drawing/2014/main" id="{4227BA6A-1628-2645-BC27-074670BB7E23}"/>
              </a:ext>
            </a:extLst>
          </p:cNvPr>
          <p:cNvSpPr/>
          <p:nvPr/>
        </p:nvSpPr>
        <p:spPr>
          <a:xfrm rot="5400000">
            <a:off x="2624138" y="4574382"/>
            <a:ext cx="54769" cy="273844"/>
          </a:xfrm>
          <a:prstGeom prst="leftBrace">
            <a:avLst>
              <a:gd name="adj1" fmla="val 44444"/>
              <a:gd name="adj2" fmla="val 50000"/>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9" name="Left Brace 118">
            <a:extLst>
              <a:ext uri="{FF2B5EF4-FFF2-40B4-BE49-F238E27FC236}">
                <a16:creationId xmlns:a16="http://schemas.microsoft.com/office/drawing/2014/main" id="{470CE597-95FF-C84C-86FE-AA6BB45EB5FE}"/>
              </a:ext>
            </a:extLst>
          </p:cNvPr>
          <p:cNvSpPr/>
          <p:nvPr/>
        </p:nvSpPr>
        <p:spPr>
          <a:xfrm rot="5400000">
            <a:off x="6672262" y="4555332"/>
            <a:ext cx="61913" cy="304800"/>
          </a:xfrm>
          <a:prstGeom prst="leftBrace">
            <a:avLst>
              <a:gd name="adj1" fmla="val 44444"/>
              <a:gd name="adj2" fmla="val 50000"/>
            </a:avLst>
          </a:prstGeom>
          <a:ln>
            <a:solidFill>
              <a:srgbClr val="00B05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20" name="Straight Arrow Connector 119">
            <a:extLst>
              <a:ext uri="{FF2B5EF4-FFF2-40B4-BE49-F238E27FC236}">
                <a16:creationId xmlns:a16="http://schemas.microsoft.com/office/drawing/2014/main" id="{5521BD53-90A2-7446-9C6E-938337203D39}"/>
              </a:ext>
            </a:extLst>
          </p:cNvPr>
          <p:cNvCxnSpPr>
            <a:cxnSpLocks/>
          </p:cNvCxnSpPr>
          <p:nvPr/>
        </p:nvCxnSpPr>
        <p:spPr>
          <a:xfrm flipH="1">
            <a:off x="2226635" y="5048250"/>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21" name="Rectangle 120">
            <a:extLst>
              <a:ext uri="{FF2B5EF4-FFF2-40B4-BE49-F238E27FC236}">
                <a16:creationId xmlns:a16="http://schemas.microsoft.com/office/drawing/2014/main" id="{47B3E567-2B1A-7E46-86F4-E848AF19964A}"/>
              </a:ext>
            </a:extLst>
          </p:cNvPr>
          <p:cNvSpPr/>
          <p:nvPr/>
        </p:nvSpPr>
        <p:spPr>
          <a:xfrm>
            <a:off x="2120948" y="5048250"/>
            <a:ext cx="463588" cy="369332"/>
          </a:xfrm>
          <a:prstGeom prst="rect">
            <a:avLst/>
          </a:prstGeom>
        </p:spPr>
        <p:txBody>
          <a:bodyPr wrap="none">
            <a:spAutoFit/>
          </a:bodyPr>
          <a:lstStyle/>
          <a:p>
            <a:r>
              <a:rPr lang="en-US" i="1" dirty="0">
                <a:solidFill>
                  <a:srgbClr val="0070C0"/>
                </a:solidFill>
                <a:latin typeface="Cambria Math" panose="02040503050406030204" pitchFamily="18" charset="0"/>
              </a:rPr>
              <a:t>TR</a:t>
            </a:r>
          </a:p>
        </p:txBody>
      </p:sp>
      <p:cxnSp>
        <p:nvCxnSpPr>
          <p:cNvPr id="122" name="Straight Arrow Connector 121">
            <a:extLst>
              <a:ext uri="{FF2B5EF4-FFF2-40B4-BE49-F238E27FC236}">
                <a16:creationId xmlns:a16="http://schemas.microsoft.com/office/drawing/2014/main" id="{792B344A-42A1-9740-AA3A-57F69A54EA02}"/>
              </a:ext>
            </a:extLst>
          </p:cNvPr>
          <p:cNvCxnSpPr>
            <a:cxnSpLocks/>
          </p:cNvCxnSpPr>
          <p:nvPr/>
        </p:nvCxnSpPr>
        <p:spPr>
          <a:xfrm flipH="1">
            <a:off x="1651000" y="5052483"/>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23" name="Rectangle 122">
            <a:extLst>
              <a:ext uri="{FF2B5EF4-FFF2-40B4-BE49-F238E27FC236}">
                <a16:creationId xmlns:a16="http://schemas.microsoft.com/office/drawing/2014/main" id="{D173E362-F611-E843-B147-45781E86873F}"/>
              </a:ext>
            </a:extLst>
          </p:cNvPr>
          <p:cNvSpPr/>
          <p:nvPr/>
        </p:nvSpPr>
        <p:spPr>
          <a:xfrm>
            <a:off x="1531029" y="5059463"/>
            <a:ext cx="473206" cy="369332"/>
          </a:xfrm>
          <a:prstGeom prst="rect">
            <a:avLst/>
          </a:prstGeom>
        </p:spPr>
        <p:txBody>
          <a:bodyPr wrap="none">
            <a:spAutoFit/>
          </a:bodyPr>
          <a:lstStyle/>
          <a:p>
            <a:r>
              <a:rPr lang="en-US" i="1" dirty="0">
                <a:solidFill>
                  <a:srgbClr val="FF0000"/>
                </a:solidFill>
                <a:latin typeface="Cambria Math" panose="02040503050406030204" pitchFamily="18" charset="0"/>
              </a:rPr>
              <a:t>TD</a:t>
            </a:r>
          </a:p>
        </p:txBody>
      </p:sp>
      <p:cxnSp>
        <p:nvCxnSpPr>
          <p:cNvPr id="124" name="Straight Arrow Connector 123">
            <a:extLst>
              <a:ext uri="{FF2B5EF4-FFF2-40B4-BE49-F238E27FC236}">
                <a16:creationId xmlns:a16="http://schemas.microsoft.com/office/drawing/2014/main" id="{4248ED05-274F-0143-AF2B-994181E7D214}"/>
              </a:ext>
            </a:extLst>
          </p:cNvPr>
          <p:cNvCxnSpPr>
            <a:cxnSpLocks/>
          </p:cNvCxnSpPr>
          <p:nvPr/>
        </p:nvCxnSpPr>
        <p:spPr>
          <a:xfrm>
            <a:off x="1940917" y="5051767"/>
            <a:ext cx="313886" cy="0"/>
          </a:xfrm>
          <a:prstGeom prst="straightConnector1">
            <a:avLst/>
          </a:prstGeom>
          <a:ln w="381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sp>
        <p:nvSpPr>
          <p:cNvPr id="125" name="Rectangle 124">
            <a:extLst>
              <a:ext uri="{FF2B5EF4-FFF2-40B4-BE49-F238E27FC236}">
                <a16:creationId xmlns:a16="http://schemas.microsoft.com/office/drawing/2014/main" id="{96C8703D-8B9F-AE4B-B457-656E54A307E6}"/>
              </a:ext>
            </a:extLst>
          </p:cNvPr>
          <p:cNvSpPr/>
          <p:nvPr/>
        </p:nvSpPr>
        <p:spPr>
          <a:xfrm>
            <a:off x="1831605" y="5055230"/>
            <a:ext cx="447623" cy="369332"/>
          </a:xfrm>
          <a:prstGeom prst="rect">
            <a:avLst/>
          </a:prstGeom>
        </p:spPr>
        <p:txBody>
          <a:bodyPr wrap="none">
            <a:spAutoFit/>
          </a:bodyPr>
          <a:lstStyle/>
          <a:p>
            <a:r>
              <a:rPr lang="en-US" i="1" dirty="0">
                <a:solidFill>
                  <a:srgbClr val="00B050"/>
                </a:solidFill>
                <a:latin typeface="Cambria Math" panose="02040503050406030204" pitchFamily="18" charset="0"/>
              </a:rPr>
              <a:t>TC</a:t>
            </a:r>
          </a:p>
        </p:txBody>
      </p:sp>
      <p:sp>
        <p:nvSpPr>
          <p:cNvPr id="126" name="Rectangle 125">
            <a:extLst>
              <a:ext uri="{FF2B5EF4-FFF2-40B4-BE49-F238E27FC236}">
                <a16:creationId xmlns:a16="http://schemas.microsoft.com/office/drawing/2014/main" id="{5F2C9C8B-70B3-E94A-AE6C-48704A365E5E}"/>
              </a:ext>
            </a:extLst>
          </p:cNvPr>
          <p:cNvSpPr/>
          <p:nvPr/>
        </p:nvSpPr>
        <p:spPr>
          <a:xfrm>
            <a:off x="2409324" y="4420268"/>
            <a:ext cx="463588" cy="369332"/>
          </a:xfrm>
          <a:prstGeom prst="rect">
            <a:avLst/>
          </a:prstGeom>
        </p:spPr>
        <p:txBody>
          <a:bodyPr wrap="none">
            <a:spAutoFit/>
          </a:bodyPr>
          <a:lstStyle/>
          <a:p>
            <a:r>
              <a:rPr lang="en-US" i="1" dirty="0">
                <a:solidFill>
                  <a:srgbClr val="0070C0"/>
                </a:solidFill>
                <a:latin typeface="Cambria Math" panose="02040503050406030204" pitchFamily="18" charset="0"/>
              </a:rPr>
              <a:t>TR</a:t>
            </a:r>
          </a:p>
        </p:txBody>
      </p:sp>
      <p:sp>
        <p:nvSpPr>
          <p:cNvPr id="127" name="Rectangle 126">
            <a:extLst>
              <a:ext uri="{FF2B5EF4-FFF2-40B4-BE49-F238E27FC236}">
                <a16:creationId xmlns:a16="http://schemas.microsoft.com/office/drawing/2014/main" id="{658609AE-C1C6-864C-AF24-E22996128A6E}"/>
              </a:ext>
            </a:extLst>
          </p:cNvPr>
          <p:cNvSpPr/>
          <p:nvPr/>
        </p:nvSpPr>
        <p:spPr>
          <a:xfrm>
            <a:off x="6445299" y="4415819"/>
            <a:ext cx="447623" cy="369332"/>
          </a:xfrm>
          <a:prstGeom prst="rect">
            <a:avLst/>
          </a:prstGeom>
        </p:spPr>
        <p:txBody>
          <a:bodyPr wrap="none">
            <a:spAutoFit/>
          </a:bodyPr>
          <a:lstStyle/>
          <a:p>
            <a:r>
              <a:rPr lang="en-US" i="1" dirty="0">
                <a:solidFill>
                  <a:srgbClr val="00B050"/>
                </a:solidFill>
                <a:latin typeface="Cambria Math" panose="02040503050406030204" pitchFamily="18" charset="0"/>
              </a:rPr>
              <a:t>TC</a:t>
            </a:r>
          </a:p>
        </p:txBody>
      </p:sp>
      <p:sp>
        <p:nvSpPr>
          <p:cNvPr id="128" name="Rectangle 127">
            <a:extLst>
              <a:ext uri="{FF2B5EF4-FFF2-40B4-BE49-F238E27FC236}">
                <a16:creationId xmlns:a16="http://schemas.microsoft.com/office/drawing/2014/main" id="{4285851B-E40F-204C-9D5F-FF0BE112687D}"/>
              </a:ext>
            </a:extLst>
          </p:cNvPr>
          <p:cNvSpPr/>
          <p:nvPr/>
        </p:nvSpPr>
        <p:spPr>
          <a:xfrm>
            <a:off x="1260977" y="4420268"/>
            <a:ext cx="473206" cy="369332"/>
          </a:xfrm>
          <a:prstGeom prst="rect">
            <a:avLst/>
          </a:prstGeom>
        </p:spPr>
        <p:txBody>
          <a:bodyPr wrap="none">
            <a:spAutoFit/>
          </a:bodyPr>
          <a:lstStyle/>
          <a:p>
            <a:r>
              <a:rPr lang="en-US" i="1" dirty="0">
                <a:solidFill>
                  <a:srgbClr val="FF0000"/>
                </a:solidFill>
                <a:latin typeface="Cambria Math" panose="02040503050406030204" pitchFamily="18" charset="0"/>
              </a:rPr>
              <a:t>TD</a:t>
            </a:r>
          </a:p>
        </p:txBody>
      </p:sp>
      <p:sp>
        <p:nvSpPr>
          <p:cNvPr id="63" name="Right Triangle 62">
            <a:extLst>
              <a:ext uri="{FF2B5EF4-FFF2-40B4-BE49-F238E27FC236}">
                <a16:creationId xmlns:a16="http://schemas.microsoft.com/office/drawing/2014/main" id="{30689DC9-1AF4-2F4E-ACCE-C7AB76FCE0AF}"/>
              </a:ext>
            </a:extLst>
          </p:cNvPr>
          <p:cNvSpPr/>
          <p:nvPr/>
        </p:nvSpPr>
        <p:spPr>
          <a:xfrm flipH="1">
            <a:off x="1382661" y="3926758"/>
            <a:ext cx="271002" cy="265020"/>
          </a:xfrm>
          <a:prstGeom prst="rtTriangle">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4" name="Straight Connector 43">
            <a:extLst>
              <a:ext uri="{FF2B5EF4-FFF2-40B4-BE49-F238E27FC236}">
                <a16:creationId xmlns:a16="http://schemas.microsoft.com/office/drawing/2014/main" id="{A2D15046-B6AB-D446-B3B4-F3C28A3E276E}"/>
              </a:ext>
            </a:extLst>
          </p:cNvPr>
          <p:cNvCxnSpPr>
            <a:cxnSpLocks/>
          </p:cNvCxnSpPr>
          <p:nvPr/>
        </p:nvCxnSpPr>
        <p:spPr>
          <a:xfrm flipV="1">
            <a:off x="1371600" y="3143250"/>
            <a:ext cx="0" cy="1582882"/>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92" name="Straight Connector 91">
            <a:extLst>
              <a:ext uri="{FF2B5EF4-FFF2-40B4-BE49-F238E27FC236}">
                <a16:creationId xmlns:a16="http://schemas.microsoft.com/office/drawing/2014/main" id="{8B85F163-61A3-0746-963C-6D9ECA960372}"/>
              </a:ext>
            </a:extLst>
          </p:cNvPr>
          <p:cNvCxnSpPr>
            <a:cxnSpLocks/>
          </p:cNvCxnSpPr>
          <p:nvPr/>
        </p:nvCxnSpPr>
        <p:spPr>
          <a:xfrm flipV="1">
            <a:off x="1143000" y="2743200"/>
            <a:ext cx="1828800" cy="16573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 name="Footer Placeholder 2">
            <a:extLst>
              <a:ext uri="{FF2B5EF4-FFF2-40B4-BE49-F238E27FC236}">
                <a16:creationId xmlns:a16="http://schemas.microsoft.com/office/drawing/2014/main" id="{5C12642C-9E15-0F47-A545-CF746FAA06CB}"/>
              </a:ext>
            </a:extLst>
          </p:cNvPr>
          <p:cNvSpPr>
            <a:spLocks noGrp="1"/>
          </p:cNvSpPr>
          <p:nvPr>
            <p:ph type="ftr" sz="quarter" idx="11"/>
          </p:nvPr>
        </p:nvSpPr>
        <p:spPr/>
        <p:txBody>
          <a:bodyPr/>
          <a:lstStyle/>
          <a:p>
            <a:pPr>
              <a:defRPr/>
            </a:pPr>
            <a:r>
              <a:rPr lang="en-US"/>
              <a:t>Class 19:  Preferential Trading Arrangements</a:t>
            </a:r>
          </a:p>
        </p:txBody>
      </p:sp>
    </p:spTree>
    <p:extLst>
      <p:ext uri="{BB962C8B-B14F-4D97-AF65-F5344CB8AC3E}">
        <p14:creationId xmlns:p14="http://schemas.microsoft.com/office/powerpoint/2010/main" val="3670600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path" presetSubtype="0" accel="50000" decel="50000" fill="hold" grpId="0" nodeType="withEffect">
                                  <p:stCondLst>
                                    <p:cond delay="0"/>
                                  </p:stCondLst>
                                  <p:childTnLst>
                                    <p:animMotion origin="layout" path="M -2.77778E-6 0 L 0.00087 0.025 C 0.00139 0.03079 -2.77778E-6 0.03519 -0.00277 0.03889 C -0.00607 0.04259 -0.00972 0.04375 -0.01371 0.04259 L -0.03229 0.03866 " pathEditMode="relative" rAng="19080000" ptsTypes="AAAAA">
                                      <p:cBhvr>
                                        <p:cTn id="6" dur="2500" fill="hold"/>
                                        <p:tgtEl>
                                          <p:spTgt spid="130"/>
                                        </p:tgtEl>
                                        <p:attrNameLst>
                                          <p:attrName>ppt_x</p:attrName>
                                          <p:attrName>ppt_y</p:attrName>
                                        </p:attrNameLst>
                                      </p:cBhvr>
                                      <p:rCtr x="-955" y="2917"/>
                                    </p:animMotion>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grpId="0" nodeType="clickEffect">
                                  <p:stCondLst>
                                    <p:cond delay="0"/>
                                  </p:stCondLst>
                                  <p:childTnLst>
                                    <p:set>
                                      <p:cBhvr>
                                        <p:cTn id="10" dur="1" fill="hold">
                                          <p:stCondLst>
                                            <p:cond delay="0"/>
                                          </p:stCondLst>
                                        </p:cTn>
                                        <p:tgtEl>
                                          <p:spTgt spid="63"/>
                                        </p:tgtEl>
                                        <p:attrNameLst>
                                          <p:attrName>style.visibility</p:attrName>
                                        </p:attrNameLst>
                                      </p:cBhvr>
                                      <p:to>
                                        <p:strVal val="visible"/>
                                      </p:to>
                                    </p:set>
                                    <p:animEffect transition="in" filter="dissolve">
                                      <p:cBhvr>
                                        <p:cTn id="11" dur="2500"/>
                                        <p:tgtEl>
                                          <p:spTgt spid="63"/>
                                        </p:tgtEl>
                                      </p:cBhvr>
                                    </p:animEffect>
                                  </p:childTnLst>
                                </p:cTn>
                              </p:par>
                              <p:par>
                                <p:cTn id="12" presetID="9" presetClass="exit" presetSubtype="0" fill="hold" grpId="1" nodeType="withEffect">
                                  <p:stCondLst>
                                    <p:cond delay="0"/>
                                  </p:stCondLst>
                                  <p:childTnLst>
                                    <p:animEffect transition="out" filter="dissolve">
                                      <p:cBhvr>
                                        <p:cTn id="13" dur="2500"/>
                                        <p:tgtEl>
                                          <p:spTgt spid="130"/>
                                        </p:tgtEl>
                                      </p:cBhvr>
                                    </p:animEffect>
                                    <p:set>
                                      <p:cBhvr>
                                        <p:cTn id="14" dur="1" fill="hold">
                                          <p:stCondLst>
                                            <p:cond delay="2499"/>
                                          </p:stCondLst>
                                        </p:cTn>
                                        <p:tgtEl>
                                          <p:spTgt spid="13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animBg="1"/>
      <p:bldP spid="130" grpId="1" animBg="1"/>
      <p:bldP spid="63"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Rectangle 92">
            <a:extLst>
              <a:ext uri="{FF2B5EF4-FFF2-40B4-BE49-F238E27FC236}">
                <a16:creationId xmlns:a16="http://schemas.microsoft.com/office/drawing/2014/main" id="{DEF9054C-3713-DD41-84E7-94BE49010BA1}"/>
              </a:ext>
            </a:extLst>
          </p:cNvPr>
          <p:cNvSpPr/>
          <p:nvPr/>
        </p:nvSpPr>
        <p:spPr>
          <a:xfrm>
            <a:off x="0" y="668740"/>
            <a:ext cx="9144000" cy="55546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 name="Right Triangle 85">
            <a:extLst>
              <a:ext uri="{FF2B5EF4-FFF2-40B4-BE49-F238E27FC236}">
                <a16:creationId xmlns:a16="http://schemas.microsoft.com/office/drawing/2014/main" id="{C24FF2CE-D5F9-3D4A-A329-DC77A1D5A46E}"/>
              </a:ext>
            </a:extLst>
          </p:cNvPr>
          <p:cNvSpPr/>
          <p:nvPr/>
        </p:nvSpPr>
        <p:spPr>
          <a:xfrm flipV="1">
            <a:off x="1944445" y="3162845"/>
            <a:ext cx="570155" cy="526356"/>
          </a:xfrm>
          <a:prstGeom prst="rtTriangle">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F8B286E1-10A7-E14C-9919-075CCBE225BF}"/>
              </a:ext>
            </a:extLst>
          </p:cNvPr>
          <p:cNvSpPr/>
          <p:nvPr/>
        </p:nvSpPr>
        <p:spPr>
          <a:xfrm flipV="1">
            <a:off x="4003717" y="2920719"/>
            <a:ext cx="2556695" cy="233657"/>
          </a:xfrm>
          <a:prstGeom prst="rect">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 name="Right Triangle 82">
            <a:extLst>
              <a:ext uri="{FF2B5EF4-FFF2-40B4-BE49-F238E27FC236}">
                <a16:creationId xmlns:a16="http://schemas.microsoft.com/office/drawing/2014/main" id="{F11B4B00-1A05-9547-AC1B-529F2490CA54}"/>
              </a:ext>
            </a:extLst>
          </p:cNvPr>
          <p:cNvSpPr/>
          <p:nvPr/>
        </p:nvSpPr>
        <p:spPr>
          <a:xfrm>
            <a:off x="6548566" y="2914650"/>
            <a:ext cx="291227" cy="242761"/>
          </a:xfrm>
          <a:prstGeom prst="rtTriangle">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 name="Rectangle 96">
            <a:extLst>
              <a:ext uri="{FF2B5EF4-FFF2-40B4-BE49-F238E27FC236}">
                <a16:creationId xmlns:a16="http://schemas.microsoft.com/office/drawing/2014/main" id="{842B352D-3D9B-064E-9FEA-B9DCD8B4A935}"/>
              </a:ext>
            </a:extLst>
          </p:cNvPr>
          <p:cNvSpPr/>
          <p:nvPr/>
        </p:nvSpPr>
        <p:spPr>
          <a:xfrm flipV="1">
            <a:off x="1143538" y="2915218"/>
            <a:ext cx="1372707" cy="251057"/>
          </a:xfrm>
          <a:prstGeom prst="rect">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 name="Right Triangle 97">
            <a:extLst>
              <a:ext uri="{FF2B5EF4-FFF2-40B4-BE49-F238E27FC236}">
                <a16:creationId xmlns:a16="http://schemas.microsoft.com/office/drawing/2014/main" id="{A5FEBBE0-CE28-7B4E-82B5-AD82213A7782}"/>
              </a:ext>
            </a:extLst>
          </p:cNvPr>
          <p:cNvSpPr/>
          <p:nvPr/>
        </p:nvSpPr>
        <p:spPr>
          <a:xfrm flipV="1">
            <a:off x="2512513" y="2916154"/>
            <a:ext cx="275091" cy="245187"/>
          </a:xfrm>
          <a:prstGeom prst="rtTriangle">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76</a:t>
            </a:fld>
            <a:endParaRPr lang="en-US"/>
          </a:p>
        </p:txBody>
      </p:sp>
      <p:cxnSp>
        <p:nvCxnSpPr>
          <p:cNvPr id="7" name="Straight Connector 6"/>
          <p:cNvCxnSpPr>
            <a:cxnSpLocks/>
          </p:cNvCxnSpPr>
          <p:nvPr/>
        </p:nvCxnSpPr>
        <p:spPr>
          <a:xfrm>
            <a:off x="1143000" y="4743450"/>
            <a:ext cx="22288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V="1">
            <a:off x="11430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914400" y="2114550"/>
            <a:ext cx="514350" cy="369332"/>
          </a:xfrm>
          <a:prstGeom prst="rect">
            <a:avLst/>
          </a:prstGeom>
          <a:noFill/>
        </p:spPr>
        <p:txBody>
          <a:bodyPr wrap="square" rtlCol="0">
            <a:spAutoFit/>
          </a:bodyPr>
          <a:lstStyle/>
          <a:p>
            <a:r>
              <a:rPr lang="en-US" dirty="0"/>
              <a:t>P</a:t>
            </a:r>
          </a:p>
        </p:txBody>
      </p:sp>
      <p:sp>
        <p:nvSpPr>
          <p:cNvPr id="34" name="TextBox 33"/>
          <p:cNvSpPr txBox="1"/>
          <p:nvPr/>
        </p:nvSpPr>
        <p:spPr>
          <a:xfrm>
            <a:off x="1314450" y="1600201"/>
            <a:ext cx="1943100" cy="646331"/>
          </a:xfrm>
          <a:prstGeom prst="rect">
            <a:avLst/>
          </a:prstGeom>
          <a:noFill/>
        </p:spPr>
        <p:txBody>
          <a:bodyPr wrap="square" rtlCol="0">
            <a:spAutoFit/>
          </a:bodyPr>
          <a:lstStyle/>
          <a:p>
            <a:pPr algn="ctr"/>
            <a:r>
              <a:rPr lang="en-US" dirty="0"/>
              <a:t>Export Supplies of B, C, and D</a:t>
            </a:r>
          </a:p>
        </p:txBody>
      </p:sp>
      <p:sp>
        <p:nvSpPr>
          <p:cNvPr id="38" name="Left Brace 37"/>
          <p:cNvSpPr/>
          <p:nvPr/>
        </p:nvSpPr>
        <p:spPr>
          <a:xfrm>
            <a:off x="971550" y="3371850"/>
            <a:ext cx="171450" cy="1028700"/>
          </a:xfrm>
          <a:prstGeom prst="leftBrace">
            <a:avLst>
              <a:gd name="adj1" fmla="val 44444"/>
              <a:gd name="adj2"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61" name="Straight Connector 60"/>
          <p:cNvCxnSpPr>
            <a:cxnSpLocks/>
          </p:cNvCxnSpPr>
          <p:nvPr/>
        </p:nvCxnSpPr>
        <p:spPr>
          <a:xfrm>
            <a:off x="4000500" y="4743450"/>
            <a:ext cx="36004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flipV="1">
            <a:off x="40005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5" name="TextBox 64"/>
          <p:cNvSpPr txBox="1"/>
          <p:nvPr/>
        </p:nvSpPr>
        <p:spPr>
          <a:xfrm>
            <a:off x="7486650" y="4686300"/>
            <a:ext cx="514350" cy="369332"/>
          </a:xfrm>
          <a:prstGeom prst="rect">
            <a:avLst/>
          </a:prstGeom>
          <a:noFill/>
        </p:spPr>
        <p:txBody>
          <a:bodyPr wrap="square" rtlCol="0">
            <a:spAutoFit/>
          </a:bodyPr>
          <a:lstStyle/>
          <a:p>
            <a:r>
              <a:rPr lang="en-US" dirty="0"/>
              <a:t>Q</a:t>
            </a:r>
          </a:p>
        </p:txBody>
      </p:sp>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92EE2414-DF8A-4344-983D-77235EC7E06D}"/>
                  </a:ext>
                </a:extLst>
              </p:cNvPr>
              <p:cNvSpPr txBox="1"/>
              <p:nvPr/>
            </p:nvSpPr>
            <p:spPr>
              <a:xfrm>
                <a:off x="2286000" y="2171700"/>
                <a:ext cx="1023657" cy="3702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𝑡</m:t>
                          </m:r>
                        </m:sup>
                      </m:sSup>
                      <m:r>
                        <a:rPr lang="en-US" i="1">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𝑡</m:t>
                          </m:r>
                        </m:sup>
                      </m:sSup>
                      <m:r>
                        <a:rPr lang="en-US" b="0" i="1" smtClean="0">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b="0" i="1" smtClean="0">
                              <a:latin typeface="Cambria Math" panose="02040503050406030204" pitchFamily="18" charset="0"/>
                            </a:rPr>
                            <m:t>𝐷</m:t>
                          </m:r>
                          <m:r>
                            <a:rPr lang="en-US" i="1">
                              <a:latin typeface="Cambria Math" panose="02040503050406030204" pitchFamily="18" charset="0"/>
                            </a:rPr>
                            <m:t>𝑡</m:t>
                          </m:r>
                        </m:sup>
                      </m:sSup>
                    </m:oMath>
                  </m:oMathPara>
                </a14:m>
                <a:endParaRPr lang="en-US" baseline="30000" dirty="0"/>
              </a:p>
            </p:txBody>
          </p:sp>
        </mc:Choice>
        <mc:Fallback xmlns="">
          <p:sp>
            <p:nvSpPr>
              <p:cNvPr id="52" name="TextBox 51">
                <a:extLst>
                  <a:ext uri="{FF2B5EF4-FFF2-40B4-BE49-F238E27FC236}">
                    <a16:creationId xmlns:a16="http://schemas.microsoft.com/office/drawing/2014/main" id="{92EE2414-DF8A-4344-983D-77235EC7E06D}"/>
                  </a:ext>
                </a:extLst>
              </p:cNvPr>
              <p:cNvSpPr txBox="1">
                <a:spLocks noRot="1" noChangeAspect="1" noMove="1" noResize="1" noEditPoints="1" noAdjustHandles="1" noChangeArrowheads="1" noChangeShapeType="1" noTextEdit="1"/>
              </p:cNvSpPr>
              <p:nvPr/>
            </p:nvSpPr>
            <p:spPr>
              <a:xfrm>
                <a:off x="2286000" y="2171700"/>
                <a:ext cx="1023657" cy="370230"/>
              </a:xfrm>
              <a:prstGeom prst="rect">
                <a:avLst/>
              </a:prstGeom>
              <a:blipFill>
                <a:blip r:embed="rId2"/>
                <a:stretch>
                  <a:fillRect r="-33333"/>
                </a:stretch>
              </a:blipFill>
            </p:spPr>
            <p:txBody>
              <a:bodyPr/>
              <a:lstStyle/>
              <a:p>
                <a:r>
                  <a:rPr lang="en-US">
                    <a:noFill/>
                  </a:rPr>
                  <a:t> </a:t>
                </a:r>
              </a:p>
            </p:txBody>
          </p:sp>
        </mc:Fallback>
      </mc:AlternateContent>
      <p:sp>
        <p:nvSpPr>
          <p:cNvPr id="82" name="TextBox 81">
            <a:extLst>
              <a:ext uri="{FF2B5EF4-FFF2-40B4-BE49-F238E27FC236}">
                <a16:creationId xmlns:a16="http://schemas.microsoft.com/office/drawing/2014/main" id="{7E6B0EBB-1053-F74B-9D67-38DE2DAC1BC9}"/>
              </a:ext>
            </a:extLst>
          </p:cNvPr>
          <p:cNvSpPr txBox="1"/>
          <p:nvPr/>
        </p:nvSpPr>
        <p:spPr>
          <a:xfrm>
            <a:off x="3771900" y="2114550"/>
            <a:ext cx="514350" cy="369332"/>
          </a:xfrm>
          <a:prstGeom prst="rect">
            <a:avLst/>
          </a:prstGeom>
          <a:noFill/>
        </p:spPr>
        <p:txBody>
          <a:bodyPr wrap="square" rtlCol="0">
            <a:spAutoFit/>
          </a:bodyPr>
          <a:lstStyle/>
          <a:p>
            <a:r>
              <a:rPr lang="en-US" dirty="0"/>
              <a:t>P</a:t>
            </a:r>
          </a:p>
        </p:txBody>
      </p:sp>
      <p:cxnSp>
        <p:nvCxnSpPr>
          <p:cNvPr id="37" name="Straight Connector 36">
            <a:extLst>
              <a:ext uri="{FF2B5EF4-FFF2-40B4-BE49-F238E27FC236}">
                <a16:creationId xmlns:a16="http://schemas.microsoft.com/office/drawing/2014/main" id="{2B69756F-A655-3D4B-94B8-1C84BBD8D05F}"/>
              </a:ext>
            </a:extLst>
          </p:cNvPr>
          <p:cNvCxnSpPr>
            <a:cxnSpLocks/>
          </p:cNvCxnSpPr>
          <p:nvPr/>
        </p:nvCxnSpPr>
        <p:spPr>
          <a:xfrm flipV="1">
            <a:off x="4000500" y="3371850"/>
            <a:ext cx="108585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7D3B3EFB-8AD7-B847-A9E9-32226D6619E0}"/>
              </a:ext>
            </a:extLst>
          </p:cNvPr>
          <p:cNvCxnSpPr>
            <a:cxnSpLocks/>
          </p:cNvCxnSpPr>
          <p:nvPr/>
        </p:nvCxnSpPr>
        <p:spPr>
          <a:xfrm flipV="1">
            <a:off x="4000500" y="3371850"/>
            <a:ext cx="217170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0" name="Straight Connector 89">
            <a:extLst>
              <a:ext uri="{FF2B5EF4-FFF2-40B4-BE49-F238E27FC236}">
                <a16:creationId xmlns:a16="http://schemas.microsoft.com/office/drawing/2014/main" id="{B2D8F04D-0077-A244-88D3-72FB5EC1C75A}"/>
              </a:ext>
            </a:extLst>
          </p:cNvPr>
          <p:cNvCxnSpPr>
            <a:cxnSpLocks/>
          </p:cNvCxnSpPr>
          <p:nvPr/>
        </p:nvCxnSpPr>
        <p:spPr>
          <a:xfrm flipV="1">
            <a:off x="1143000" y="2343150"/>
            <a:ext cx="114300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5" name="Straight Connector 104">
            <a:extLst>
              <a:ext uri="{FF2B5EF4-FFF2-40B4-BE49-F238E27FC236}">
                <a16:creationId xmlns:a16="http://schemas.microsoft.com/office/drawing/2014/main" id="{BD22C410-650B-8D47-BD64-C672E078F6CA}"/>
              </a:ext>
            </a:extLst>
          </p:cNvPr>
          <p:cNvCxnSpPr>
            <a:cxnSpLocks/>
          </p:cNvCxnSpPr>
          <p:nvPr/>
        </p:nvCxnSpPr>
        <p:spPr>
          <a:xfrm flipV="1">
            <a:off x="6172200" y="2914650"/>
            <a:ext cx="1485900" cy="4572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8" name="Straight Connector 107">
            <a:extLst>
              <a:ext uri="{FF2B5EF4-FFF2-40B4-BE49-F238E27FC236}">
                <a16:creationId xmlns:a16="http://schemas.microsoft.com/office/drawing/2014/main" id="{78587724-9D09-8C47-A585-6DFE04317138}"/>
              </a:ext>
            </a:extLst>
          </p:cNvPr>
          <p:cNvCxnSpPr>
            <a:cxnSpLocks/>
          </p:cNvCxnSpPr>
          <p:nvPr/>
        </p:nvCxnSpPr>
        <p:spPr>
          <a:xfrm flipV="1">
            <a:off x="5086350" y="2571750"/>
            <a:ext cx="2571750" cy="8001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0296D01C-5A67-F249-8B2F-49D0E799DF72}"/>
              </a:ext>
            </a:extLst>
          </p:cNvPr>
          <p:cNvCxnSpPr>
            <a:cxnSpLocks/>
          </p:cNvCxnSpPr>
          <p:nvPr/>
        </p:nvCxnSpPr>
        <p:spPr>
          <a:xfrm>
            <a:off x="5772150" y="2286000"/>
            <a:ext cx="1771650" cy="14287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80892F4F-B952-8C4F-B790-4341425ED3BF}"/>
                  </a:ext>
                </a:extLst>
              </p:cNvPr>
              <p:cNvSpPr/>
              <p:nvPr/>
            </p:nvSpPr>
            <p:spPr>
              <a:xfrm>
                <a:off x="7258051" y="2286000"/>
                <a:ext cx="64203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𝑋</m:t>
                          </m:r>
                        </m:e>
                        <m:sub>
                          <m:r>
                            <a:rPr lang="en-US" i="1">
                              <a:solidFill>
                                <a:schemeClr val="tx1"/>
                              </a:solidFill>
                              <a:latin typeface="Cambria Math" panose="02040503050406030204" pitchFamily="18" charset="0"/>
                            </a:rPr>
                            <m:t>1</m:t>
                          </m:r>
                        </m:sub>
                      </m:sSub>
                    </m:oMath>
                  </m:oMathPara>
                </a14:m>
                <a:endParaRPr lang="en-US" dirty="0">
                  <a:solidFill>
                    <a:schemeClr val="tx1"/>
                  </a:solidFill>
                </a:endParaRPr>
              </a:p>
            </p:txBody>
          </p:sp>
        </mc:Choice>
        <mc:Fallback xmlns="">
          <p:sp>
            <p:nvSpPr>
              <p:cNvPr id="2" name="Rectangle 1">
                <a:extLst>
                  <a:ext uri="{FF2B5EF4-FFF2-40B4-BE49-F238E27FC236}">
                    <a16:creationId xmlns:a16="http://schemas.microsoft.com/office/drawing/2014/main" id="{80892F4F-B952-8C4F-B790-4341425ED3BF}"/>
                  </a:ext>
                </a:extLst>
              </p:cNvPr>
              <p:cNvSpPr>
                <a:spLocks noRot="1" noChangeAspect="1" noMove="1" noResize="1" noEditPoints="1" noAdjustHandles="1" noChangeArrowheads="1" noChangeShapeType="1" noTextEdit="1"/>
              </p:cNvSpPr>
              <p:nvPr/>
            </p:nvSpPr>
            <p:spPr>
              <a:xfrm>
                <a:off x="7258051" y="2286000"/>
                <a:ext cx="642035" cy="369332"/>
              </a:xfrm>
              <a:prstGeom prst="rect">
                <a:avLst/>
              </a:prstGeom>
              <a:blipFill>
                <a:blip r:embed="rId3"/>
                <a:stretch>
                  <a:fillRect b="-137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Rectangle 40">
                <a:extLst>
                  <a:ext uri="{FF2B5EF4-FFF2-40B4-BE49-F238E27FC236}">
                    <a16:creationId xmlns:a16="http://schemas.microsoft.com/office/drawing/2014/main" id="{DABB84F5-AE17-204A-80ED-F6F8F057D7D9}"/>
                  </a:ext>
                </a:extLst>
              </p:cNvPr>
              <p:cNvSpPr/>
              <p:nvPr/>
            </p:nvSpPr>
            <p:spPr>
              <a:xfrm>
                <a:off x="7315200" y="2971800"/>
                <a:ext cx="64735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𝑋</m:t>
                          </m:r>
                        </m:e>
                        <m:sub>
                          <m:r>
                            <a:rPr lang="en-US" b="0" i="1" smtClean="0">
                              <a:solidFill>
                                <a:schemeClr val="tx1"/>
                              </a:solidFill>
                              <a:latin typeface="Cambria Math" panose="02040503050406030204" pitchFamily="18" charset="0"/>
                            </a:rPr>
                            <m:t>2</m:t>
                          </m:r>
                        </m:sub>
                      </m:sSub>
                    </m:oMath>
                  </m:oMathPara>
                </a14:m>
                <a:endParaRPr lang="en-US" dirty="0">
                  <a:solidFill>
                    <a:schemeClr val="tx1"/>
                  </a:solidFill>
                </a:endParaRPr>
              </a:p>
            </p:txBody>
          </p:sp>
        </mc:Choice>
        <mc:Fallback xmlns="">
          <p:sp>
            <p:nvSpPr>
              <p:cNvPr id="41" name="Rectangle 40">
                <a:extLst>
                  <a:ext uri="{FF2B5EF4-FFF2-40B4-BE49-F238E27FC236}">
                    <a16:creationId xmlns:a16="http://schemas.microsoft.com/office/drawing/2014/main" id="{DABB84F5-AE17-204A-80ED-F6F8F057D7D9}"/>
                  </a:ext>
                </a:extLst>
              </p:cNvPr>
              <p:cNvSpPr>
                <a:spLocks noRot="1" noChangeAspect="1" noMove="1" noResize="1" noEditPoints="1" noAdjustHandles="1" noChangeArrowheads="1" noChangeShapeType="1" noTextEdit="1"/>
              </p:cNvSpPr>
              <p:nvPr/>
            </p:nvSpPr>
            <p:spPr>
              <a:xfrm>
                <a:off x="7315200" y="2971800"/>
                <a:ext cx="647357" cy="369332"/>
              </a:xfrm>
              <a:prstGeom prst="rect">
                <a:avLst/>
              </a:prstGeom>
              <a:blipFill>
                <a:blip r:embed="rId4"/>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Rectangle 44">
                <a:extLst>
                  <a:ext uri="{FF2B5EF4-FFF2-40B4-BE49-F238E27FC236}">
                    <a16:creationId xmlns:a16="http://schemas.microsoft.com/office/drawing/2014/main" id="{0CF069C6-2FA6-5044-AFDE-4E27CCAE2EE5}"/>
                  </a:ext>
                </a:extLst>
              </p:cNvPr>
              <p:cNvSpPr/>
              <p:nvPr/>
            </p:nvSpPr>
            <p:spPr>
              <a:xfrm>
                <a:off x="7315200" y="3371850"/>
                <a:ext cx="570349" cy="37003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𝑀</m:t>
                          </m:r>
                        </m:e>
                        <m:sup>
                          <m:r>
                            <a:rPr lang="en-US" i="1">
                              <a:latin typeface="Cambria Math" panose="02040503050406030204" pitchFamily="18" charset="0"/>
                            </a:rPr>
                            <m:t>𝐴</m:t>
                          </m:r>
                        </m:sup>
                      </m:sSup>
                    </m:oMath>
                  </m:oMathPara>
                </a14:m>
                <a:endParaRPr lang="en-US" dirty="0"/>
              </a:p>
            </p:txBody>
          </p:sp>
        </mc:Choice>
        <mc:Fallback xmlns="">
          <p:sp>
            <p:nvSpPr>
              <p:cNvPr id="45" name="Rectangle 44">
                <a:extLst>
                  <a:ext uri="{FF2B5EF4-FFF2-40B4-BE49-F238E27FC236}">
                    <a16:creationId xmlns:a16="http://schemas.microsoft.com/office/drawing/2014/main" id="{0CF069C6-2FA6-5044-AFDE-4E27CCAE2EE5}"/>
                  </a:ext>
                </a:extLst>
              </p:cNvPr>
              <p:cNvSpPr>
                <a:spLocks noRot="1" noChangeAspect="1" noMove="1" noResize="1" noEditPoints="1" noAdjustHandles="1" noChangeArrowheads="1" noChangeShapeType="1" noTextEdit="1"/>
              </p:cNvSpPr>
              <p:nvPr/>
            </p:nvSpPr>
            <p:spPr>
              <a:xfrm>
                <a:off x="7315200" y="3371850"/>
                <a:ext cx="570349" cy="370038"/>
              </a:xfrm>
              <a:prstGeom prst="rect">
                <a:avLst/>
              </a:prstGeom>
              <a:blipFill>
                <a:blip r:embed="rId5"/>
                <a:stretch>
                  <a:fillRect/>
                </a:stretch>
              </a:blipFill>
            </p:spPr>
            <p:txBody>
              <a:bodyPr/>
              <a:lstStyle/>
              <a:p>
                <a:r>
                  <a:rPr lang="en-US">
                    <a:noFill/>
                  </a:rPr>
                  <a:t> </a:t>
                </a:r>
              </a:p>
            </p:txBody>
          </p:sp>
        </mc:Fallback>
      </mc:AlternateContent>
      <p:cxnSp>
        <p:nvCxnSpPr>
          <p:cNvPr id="46" name="Straight Connector 45">
            <a:extLst>
              <a:ext uri="{FF2B5EF4-FFF2-40B4-BE49-F238E27FC236}">
                <a16:creationId xmlns:a16="http://schemas.microsoft.com/office/drawing/2014/main" id="{2AF4C72D-A217-9045-8FD3-1A2D1F3846E0}"/>
              </a:ext>
            </a:extLst>
          </p:cNvPr>
          <p:cNvCxnSpPr>
            <a:cxnSpLocks/>
          </p:cNvCxnSpPr>
          <p:nvPr/>
        </p:nvCxnSpPr>
        <p:spPr>
          <a:xfrm>
            <a:off x="1143000" y="2914650"/>
            <a:ext cx="5350669"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3" name="Straight Connector 52">
            <a:extLst>
              <a:ext uri="{FF2B5EF4-FFF2-40B4-BE49-F238E27FC236}">
                <a16:creationId xmlns:a16="http://schemas.microsoft.com/office/drawing/2014/main" id="{C411EB69-7D49-CF40-82E4-3B972507DF3B}"/>
              </a:ext>
            </a:extLst>
          </p:cNvPr>
          <p:cNvCxnSpPr>
            <a:cxnSpLocks/>
          </p:cNvCxnSpPr>
          <p:nvPr/>
        </p:nvCxnSpPr>
        <p:spPr>
          <a:xfrm flipV="1">
            <a:off x="6549146" y="2908570"/>
            <a:ext cx="0" cy="1839744"/>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9F0E4899-CCAF-DB40-8F93-BF49E3BE89D1}"/>
              </a:ext>
            </a:extLst>
          </p:cNvPr>
          <p:cNvCxnSpPr>
            <a:cxnSpLocks/>
          </p:cNvCxnSpPr>
          <p:nvPr/>
        </p:nvCxnSpPr>
        <p:spPr>
          <a:xfrm flipV="1">
            <a:off x="2791838" y="2906138"/>
            <a:ext cx="0" cy="1839744"/>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8" name="Straight Connector 57">
            <a:extLst>
              <a:ext uri="{FF2B5EF4-FFF2-40B4-BE49-F238E27FC236}">
                <a16:creationId xmlns:a16="http://schemas.microsoft.com/office/drawing/2014/main" id="{8BC69BF0-E90A-5D48-AB9E-DEFC55577E12}"/>
              </a:ext>
            </a:extLst>
          </p:cNvPr>
          <p:cNvCxnSpPr>
            <a:cxnSpLocks/>
          </p:cNvCxnSpPr>
          <p:nvPr/>
        </p:nvCxnSpPr>
        <p:spPr>
          <a:xfrm flipV="1">
            <a:off x="1651270" y="2908570"/>
            <a:ext cx="0" cy="2377805"/>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108F5F29-3284-6845-BBD9-F61EF62DE53E}"/>
              </a:ext>
            </a:extLst>
          </p:cNvPr>
          <p:cNvCxnSpPr>
            <a:cxnSpLocks/>
          </p:cNvCxnSpPr>
          <p:nvPr/>
        </p:nvCxnSpPr>
        <p:spPr>
          <a:xfrm>
            <a:off x="1143000" y="3156698"/>
            <a:ext cx="5710378"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CD0ACFD9-A660-F14C-BA38-C134DEBEC825}"/>
              </a:ext>
            </a:extLst>
          </p:cNvPr>
          <p:cNvCxnSpPr>
            <a:cxnSpLocks/>
          </p:cNvCxnSpPr>
          <p:nvPr/>
        </p:nvCxnSpPr>
        <p:spPr>
          <a:xfrm flipV="1">
            <a:off x="6858000" y="3160569"/>
            <a:ext cx="0" cy="1582882"/>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458363F3-4D2B-F944-B8A8-BDF52ADACE6B}"/>
              </a:ext>
            </a:extLst>
          </p:cNvPr>
          <p:cNvCxnSpPr>
            <a:cxnSpLocks/>
          </p:cNvCxnSpPr>
          <p:nvPr/>
        </p:nvCxnSpPr>
        <p:spPr>
          <a:xfrm flipV="1">
            <a:off x="2514600" y="3143251"/>
            <a:ext cx="0" cy="2095499"/>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sp>
        <p:nvSpPr>
          <p:cNvPr id="80" name="TextBox 79">
            <a:extLst>
              <a:ext uri="{FF2B5EF4-FFF2-40B4-BE49-F238E27FC236}">
                <a16:creationId xmlns:a16="http://schemas.microsoft.com/office/drawing/2014/main" id="{23324163-DAA0-964E-A3D4-8EFA0336428B}"/>
              </a:ext>
            </a:extLst>
          </p:cNvPr>
          <p:cNvSpPr txBox="1"/>
          <p:nvPr/>
        </p:nvSpPr>
        <p:spPr>
          <a:xfrm>
            <a:off x="1933575" y="1104901"/>
            <a:ext cx="5086350" cy="507831"/>
          </a:xfrm>
          <a:prstGeom prst="rect">
            <a:avLst/>
          </a:prstGeom>
          <a:noFill/>
        </p:spPr>
        <p:txBody>
          <a:bodyPr wrap="square" rtlCol="0">
            <a:spAutoFit/>
          </a:bodyPr>
          <a:lstStyle/>
          <a:p>
            <a:pPr algn="ctr"/>
            <a:r>
              <a:rPr lang="en-US" sz="2700" dirty="0"/>
              <a:t>Welfare Effects on World</a:t>
            </a:r>
          </a:p>
        </p:txBody>
      </p:sp>
      <p:cxnSp>
        <p:nvCxnSpPr>
          <p:cNvPr id="81" name="Straight Connector 80">
            <a:extLst>
              <a:ext uri="{FF2B5EF4-FFF2-40B4-BE49-F238E27FC236}">
                <a16:creationId xmlns:a16="http://schemas.microsoft.com/office/drawing/2014/main" id="{ACBECF16-67F2-054D-BE41-9CD22182BC4F}"/>
              </a:ext>
            </a:extLst>
          </p:cNvPr>
          <p:cNvCxnSpPr>
            <a:cxnSpLocks/>
          </p:cNvCxnSpPr>
          <p:nvPr/>
        </p:nvCxnSpPr>
        <p:spPr>
          <a:xfrm flipV="1">
            <a:off x="1946545" y="2908570"/>
            <a:ext cx="0" cy="2377805"/>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sp>
        <p:nvSpPr>
          <p:cNvPr id="87" name="Rectangle 86">
            <a:extLst>
              <a:ext uri="{FF2B5EF4-FFF2-40B4-BE49-F238E27FC236}">
                <a16:creationId xmlns:a16="http://schemas.microsoft.com/office/drawing/2014/main" id="{39E003F1-DA2C-1F43-AD3F-25501B2A3002}"/>
              </a:ext>
            </a:extLst>
          </p:cNvPr>
          <p:cNvSpPr/>
          <p:nvPr/>
        </p:nvSpPr>
        <p:spPr>
          <a:xfrm flipV="1">
            <a:off x="1151607" y="3939883"/>
            <a:ext cx="232996" cy="251057"/>
          </a:xfrm>
          <a:prstGeom prst="rect">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 name="Right Triangle 87">
            <a:extLst>
              <a:ext uri="{FF2B5EF4-FFF2-40B4-BE49-F238E27FC236}">
                <a16:creationId xmlns:a16="http://schemas.microsoft.com/office/drawing/2014/main" id="{0ECBF73A-590E-6F4D-85CB-1456CB0C6945}"/>
              </a:ext>
            </a:extLst>
          </p:cNvPr>
          <p:cNvSpPr/>
          <p:nvPr/>
        </p:nvSpPr>
        <p:spPr>
          <a:xfrm flipV="1">
            <a:off x="1375937" y="3940820"/>
            <a:ext cx="275091" cy="245187"/>
          </a:xfrm>
          <a:prstGeom prst="rtTriangle">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 name="Rectangle 88">
            <a:extLst>
              <a:ext uri="{FF2B5EF4-FFF2-40B4-BE49-F238E27FC236}">
                <a16:creationId xmlns:a16="http://schemas.microsoft.com/office/drawing/2014/main" id="{6BF48513-DA34-AB4C-A5E9-EC1A2B03E899}"/>
              </a:ext>
            </a:extLst>
          </p:cNvPr>
          <p:cNvSpPr/>
          <p:nvPr/>
        </p:nvSpPr>
        <p:spPr>
          <a:xfrm>
            <a:off x="1166485" y="2930600"/>
            <a:ext cx="753755" cy="210807"/>
          </a:xfrm>
          <a:prstGeom prst="rect">
            <a:avLst/>
          </a:prstGeom>
          <a:noFill/>
          <a:ln w="508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 name="Right Triangle 83">
            <a:extLst>
              <a:ext uri="{FF2B5EF4-FFF2-40B4-BE49-F238E27FC236}">
                <a16:creationId xmlns:a16="http://schemas.microsoft.com/office/drawing/2014/main" id="{FB3FEB60-DF17-5A41-8571-706B61C336C1}"/>
              </a:ext>
            </a:extLst>
          </p:cNvPr>
          <p:cNvSpPr/>
          <p:nvPr/>
        </p:nvSpPr>
        <p:spPr>
          <a:xfrm flipH="1">
            <a:off x="1382661" y="3926758"/>
            <a:ext cx="271002" cy="265020"/>
          </a:xfrm>
          <a:prstGeom prst="rtTriangle">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03" name="TextBox 102">
                <a:extLst>
                  <a:ext uri="{FF2B5EF4-FFF2-40B4-BE49-F238E27FC236}">
                    <a16:creationId xmlns:a16="http://schemas.microsoft.com/office/drawing/2014/main" id="{053FBE86-6680-FE42-B253-FE1D28CDBBE5}"/>
                  </a:ext>
                </a:extLst>
              </p:cNvPr>
              <p:cNvSpPr txBox="1"/>
              <p:nvPr/>
            </p:nvSpPr>
            <p:spPr>
              <a:xfrm>
                <a:off x="2438400" y="2438400"/>
                <a:ext cx="1793502" cy="376963"/>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𝐵𝑓</m:t>
                        </m:r>
                      </m:sup>
                    </m:sSup>
                    <m:r>
                      <a:rPr lang="en-US" b="0" i="1" smtClean="0">
                        <a:latin typeface="Cambria Math" panose="02040503050406030204" pitchFamily="18" charset="0"/>
                      </a:rPr>
                      <m:t>,</m:t>
                    </m:r>
                    <m:r>
                      <a:rPr lang="en-US" i="1">
                        <a:latin typeface="Cambria Math" panose="02040503050406030204" pitchFamily="18" charset="0"/>
                      </a:rPr>
                      <m:t> </m:t>
                    </m:r>
                    <m:sSup>
                      <m:sSupPr>
                        <m:ctrlPr>
                          <a:rPr lang="en-US" i="1">
                            <a:latin typeface="Cambria Math" panose="02040503050406030204" pitchFamily="18" charset="0"/>
                          </a:rPr>
                        </m:ctrlPr>
                      </m:sSupPr>
                      <m:e>
                        <m:r>
                          <a:rPr lang="en-US" b="0" i="1" smtClean="0">
                            <a:latin typeface="Cambria Math" panose="02040503050406030204" pitchFamily="18" charset="0"/>
                          </a:rPr>
                          <m:t> </m:t>
                        </m:r>
                        <m:r>
                          <a:rPr lang="en-US" i="1">
                            <a:latin typeface="Cambria Math" panose="02040503050406030204" pitchFamily="18" charset="0"/>
                          </a:rPr>
                          <m:t>𝑋</m:t>
                        </m:r>
                      </m:e>
                      <m:sup>
                        <m:r>
                          <a:rPr lang="en-US" i="1">
                            <a:latin typeface="Cambria Math" panose="02040503050406030204" pitchFamily="18" charset="0"/>
                          </a:rPr>
                          <m:t>𝐶𝑓</m:t>
                        </m:r>
                      </m:sup>
                    </m:sSup>
                  </m:oMath>
                </a14:m>
                <a:r>
                  <a:rPr lang="en-US" dirty="0"/>
                  <a:t>,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b="0" i="1" smtClean="0">
                            <a:latin typeface="Cambria Math" panose="02040503050406030204" pitchFamily="18" charset="0"/>
                          </a:rPr>
                          <m:t>𝐷</m:t>
                        </m:r>
                        <m:r>
                          <a:rPr lang="en-US" i="1">
                            <a:latin typeface="Cambria Math" panose="02040503050406030204" pitchFamily="18" charset="0"/>
                          </a:rPr>
                          <m:t>𝑓</m:t>
                        </m:r>
                      </m:sup>
                    </m:sSup>
                  </m:oMath>
                </a14:m>
                <a:endParaRPr lang="en-US" baseline="30000" dirty="0"/>
              </a:p>
            </p:txBody>
          </p:sp>
        </mc:Choice>
        <mc:Fallback xmlns="">
          <p:sp>
            <p:nvSpPr>
              <p:cNvPr id="103" name="TextBox 102">
                <a:extLst>
                  <a:ext uri="{FF2B5EF4-FFF2-40B4-BE49-F238E27FC236}">
                    <a16:creationId xmlns:a16="http://schemas.microsoft.com/office/drawing/2014/main" id="{053FBE86-6680-FE42-B253-FE1D28CDBBE5}"/>
                  </a:ext>
                </a:extLst>
              </p:cNvPr>
              <p:cNvSpPr txBox="1">
                <a:spLocks noRot="1" noChangeAspect="1" noMove="1" noResize="1" noEditPoints="1" noAdjustHandles="1" noChangeArrowheads="1" noChangeShapeType="1" noTextEdit="1"/>
              </p:cNvSpPr>
              <p:nvPr/>
            </p:nvSpPr>
            <p:spPr>
              <a:xfrm>
                <a:off x="2438400" y="2438400"/>
                <a:ext cx="1793502" cy="376963"/>
              </a:xfrm>
              <a:prstGeom prst="rect">
                <a:avLst/>
              </a:prstGeom>
              <a:blipFill>
                <a:blip r:embed="rId6"/>
                <a:stretch>
                  <a:fillRect t="-3333" b="-2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4" name="Rectangle 103">
                <a:extLst>
                  <a:ext uri="{FF2B5EF4-FFF2-40B4-BE49-F238E27FC236}">
                    <a16:creationId xmlns:a16="http://schemas.microsoft.com/office/drawing/2014/main" id="{E89860CE-4925-8E40-853E-D8287F4E84A2}"/>
                  </a:ext>
                </a:extLst>
              </p:cNvPr>
              <p:cNvSpPr/>
              <p:nvPr/>
            </p:nvSpPr>
            <p:spPr>
              <a:xfrm>
                <a:off x="685800" y="3657600"/>
                <a:ext cx="33457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𝑡</m:t>
                      </m:r>
                    </m:oMath>
                  </m:oMathPara>
                </a14:m>
                <a:endParaRPr lang="en-US" dirty="0"/>
              </a:p>
            </p:txBody>
          </p:sp>
        </mc:Choice>
        <mc:Fallback xmlns="">
          <p:sp>
            <p:nvSpPr>
              <p:cNvPr id="104" name="Rectangle 103">
                <a:extLst>
                  <a:ext uri="{FF2B5EF4-FFF2-40B4-BE49-F238E27FC236}">
                    <a16:creationId xmlns:a16="http://schemas.microsoft.com/office/drawing/2014/main" id="{E89860CE-4925-8E40-853E-D8287F4E84A2}"/>
                  </a:ext>
                </a:extLst>
              </p:cNvPr>
              <p:cNvSpPr>
                <a:spLocks noRot="1" noChangeAspect="1" noMove="1" noResize="1" noEditPoints="1" noAdjustHandles="1" noChangeArrowheads="1" noChangeShapeType="1" noTextEdit="1"/>
              </p:cNvSpPr>
              <p:nvPr/>
            </p:nvSpPr>
            <p:spPr>
              <a:xfrm>
                <a:off x="685800" y="3657600"/>
                <a:ext cx="334579" cy="369332"/>
              </a:xfrm>
              <a:prstGeom prst="rect">
                <a:avLst/>
              </a:prstGeom>
              <a:blipFill>
                <a:blip r:embed="rId7"/>
                <a:stretch>
                  <a:fillRect/>
                </a:stretch>
              </a:blipFill>
            </p:spPr>
            <p:txBody>
              <a:bodyPr/>
              <a:lstStyle/>
              <a:p>
                <a:r>
                  <a:rPr lang="en-US">
                    <a:noFill/>
                  </a:rPr>
                  <a:t> </a:t>
                </a:r>
              </a:p>
            </p:txBody>
          </p:sp>
        </mc:Fallback>
      </mc:AlternateContent>
      <p:sp>
        <p:nvSpPr>
          <p:cNvPr id="111" name="TextBox 110">
            <a:extLst>
              <a:ext uri="{FF2B5EF4-FFF2-40B4-BE49-F238E27FC236}">
                <a16:creationId xmlns:a16="http://schemas.microsoft.com/office/drawing/2014/main" id="{65C5FD89-758D-604D-9385-3EDA43473C9D}"/>
              </a:ext>
            </a:extLst>
          </p:cNvPr>
          <p:cNvSpPr txBox="1"/>
          <p:nvPr/>
        </p:nvSpPr>
        <p:spPr>
          <a:xfrm>
            <a:off x="4743450" y="1771650"/>
            <a:ext cx="2171700" cy="369332"/>
          </a:xfrm>
          <a:prstGeom prst="rect">
            <a:avLst/>
          </a:prstGeom>
          <a:noFill/>
        </p:spPr>
        <p:txBody>
          <a:bodyPr wrap="square" rtlCol="0">
            <a:spAutoFit/>
          </a:bodyPr>
          <a:lstStyle/>
          <a:p>
            <a:pPr algn="ctr"/>
            <a:r>
              <a:rPr lang="en-US" dirty="0"/>
              <a:t>Import Market</a:t>
            </a:r>
          </a:p>
        </p:txBody>
      </p:sp>
      <p:sp>
        <p:nvSpPr>
          <p:cNvPr id="112" name="TextBox 111">
            <a:extLst>
              <a:ext uri="{FF2B5EF4-FFF2-40B4-BE49-F238E27FC236}">
                <a16:creationId xmlns:a16="http://schemas.microsoft.com/office/drawing/2014/main" id="{332C162E-F7D4-644D-913D-F7A7A8E40DCD}"/>
              </a:ext>
            </a:extLst>
          </p:cNvPr>
          <p:cNvSpPr txBox="1"/>
          <p:nvPr/>
        </p:nvSpPr>
        <p:spPr>
          <a:xfrm>
            <a:off x="3143250" y="4686300"/>
            <a:ext cx="514350" cy="369332"/>
          </a:xfrm>
          <a:prstGeom prst="rect">
            <a:avLst/>
          </a:prstGeom>
          <a:noFill/>
        </p:spPr>
        <p:txBody>
          <a:bodyPr wrap="square" rtlCol="0">
            <a:spAutoFit/>
          </a:bodyPr>
          <a:lstStyle/>
          <a:p>
            <a:r>
              <a:rPr lang="en-US" dirty="0"/>
              <a:t>Q</a:t>
            </a:r>
          </a:p>
        </p:txBody>
      </p:sp>
      <p:cxnSp>
        <p:nvCxnSpPr>
          <p:cNvPr id="113" name="Straight Arrow Connector 112">
            <a:extLst>
              <a:ext uri="{FF2B5EF4-FFF2-40B4-BE49-F238E27FC236}">
                <a16:creationId xmlns:a16="http://schemas.microsoft.com/office/drawing/2014/main" id="{55635A1B-4755-134E-A201-FF4F0732EE6E}"/>
              </a:ext>
            </a:extLst>
          </p:cNvPr>
          <p:cNvCxnSpPr/>
          <p:nvPr/>
        </p:nvCxnSpPr>
        <p:spPr>
          <a:xfrm>
            <a:off x="1657350" y="4457700"/>
            <a:ext cx="857250" cy="0"/>
          </a:xfrm>
          <a:prstGeom prst="straightConnector1">
            <a:avLst/>
          </a:prstGeom>
          <a:ln w="38100">
            <a:solidFill>
              <a:srgbClr val="00B0F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4" name="Straight Arrow Connector 113">
            <a:extLst>
              <a:ext uri="{FF2B5EF4-FFF2-40B4-BE49-F238E27FC236}">
                <a16:creationId xmlns:a16="http://schemas.microsoft.com/office/drawing/2014/main" id="{8E5A3F84-363B-5248-AC48-6B2EB2F4C511}"/>
              </a:ext>
            </a:extLst>
          </p:cNvPr>
          <p:cNvCxnSpPr>
            <a:cxnSpLocks/>
          </p:cNvCxnSpPr>
          <p:nvPr/>
        </p:nvCxnSpPr>
        <p:spPr>
          <a:xfrm>
            <a:off x="6547631" y="4461217"/>
            <a:ext cx="313886" cy="0"/>
          </a:xfrm>
          <a:prstGeom prst="straightConnector1">
            <a:avLst/>
          </a:prstGeom>
          <a:ln w="381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5" name="Straight Arrow Connector 114">
            <a:extLst>
              <a:ext uri="{FF2B5EF4-FFF2-40B4-BE49-F238E27FC236}">
                <a16:creationId xmlns:a16="http://schemas.microsoft.com/office/drawing/2014/main" id="{2B8762CC-282F-1A41-81F6-1A090866E189}"/>
              </a:ext>
            </a:extLst>
          </p:cNvPr>
          <p:cNvCxnSpPr>
            <a:cxnSpLocks/>
          </p:cNvCxnSpPr>
          <p:nvPr/>
        </p:nvCxnSpPr>
        <p:spPr>
          <a:xfrm flipH="1">
            <a:off x="2514600" y="4457700"/>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6" name="Straight Arrow Connector 115">
            <a:extLst>
              <a:ext uri="{FF2B5EF4-FFF2-40B4-BE49-F238E27FC236}">
                <a16:creationId xmlns:a16="http://schemas.microsoft.com/office/drawing/2014/main" id="{81FC1D00-D78F-F54A-B242-DA5956CF76ED}"/>
              </a:ext>
            </a:extLst>
          </p:cNvPr>
          <p:cNvCxnSpPr>
            <a:cxnSpLocks/>
          </p:cNvCxnSpPr>
          <p:nvPr/>
        </p:nvCxnSpPr>
        <p:spPr>
          <a:xfrm flipH="1">
            <a:off x="1371600" y="4457700"/>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17" name="Left Brace 116">
            <a:extLst>
              <a:ext uri="{FF2B5EF4-FFF2-40B4-BE49-F238E27FC236}">
                <a16:creationId xmlns:a16="http://schemas.microsoft.com/office/drawing/2014/main" id="{D997094E-435F-1747-80BC-52BA32F7EF7A}"/>
              </a:ext>
            </a:extLst>
          </p:cNvPr>
          <p:cNvSpPr/>
          <p:nvPr/>
        </p:nvSpPr>
        <p:spPr>
          <a:xfrm rot="5400000">
            <a:off x="1481138" y="4574382"/>
            <a:ext cx="54769" cy="273844"/>
          </a:xfrm>
          <a:prstGeom prst="leftBrace">
            <a:avLst>
              <a:gd name="adj1" fmla="val 44444"/>
              <a:gd name="adj2" fmla="val 50000"/>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8" name="Left Brace 117">
            <a:extLst>
              <a:ext uri="{FF2B5EF4-FFF2-40B4-BE49-F238E27FC236}">
                <a16:creationId xmlns:a16="http://schemas.microsoft.com/office/drawing/2014/main" id="{C73F0B37-BFF6-DE44-9DE1-30B24846615D}"/>
              </a:ext>
            </a:extLst>
          </p:cNvPr>
          <p:cNvSpPr/>
          <p:nvPr/>
        </p:nvSpPr>
        <p:spPr>
          <a:xfrm rot="5400000">
            <a:off x="2624138" y="4574382"/>
            <a:ext cx="54769" cy="273844"/>
          </a:xfrm>
          <a:prstGeom prst="leftBrace">
            <a:avLst>
              <a:gd name="adj1" fmla="val 44444"/>
              <a:gd name="adj2" fmla="val 50000"/>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9" name="Left Brace 118">
            <a:extLst>
              <a:ext uri="{FF2B5EF4-FFF2-40B4-BE49-F238E27FC236}">
                <a16:creationId xmlns:a16="http://schemas.microsoft.com/office/drawing/2014/main" id="{259B9CCA-A5BD-3B44-9D0A-0FB70441CCA0}"/>
              </a:ext>
            </a:extLst>
          </p:cNvPr>
          <p:cNvSpPr/>
          <p:nvPr/>
        </p:nvSpPr>
        <p:spPr>
          <a:xfrm rot="5400000">
            <a:off x="6672262" y="4555332"/>
            <a:ext cx="61913" cy="304800"/>
          </a:xfrm>
          <a:prstGeom prst="leftBrace">
            <a:avLst>
              <a:gd name="adj1" fmla="val 44444"/>
              <a:gd name="adj2" fmla="val 50000"/>
            </a:avLst>
          </a:prstGeom>
          <a:ln>
            <a:solidFill>
              <a:srgbClr val="00B05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20" name="Straight Arrow Connector 119">
            <a:extLst>
              <a:ext uri="{FF2B5EF4-FFF2-40B4-BE49-F238E27FC236}">
                <a16:creationId xmlns:a16="http://schemas.microsoft.com/office/drawing/2014/main" id="{4E9AF8F9-9922-FA41-9B9D-3B5AE40382D6}"/>
              </a:ext>
            </a:extLst>
          </p:cNvPr>
          <p:cNvCxnSpPr>
            <a:cxnSpLocks/>
          </p:cNvCxnSpPr>
          <p:nvPr/>
        </p:nvCxnSpPr>
        <p:spPr>
          <a:xfrm flipH="1">
            <a:off x="2226635" y="5048250"/>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21" name="Rectangle 120">
            <a:extLst>
              <a:ext uri="{FF2B5EF4-FFF2-40B4-BE49-F238E27FC236}">
                <a16:creationId xmlns:a16="http://schemas.microsoft.com/office/drawing/2014/main" id="{FE2A118D-6DAB-B944-BC52-E61A7A892DB4}"/>
              </a:ext>
            </a:extLst>
          </p:cNvPr>
          <p:cNvSpPr/>
          <p:nvPr/>
        </p:nvSpPr>
        <p:spPr>
          <a:xfrm>
            <a:off x="2120948" y="5048250"/>
            <a:ext cx="463588" cy="369332"/>
          </a:xfrm>
          <a:prstGeom prst="rect">
            <a:avLst/>
          </a:prstGeom>
        </p:spPr>
        <p:txBody>
          <a:bodyPr wrap="none">
            <a:spAutoFit/>
          </a:bodyPr>
          <a:lstStyle/>
          <a:p>
            <a:r>
              <a:rPr lang="en-US" i="1" dirty="0">
                <a:solidFill>
                  <a:srgbClr val="0070C0"/>
                </a:solidFill>
                <a:latin typeface="Cambria Math" panose="02040503050406030204" pitchFamily="18" charset="0"/>
              </a:rPr>
              <a:t>TR</a:t>
            </a:r>
          </a:p>
        </p:txBody>
      </p:sp>
      <p:cxnSp>
        <p:nvCxnSpPr>
          <p:cNvPr id="122" name="Straight Arrow Connector 121">
            <a:extLst>
              <a:ext uri="{FF2B5EF4-FFF2-40B4-BE49-F238E27FC236}">
                <a16:creationId xmlns:a16="http://schemas.microsoft.com/office/drawing/2014/main" id="{A6B5FF46-46EF-604C-9975-E135A5387C14}"/>
              </a:ext>
            </a:extLst>
          </p:cNvPr>
          <p:cNvCxnSpPr>
            <a:cxnSpLocks/>
          </p:cNvCxnSpPr>
          <p:nvPr/>
        </p:nvCxnSpPr>
        <p:spPr>
          <a:xfrm flipH="1">
            <a:off x="1651000" y="5052483"/>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23" name="Rectangle 122">
            <a:extLst>
              <a:ext uri="{FF2B5EF4-FFF2-40B4-BE49-F238E27FC236}">
                <a16:creationId xmlns:a16="http://schemas.microsoft.com/office/drawing/2014/main" id="{5D090A06-26AD-1645-AACF-DBFF2CD0D88D}"/>
              </a:ext>
            </a:extLst>
          </p:cNvPr>
          <p:cNvSpPr/>
          <p:nvPr/>
        </p:nvSpPr>
        <p:spPr>
          <a:xfrm>
            <a:off x="1531029" y="5059463"/>
            <a:ext cx="473206" cy="369332"/>
          </a:xfrm>
          <a:prstGeom prst="rect">
            <a:avLst/>
          </a:prstGeom>
        </p:spPr>
        <p:txBody>
          <a:bodyPr wrap="none">
            <a:spAutoFit/>
          </a:bodyPr>
          <a:lstStyle/>
          <a:p>
            <a:r>
              <a:rPr lang="en-US" i="1" dirty="0">
                <a:solidFill>
                  <a:srgbClr val="FF0000"/>
                </a:solidFill>
                <a:latin typeface="Cambria Math" panose="02040503050406030204" pitchFamily="18" charset="0"/>
              </a:rPr>
              <a:t>TD</a:t>
            </a:r>
          </a:p>
        </p:txBody>
      </p:sp>
      <p:cxnSp>
        <p:nvCxnSpPr>
          <p:cNvPr id="124" name="Straight Arrow Connector 123">
            <a:extLst>
              <a:ext uri="{FF2B5EF4-FFF2-40B4-BE49-F238E27FC236}">
                <a16:creationId xmlns:a16="http://schemas.microsoft.com/office/drawing/2014/main" id="{36C0D644-9D61-F24B-BB11-0452D56C9C76}"/>
              </a:ext>
            </a:extLst>
          </p:cNvPr>
          <p:cNvCxnSpPr>
            <a:cxnSpLocks/>
          </p:cNvCxnSpPr>
          <p:nvPr/>
        </p:nvCxnSpPr>
        <p:spPr>
          <a:xfrm>
            <a:off x="1940917" y="5051767"/>
            <a:ext cx="313886" cy="0"/>
          </a:xfrm>
          <a:prstGeom prst="straightConnector1">
            <a:avLst/>
          </a:prstGeom>
          <a:ln w="381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sp>
        <p:nvSpPr>
          <p:cNvPr id="125" name="Rectangle 124">
            <a:extLst>
              <a:ext uri="{FF2B5EF4-FFF2-40B4-BE49-F238E27FC236}">
                <a16:creationId xmlns:a16="http://schemas.microsoft.com/office/drawing/2014/main" id="{9C4DC410-066F-714E-9BBB-069A30915AAA}"/>
              </a:ext>
            </a:extLst>
          </p:cNvPr>
          <p:cNvSpPr/>
          <p:nvPr/>
        </p:nvSpPr>
        <p:spPr>
          <a:xfrm>
            <a:off x="1831605" y="5055230"/>
            <a:ext cx="447623" cy="369332"/>
          </a:xfrm>
          <a:prstGeom prst="rect">
            <a:avLst/>
          </a:prstGeom>
        </p:spPr>
        <p:txBody>
          <a:bodyPr wrap="none">
            <a:spAutoFit/>
          </a:bodyPr>
          <a:lstStyle/>
          <a:p>
            <a:r>
              <a:rPr lang="en-US" i="1" dirty="0">
                <a:solidFill>
                  <a:srgbClr val="00B050"/>
                </a:solidFill>
                <a:latin typeface="Cambria Math" panose="02040503050406030204" pitchFamily="18" charset="0"/>
              </a:rPr>
              <a:t>TC</a:t>
            </a:r>
          </a:p>
        </p:txBody>
      </p:sp>
      <p:sp>
        <p:nvSpPr>
          <p:cNvPr id="126" name="Rectangle 125">
            <a:extLst>
              <a:ext uri="{FF2B5EF4-FFF2-40B4-BE49-F238E27FC236}">
                <a16:creationId xmlns:a16="http://schemas.microsoft.com/office/drawing/2014/main" id="{40EDDAF2-5F89-EF4F-A6C3-6818AD1140CE}"/>
              </a:ext>
            </a:extLst>
          </p:cNvPr>
          <p:cNvSpPr/>
          <p:nvPr/>
        </p:nvSpPr>
        <p:spPr>
          <a:xfrm>
            <a:off x="2409324" y="4420268"/>
            <a:ext cx="463588" cy="369332"/>
          </a:xfrm>
          <a:prstGeom prst="rect">
            <a:avLst/>
          </a:prstGeom>
        </p:spPr>
        <p:txBody>
          <a:bodyPr wrap="none">
            <a:spAutoFit/>
          </a:bodyPr>
          <a:lstStyle/>
          <a:p>
            <a:r>
              <a:rPr lang="en-US" i="1" dirty="0">
                <a:solidFill>
                  <a:srgbClr val="0070C0"/>
                </a:solidFill>
                <a:latin typeface="Cambria Math" panose="02040503050406030204" pitchFamily="18" charset="0"/>
              </a:rPr>
              <a:t>TR</a:t>
            </a:r>
          </a:p>
        </p:txBody>
      </p:sp>
      <p:sp>
        <p:nvSpPr>
          <p:cNvPr id="127" name="Rectangle 126">
            <a:extLst>
              <a:ext uri="{FF2B5EF4-FFF2-40B4-BE49-F238E27FC236}">
                <a16:creationId xmlns:a16="http://schemas.microsoft.com/office/drawing/2014/main" id="{F9FB740A-961F-CF4D-B3A7-2AFFC1935CC1}"/>
              </a:ext>
            </a:extLst>
          </p:cNvPr>
          <p:cNvSpPr/>
          <p:nvPr/>
        </p:nvSpPr>
        <p:spPr>
          <a:xfrm>
            <a:off x="6445299" y="4415819"/>
            <a:ext cx="447623" cy="369332"/>
          </a:xfrm>
          <a:prstGeom prst="rect">
            <a:avLst/>
          </a:prstGeom>
        </p:spPr>
        <p:txBody>
          <a:bodyPr wrap="none">
            <a:spAutoFit/>
          </a:bodyPr>
          <a:lstStyle/>
          <a:p>
            <a:r>
              <a:rPr lang="en-US" i="1" dirty="0">
                <a:solidFill>
                  <a:srgbClr val="00B050"/>
                </a:solidFill>
                <a:latin typeface="Cambria Math" panose="02040503050406030204" pitchFamily="18" charset="0"/>
              </a:rPr>
              <a:t>TC</a:t>
            </a:r>
          </a:p>
        </p:txBody>
      </p:sp>
      <p:sp>
        <p:nvSpPr>
          <p:cNvPr id="128" name="Rectangle 127">
            <a:extLst>
              <a:ext uri="{FF2B5EF4-FFF2-40B4-BE49-F238E27FC236}">
                <a16:creationId xmlns:a16="http://schemas.microsoft.com/office/drawing/2014/main" id="{962A7189-29D1-4A48-BB0D-CD4C1189188A}"/>
              </a:ext>
            </a:extLst>
          </p:cNvPr>
          <p:cNvSpPr/>
          <p:nvPr/>
        </p:nvSpPr>
        <p:spPr>
          <a:xfrm>
            <a:off x="1260977" y="4420268"/>
            <a:ext cx="473206" cy="369332"/>
          </a:xfrm>
          <a:prstGeom prst="rect">
            <a:avLst/>
          </a:prstGeom>
        </p:spPr>
        <p:txBody>
          <a:bodyPr wrap="none">
            <a:spAutoFit/>
          </a:bodyPr>
          <a:lstStyle/>
          <a:p>
            <a:r>
              <a:rPr lang="en-US" i="1" dirty="0">
                <a:solidFill>
                  <a:srgbClr val="FF0000"/>
                </a:solidFill>
                <a:latin typeface="Cambria Math" panose="02040503050406030204" pitchFamily="18" charset="0"/>
              </a:rPr>
              <a:t>TD</a:t>
            </a:r>
          </a:p>
        </p:txBody>
      </p:sp>
      <p:cxnSp>
        <p:nvCxnSpPr>
          <p:cNvPr id="92" name="Straight Connector 91">
            <a:extLst>
              <a:ext uri="{FF2B5EF4-FFF2-40B4-BE49-F238E27FC236}">
                <a16:creationId xmlns:a16="http://schemas.microsoft.com/office/drawing/2014/main" id="{8B85F163-61A3-0746-963C-6D9ECA960372}"/>
              </a:ext>
            </a:extLst>
          </p:cNvPr>
          <p:cNvCxnSpPr>
            <a:cxnSpLocks/>
          </p:cNvCxnSpPr>
          <p:nvPr/>
        </p:nvCxnSpPr>
        <p:spPr>
          <a:xfrm flipV="1">
            <a:off x="1143000" y="2743200"/>
            <a:ext cx="1828800" cy="16573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A2D15046-B6AB-D446-B3B4-F3C28A3E276E}"/>
              </a:ext>
            </a:extLst>
          </p:cNvPr>
          <p:cNvCxnSpPr>
            <a:cxnSpLocks/>
          </p:cNvCxnSpPr>
          <p:nvPr/>
        </p:nvCxnSpPr>
        <p:spPr>
          <a:xfrm flipV="1">
            <a:off x="1371600" y="3143250"/>
            <a:ext cx="0" cy="1582882"/>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sp>
        <p:nvSpPr>
          <p:cNvPr id="129" name="Rectangle 128">
            <a:extLst>
              <a:ext uri="{FF2B5EF4-FFF2-40B4-BE49-F238E27FC236}">
                <a16:creationId xmlns:a16="http://schemas.microsoft.com/office/drawing/2014/main" id="{594F82E1-51BC-A445-97CF-4DEF4F859AB8}"/>
              </a:ext>
            </a:extLst>
          </p:cNvPr>
          <p:cNvSpPr/>
          <p:nvPr/>
        </p:nvSpPr>
        <p:spPr>
          <a:xfrm>
            <a:off x="1174767" y="2938882"/>
            <a:ext cx="460219" cy="210807"/>
          </a:xfrm>
          <a:prstGeom prst="rect">
            <a:avLst/>
          </a:prstGeom>
          <a:noFill/>
          <a:ln w="508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0" name="Rectangle 129">
            <a:extLst>
              <a:ext uri="{FF2B5EF4-FFF2-40B4-BE49-F238E27FC236}">
                <a16:creationId xmlns:a16="http://schemas.microsoft.com/office/drawing/2014/main" id="{CAA1B206-AB5D-E642-8DE7-B91695D0FDD8}"/>
              </a:ext>
            </a:extLst>
          </p:cNvPr>
          <p:cNvSpPr/>
          <p:nvPr/>
        </p:nvSpPr>
        <p:spPr>
          <a:xfrm>
            <a:off x="1658471" y="2942195"/>
            <a:ext cx="274689" cy="210807"/>
          </a:xfrm>
          <a:prstGeom prst="rect">
            <a:avLst/>
          </a:prstGeom>
          <a:noFill/>
          <a:ln w="508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07C9D2FE-A071-5845-94E9-1087705D75A8}"/>
              </a:ext>
            </a:extLst>
          </p:cNvPr>
          <p:cNvSpPr>
            <a:spLocks noGrp="1"/>
          </p:cNvSpPr>
          <p:nvPr>
            <p:ph type="ftr" sz="quarter" idx="11"/>
          </p:nvPr>
        </p:nvSpPr>
        <p:spPr/>
        <p:txBody>
          <a:bodyPr/>
          <a:lstStyle/>
          <a:p>
            <a:pPr>
              <a:defRPr/>
            </a:pPr>
            <a:r>
              <a:rPr lang="en-US"/>
              <a:t>Class 19:  Preferential Trading Arrangements</a:t>
            </a:r>
          </a:p>
        </p:txBody>
      </p:sp>
    </p:spTree>
    <p:extLst>
      <p:ext uri="{BB962C8B-B14F-4D97-AF65-F5344CB8AC3E}">
        <p14:creationId xmlns:p14="http://schemas.microsoft.com/office/powerpoint/2010/main" val="2188474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xit" presetSubtype="0" fill="hold" grpId="0" nodeType="withEffect">
                                  <p:stCondLst>
                                    <p:cond delay="0"/>
                                  </p:stCondLst>
                                  <p:childTnLst>
                                    <p:animEffect transition="out" filter="dissolve">
                                      <p:cBhvr>
                                        <p:cTn id="6" dur="2500"/>
                                        <p:tgtEl>
                                          <p:spTgt spid="89"/>
                                        </p:tgtEl>
                                      </p:cBhvr>
                                    </p:animEffect>
                                    <p:set>
                                      <p:cBhvr>
                                        <p:cTn id="7" dur="1" fill="hold">
                                          <p:stCondLst>
                                            <p:cond delay="2499"/>
                                          </p:stCondLst>
                                        </p:cTn>
                                        <p:tgtEl>
                                          <p:spTgt spid="89"/>
                                        </p:tgtEl>
                                        <p:attrNameLst>
                                          <p:attrName>style.visibility</p:attrName>
                                        </p:attrNameLst>
                                      </p:cBhvr>
                                      <p:to>
                                        <p:strVal val="hidden"/>
                                      </p:to>
                                    </p:set>
                                  </p:childTnLst>
                                </p:cTn>
                              </p:par>
                              <p:par>
                                <p:cTn id="8" presetID="9" presetClass="entr" presetSubtype="0" fill="hold" grpId="0" nodeType="withEffect">
                                  <p:stCondLst>
                                    <p:cond delay="0"/>
                                  </p:stCondLst>
                                  <p:childTnLst>
                                    <p:set>
                                      <p:cBhvr>
                                        <p:cTn id="9" dur="1" fill="hold">
                                          <p:stCondLst>
                                            <p:cond delay="0"/>
                                          </p:stCondLst>
                                        </p:cTn>
                                        <p:tgtEl>
                                          <p:spTgt spid="129"/>
                                        </p:tgtEl>
                                        <p:attrNameLst>
                                          <p:attrName>style.visibility</p:attrName>
                                        </p:attrNameLst>
                                      </p:cBhvr>
                                      <p:to>
                                        <p:strVal val="visible"/>
                                      </p:to>
                                    </p:set>
                                    <p:animEffect transition="in" filter="dissolve">
                                      <p:cBhvr>
                                        <p:cTn id="10" dur="1000"/>
                                        <p:tgtEl>
                                          <p:spTgt spid="129"/>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30"/>
                                        </p:tgtEl>
                                        <p:attrNameLst>
                                          <p:attrName>style.visibility</p:attrName>
                                        </p:attrNameLst>
                                      </p:cBhvr>
                                      <p:to>
                                        <p:strVal val="visible"/>
                                      </p:to>
                                    </p:set>
                                    <p:animEffect transition="in" filter="dissolve">
                                      <p:cBhvr>
                                        <p:cTn id="13" dur="1000"/>
                                        <p:tgtEl>
                                          <p:spTgt spid="130"/>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path" presetSubtype="0" accel="50000" decel="50000" fill="hold" grpId="1" nodeType="clickEffect">
                                  <p:stCondLst>
                                    <p:cond delay="0"/>
                                  </p:stCondLst>
                                  <p:childTnLst>
                                    <p:animMotion origin="layout" path="M 4.16667E-6 0 L -0.00139 0.15046 " pathEditMode="relative" rAng="0" ptsTypes="AA">
                                      <p:cBhvr>
                                        <p:cTn id="17" dur="2000" fill="hold"/>
                                        <p:tgtEl>
                                          <p:spTgt spid="129"/>
                                        </p:tgtEl>
                                        <p:attrNameLst>
                                          <p:attrName>ppt_x</p:attrName>
                                          <p:attrName>ppt_y</p:attrName>
                                        </p:attrNameLst>
                                      </p:cBhvr>
                                      <p:rCtr x="-69" y="752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129" grpId="0" animBg="1"/>
      <p:bldP spid="129" grpId="1" animBg="1"/>
      <p:bldP spid="130"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Rectangle 108">
            <a:extLst>
              <a:ext uri="{FF2B5EF4-FFF2-40B4-BE49-F238E27FC236}">
                <a16:creationId xmlns:a16="http://schemas.microsoft.com/office/drawing/2014/main" id="{92DEC14C-5978-E642-BECF-3A9DC63FD72F}"/>
              </a:ext>
            </a:extLst>
          </p:cNvPr>
          <p:cNvSpPr/>
          <p:nvPr/>
        </p:nvSpPr>
        <p:spPr>
          <a:xfrm>
            <a:off x="0" y="668740"/>
            <a:ext cx="9144000" cy="55546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 name="Right Triangle 92">
            <a:extLst>
              <a:ext uri="{FF2B5EF4-FFF2-40B4-BE49-F238E27FC236}">
                <a16:creationId xmlns:a16="http://schemas.microsoft.com/office/drawing/2014/main" id="{50AEABB8-294C-7747-8C5E-402D164B8DD1}"/>
              </a:ext>
            </a:extLst>
          </p:cNvPr>
          <p:cNvSpPr/>
          <p:nvPr/>
        </p:nvSpPr>
        <p:spPr>
          <a:xfrm flipH="1">
            <a:off x="1382661" y="3926758"/>
            <a:ext cx="271002" cy="248880"/>
          </a:xfrm>
          <a:prstGeom prst="rtTriangle">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 name="Right Triangle 85">
            <a:extLst>
              <a:ext uri="{FF2B5EF4-FFF2-40B4-BE49-F238E27FC236}">
                <a16:creationId xmlns:a16="http://schemas.microsoft.com/office/drawing/2014/main" id="{C24FF2CE-D5F9-3D4A-A329-DC77A1D5A46E}"/>
              </a:ext>
            </a:extLst>
          </p:cNvPr>
          <p:cNvSpPr/>
          <p:nvPr/>
        </p:nvSpPr>
        <p:spPr>
          <a:xfrm flipV="1">
            <a:off x="1944445" y="3162845"/>
            <a:ext cx="570155" cy="526356"/>
          </a:xfrm>
          <a:prstGeom prst="rtTriangle">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F8B286E1-10A7-E14C-9919-075CCBE225BF}"/>
              </a:ext>
            </a:extLst>
          </p:cNvPr>
          <p:cNvSpPr/>
          <p:nvPr/>
        </p:nvSpPr>
        <p:spPr>
          <a:xfrm flipV="1">
            <a:off x="4003717" y="2920719"/>
            <a:ext cx="2556695" cy="233657"/>
          </a:xfrm>
          <a:prstGeom prst="rect">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 name="Right Triangle 82">
            <a:extLst>
              <a:ext uri="{FF2B5EF4-FFF2-40B4-BE49-F238E27FC236}">
                <a16:creationId xmlns:a16="http://schemas.microsoft.com/office/drawing/2014/main" id="{F11B4B00-1A05-9547-AC1B-529F2490CA54}"/>
              </a:ext>
            </a:extLst>
          </p:cNvPr>
          <p:cNvSpPr/>
          <p:nvPr/>
        </p:nvSpPr>
        <p:spPr>
          <a:xfrm>
            <a:off x="6548566" y="2914650"/>
            <a:ext cx="291227" cy="242761"/>
          </a:xfrm>
          <a:prstGeom prst="rtTriangle">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 name="Rectangle 96">
            <a:extLst>
              <a:ext uri="{FF2B5EF4-FFF2-40B4-BE49-F238E27FC236}">
                <a16:creationId xmlns:a16="http://schemas.microsoft.com/office/drawing/2014/main" id="{842B352D-3D9B-064E-9FEA-B9DCD8B4A935}"/>
              </a:ext>
            </a:extLst>
          </p:cNvPr>
          <p:cNvSpPr/>
          <p:nvPr/>
        </p:nvSpPr>
        <p:spPr>
          <a:xfrm flipV="1">
            <a:off x="1143538" y="2915218"/>
            <a:ext cx="1372707" cy="251057"/>
          </a:xfrm>
          <a:prstGeom prst="rect">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 name="Right Triangle 97">
            <a:extLst>
              <a:ext uri="{FF2B5EF4-FFF2-40B4-BE49-F238E27FC236}">
                <a16:creationId xmlns:a16="http://schemas.microsoft.com/office/drawing/2014/main" id="{A5FEBBE0-CE28-7B4E-82B5-AD82213A7782}"/>
              </a:ext>
            </a:extLst>
          </p:cNvPr>
          <p:cNvSpPr/>
          <p:nvPr/>
        </p:nvSpPr>
        <p:spPr>
          <a:xfrm flipV="1">
            <a:off x="2512513" y="2916154"/>
            <a:ext cx="275091" cy="245187"/>
          </a:xfrm>
          <a:prstGeom prst="rtTriangle">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77</a:t>
            </a:fld>
            <a:endParaRPr lang="en-US"/>
          </a:p>
        </p:txBody>
      </p:sp>
      <p:cxnSp>
        <p:nvCxnSpPr>
          <p:cNvPr id="7" name="Straight Connector 6"/>
          <p:cNvCxnSpPr>
            <a:cxnSpLocks/>
          </p:cNvCxnSpPr>
          <p:nvPr/>
        </p:nvCxnSpPr>
        <p:spPr>
          <a:xfrm>
            <a:off x="1143000" y="4743450"/>
            <a:ext cx="22288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V="1">
            <a:off x="11430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914400" y="2114550"/>
            <a:ext cx="514350" cy="369332"/>
          </a:xfrm>
          <a:prstGeom prst="rect">
            <a:avLst/>
          </a:prstGeom>
          <a:noFill/>
        </p:spPr>
        <p:txBody>
          <a:bodyPr wrap="square" rtlCol="0">
            <a:spAutoFit/>
          </a:bodyPr>
          <a:lstStyle/>
          <a:p>
            <a:r>
              <a:rPr lang="en-US" dirty="0"/>
              <a:t>P</a:t>
            </a:r>
          </a:p>
        </p:txBody>
      </p:sp>
      <p:sp>
        <p:nvSpPr>
          <p:cNvPr id="34" name="TextBox 33"/>
          <p:cNvSpPr txBox="1"/>
          <p:nvPr/>
        </p:nvSpPr>
        <p:spPr>
          <a:xfrm>
            <a:off x="1314450" y="1600201"/>
            <a:ext cx="1943100" cy="646331"/>
          </a:xfrm>
          <a:prstGeom prst="rect">
            <a:avLst/>
          </a:prstGeom>
          <a:noFill/>
        </p:spPr>
        <p:txBody>
          <a:bodyPr wrap="square" rtlCol="0">
            <a:spAutoFit/>
          </a:bodyPr>
          <a:lstStyle/>
          <a:p>
            <a:pPr algn="ctr"/>
            <a:r>
              <a:rPr lang="en-US" dirty="0"/>
              <a:t>Export Supplies of B, C, and D</a:t>
            </a:r>
          </a:p>
        </p:txBody>
      </p:sp>
      <p:sp>
        <p:nvSpPr>
          <p:cNvPr id="38" name="Left Brace 37"/>
          <p:cNvSpPr/>
          <p:nvPr/>
        </p:nvSpPr>
        <p:spPr>
          <a:xfrm>
            <a:off x="971550" y="3371850"/>
            <a:ext cx="171450" cy="1028700"/>
          </a:xfrm>
          <a:prstGeom prst="leftBrace">
            <a:avLst>
              <a:gd name="adj1" fmla="val 44444"/>
              <a:gd name="adj2"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61" name="Straight Connector 60"/>
          <p:cNvCxnSpPr>
            <a:cxnSpLocks/>
          </p:cNvCxnSpPr>
          <p:nvPr/>
        </p:nvCxnSpPr>
        <p:spPr>
          <a:xfrm>
            <a:off x="4000500" y="4743450"/>
            <a:ext cx="36004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flipV="1">
            <a:off x="40005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5" name="TextBox 64"/>
          <p:cNvSpPr txBox="1"/>
          <p:nvPr/>
        </p:nvSpPr>
        <p:spPr>
          <a:xfrm>
            <a:off x="7486650" y="4686300"/>
            <a:ext cx="514350" cy="369332"/>
          </a:xfrm>
          <a:prstGeom prst="rect">
            <a:avLst/>
          </a:prstGeom>
          <a:noFill/>
        </p:spPr>
        <p:txBody>
          <a:bodyPr wrap="square" rtlCol="0">
            <a:spAutoFit/>
          </a:bodyPr>
          <a:lstStyle/>
          <a:p>
            <a:r>
              <a:rPr lang="en-US" dirty="0"/>
              <a:t>Q</a:t>
            </a:r>
          </a:p>
        </p:txBody>
      </p:sp>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92EE2414-DF8A-4344-983D-77235EC7E06D}"/>
                  </a:ext>
                </a:extLst>
              </p:cNvPr>
              <p:cNvSpPr txBox="1"/>
              <p:nvPr/>
            </p:nvSpPr>
            <p:spPr>
              <a:xfrm>
                <a:off x="2286000" y="2171700"/>
                <a:ext cx="1023657" cy="3702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𝑡</m:t>
                          </m:r>
                        </m:sup>
                      </m:sSup>
                      <m:r>
                        <a:rPr lang="en-US" i="1">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𝑡</m:t>
                          </m:r>
                        </m:sup>
                      </m:sSup>
                      <m:r>
                        <a:rPr lang="en-US" b="0" i="1" smtClean="0">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b="0" i="1" smtClean="0">
                              <a:latin typeface="Cambria Math" panose="02040503050406030204" pitchFamily="18" charset="0"/>
                            </a:rPr>
                            <m:t>𝐷</m:t>
                          </m:r>
                          <m:r>
                            <a:rPr lang="en-US" i="1">
                              <a:latin typeface="Cambria Math" panose="02040503050406030204" pitchFamily="18" charset="0"/>
                            </a:rPr>
                            <m:t>𝑡</m:t>
                          </m:r>
                        </m:sup>
                      </m:sSup>
                    </m:oMath>
                  </m:oMathPara>
                </a14:m>
                <a:endParaRPr lang="en-US" baseline="30000" dirty="0"/>
              </a:p>
            </p:txBody>
          </p:sp>
        </mc:Choice>
        <mc:Fallback xmlns="">
          <p:sp>
            <p:nvSpPr>
              <p:cNvPr id="52" name="TextBox 51">
                <a:extLst>
                  <a:ext uri="{FF2B5EF4-FFF2-40B4-BE49-F238E27FC236}">
                    <a16:creationId xmlns:a16="http://schemas.microsoft.com/office/drawing/2014/main" id="{92EE2414-DF8A-4344-983D-77235EC7E06D}"/>
                  </a:ext>
                </a:extLst>
              </p:cNvPr>
              <p:cNvSpPr txBox="1">
                <a:spLocks noRot="1" noChangeAspect="1" noMove="1" noResize="1" noEditPoints="1" noAdjustHandles="1" noChangeArrowheads="1" noChangeShapeType="1" noTextEdit="1"/>
              </p:cNvSpPr>
              <p:nvPr/>
            </p:nvSpPr>
            <p:spPr>
              <a:xfrm>
                <a:off x="2286000" y="2171700"/>
                <a:ext cx="1023657" cy="370230"/>
              </a:xfrm>
              <a:prstGeom prst="rect">
                <a:avLst/>
              </a:prstGeom>
              <a:blipFill>
                <a:blip r:embed="rId2"/>
                <a:stretch>
                  <a:fillRect r="-33333"/>
                </a:stretch>
              </a:blipFill>
            </p:spPr>
            <p:txBody>
              <a:bodyPr/>
              <a:lstStyle/>
              <a:p>
                <a:r>
                  <a:rPr lang="en-US">
                    <a:noFill/>
                  </a:rPr>
                  <a:t> </a:t>
                </a:r>
              </a:p>
            </p:txBody>
          </p:sp>
        </mc:Fallback>
      </mc:AlternateContent>
      <p:sp>
        <p:nvSpPr>
          <p:cNvPr id="82" name="TextBox 81">
            <a:extLst>
              <a:ext uri="{FF2B5EF4-FFF2-40B4-BE49-F238E27FC236}">
                <a16:creationId xmlns:a16="http://schemas.microsoft.com/office/drawing/2014/main" id="{7E6B0EBB-1053-F74B-9D67-38DE2DAC1BC9}"/>
              </a:ext>
            </a:extLst>
          </p:cNvPr>
          <p:cNvSpPr txBox="1"/>
          <p:nvPr/>
        </p:nvSpPr>
        <p:spPr>
          <a:xfrm>
            <a:off x="3771900" y="2114550"/>
            <a:ext cx="514350" cy="369332"/>
          </a:xfrm>
          <a:prstGeom prst="rect">
            <a:avLst/>
          </a:prstGeom>
          <a:noFill/>
        </p:spPr>
        <p:txBody>
          <a:bodyPr wrap="square" rtlCol="0">
            <a:spAutoFit/>
          </a:bodyPr>
          <a:lstStyle/>
          <a:p>
            <a:r>
              <a:rPr lang="en-US" dirty="0"/>
              <a:t>P</a:t>
            </a:r>
          </a:p>
        </p:txBody>
      </p:sp>
      <p:cxnSp>
        <p:nvCxnSpPr>
          <p:cNvPr id="37" name="Straight Connector 36">
            <a:extLst>
              <a:ext uri="{FF2B5EF4-FFF2-40B4-BE49-F238E27FC236}">
                <a16:creationId xmlns:a16="http://schemas.microsoft.com/office/drawing/2014/main" id="{2B69756F-A655-3D4B-94B8-1C84BBD8D05F}"/>
              </a:ext>
            </a:extLst>
          </p:cNvPr>
          <p:cNvCxnSpPr>
            <a:cxnSpLocks/>
          </p:cNvCxnSpPr>
          <p:nvPr/>
        </p:nvCxnSpPr>
        <p:spPr>
          <a:xfrm flipV="1">
            <a:off x="4000500" y="3371850"/>
            <a:ext cx="108585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7D3B3EFB-8AD7-B847-A9E9-32226D6619E0}"/>
              </a:ext>
            </a:extLst>
          </p:cNvPr>
          <p:cNvCxnSpPr>
            <a:cxnSpLocks/>
          </p:cNvCxnSpPr>
          <p:nvPr/>
        </p:nvCxnSpPr>
        <p:spPr>
          <a:xfrm flipV="1">
            <a:off x="4000500" y="3371850"/>
            <a:ext cx="217170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0" name="Straight Connector 89">
            <a:extLst>
              <a:ext uri="{FF2B5EF4-FFF2-40B4-BE49-F238E27FC236}">
                <a16:creationId xmlns:a16="http://schemas.microsoft.com/office/drawing/2014/main" id="{B2D8F04D-0077-A244-88D3-72FB5EC1C75A}"/>
              </a:ext>
            </a:extLst>
          </p:cNvPr>
          <p:cNvCxnSpPr>
            <a:cxnSpLocks/>
          </p:cNvCxnSpPr>
          <p:nvPr/>
        </p:nvCxnSpPr>
        <p:spPr>
          <a:xfrm flipV="1">
            <a:off x="1143000" y="2343150"/>
            <a:ext cx="114300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2" name="Straight Connector 91">
            <a:extLst>
              <a:ext uri="{FF2B5EF4-FFF2-40B4-BE49-F238E27FC236}">
                <a16:creationId xmlns:a16="http://schemas.microsoft.com/office/drawing/2014/main" id="{8B85F163-61A3-0746-963C-6D9ECA960372}"/>
              </a:ext>
            </a:extLst>
          </p:cNvPr>
          <p:cNvCxnSpPr>
            <a:cxnSpLocks/>
          </p:cNvCxnSpPr>
          <p:nvPr/>
        </p:nvCxnSpPr>
        <p:spPr>
          <a:xfrm flipV="1">
            <a:off x="1143000" y="2743200"/>
            <a:ext cx="1828800" cy="16573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5" name="Straight Connector 104">
            <a:extLst>
              <a:ext uri="{FF2B5EF4-FFF2-40B4-BE49-F238E27FC236}">
                <a16:creationId xmlns:a16="http://schemas.microsoft.com/office/drawing/2014/main" id="{BD22C410-650B-8D47-BD64-C672E078F6CA}"/>
              </a:ext>
            </a:extLst>
          </p:cNvPr>
          <p:cNvCxnSpPr>
            <a:cxnSpLocks/>
          </p:cNvCxnSpPr>
          <p:nvPr/>
        </p:nvCxnSpPr>
        <p:spPr>
          <a:xfrm flipV="1">
            <a:off x="6172200" y="2914650"/>
            <a:ext cx="1485900" cy="4572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8" name="Straight Connector 107">
            <a:extLst>
              <a:ext uri="{FF2B5EF4-FFF2-40B4-BE49-F238E27FC236}">
                <a16:creationId xmlns:a16="http://schemas.microsoft.com/office/drawing/2014/main" id="{78587724-9D09-8C47-A585-6DFE04317138}"/>
              </a:ext>
            </a:extLst>
          </p:cNvPr>
          <p:cNvCxnSpPr>
            <a:cxnSpLocks/>
          </p:cNvCxnSpPr>
          <p:nvPr/>
        </p:nvCxnSpPr>
        <p:spPr>
          <a:xfrm flipV="1">
            <a:off x="5086350" y="2571750"/>
            <a:ext cx="2571750" cy="8001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0296D01C-5A67-F249-8B2F-49D0E799DF72}"/>
              </a:ext>
            </a:extLst>
          </p:cNvPr>
          <p:cNvCxnSpPr>
            <a:cxnSpLocks/>
          </p:cNvCxnSpPr>
          <p:nvPr/>
        </p:nvCxnSpPr>
        <p:spPr>
          <a:xfrm>
            <a:off x="5772150" y="2286000"/>
            <a:ext cx="1771650" cy="14287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80892F4F-B952-8C4F-B790-4341425ED3BF}"/>
                  </a:ext>
                </a:extLst>
              </p:cNvPr>
              <p:cNvSpPr/>
              <p:nvPr/>
            </p:nvSpPr>
            <p:spPr>
              <a:xfrm>
                <a:off x="7258051" y="2286000"/>
                <a:ext cx="64203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𝑋</m:t>
                          </m:r>
                        </m:e>
                        <m:sub>
                          <m:r>
                            <a:rPr lang="en-US" i="1">
                              <a:solidFill>
                                <a:schemeClr val="tx1"/>
                              </a:solidFill>
                              <a:latin typeface="Cambria Math" panose="02040503050406030204" pitchFamily="18" charset="0"/>
                            </a:rPr>
                            <m:t>1</m:t>
                          </m:r>
                        </m:sub>
                      </m:sSub>
                    </m:oMath>
                  </m:oMathPara>
                </a14:m>
                <a:endParaRPr lang="en-US" dirty="0">
                  <a:solidFill>
                    <a:schemeClr val="tx1"/>
                  </a:solidFill>
                </a:endParaRPr>
              </a:p>
            </p:txBody>
          </p:sp>
        </mc:Choice>
        <mc:Fallback xmlns="">
          <p:sp>
            <p:nvSpPr>
              <p:cNvPr id="2" name="Rectangle 1">
                <a:extLst>
                  <a:ext uri="{FF2B5EF4-FFF2-40B4-BE49-F238E27FC236}">
                    <a16:creationId xmlns:a16="http://schemas.microsoft.com/office/drawing/2014/main" id="{80892F4F-B952-8C4F-B790-4341425ED3BF}"/>
                  </a:ext>
                </a:extLst>
              </p:cNvPr>
              <p:cNvSpPr>
                <a:spLocks noRot="1" noChangeAspect="1" noMove="1" noResize="1" noEditPoints="1" noAdjustHandles="1" noChangeArrowheads="1" noChangeShapeType="1" noTextEdit="1"/>
              </p:cNvSpPr>
              <p:nvPr/>
            </p:nvSpPr>
            <p:spPr>
              <a:xfrm>
                <a:off x="7258051" y="2286000"/>
                <a:ext cx="642035" cy="369332"/>
              </a:xfrm>
              <a:prstGeom prst="rect">
                <a:avLst/>
              </a:prstGeom>
              <a:blipFill>
                <a:blip r:embed="rId3"/>
                <a:stretch>
                  <a:fillRect b="-137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Rectangle 40">
                <a:extLst>
                  <a:ext uri="{FF2B5EF4-FFF2-40B4-BE49-F238E27FC236}">
                    <a16:creationId xmlns:a16="http://schemas.microsoft.com/office/drawing/2014/main" id="{DABB84F5-AE17-204A-80ED-F6F8F057D7D9}"/>
                  </a:ext>
                </a:extLst>
              </p:cNvPr>
              <p:cNvSpPr/>
              <p:nvPr/>
            </p:nvSpPr>
            <p:spPr>
              <a:xfrm>
                <a:off x="7315200" y="2971800"/>
                <a:ext cx="64735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𝑋</m:t>
                          </m:r>
                        </m:e>
                        <m:sub>
                          <m:r>
                            <a:rPr lang="en-US" b="0" i="1" smtClean="0">
                              <a:solidFill>
                                <a:schemeClr val="tx1"/>
                              </a:solidFill>
                              <a:latin typeface="Cambria Math" panose="02040503050406030204" pitchFamily="18" charset="0"/>
                            </a:rPr>
                            <m:t>2</m:t>
                          </m:r>
                        </m:sub>
                      </m:sSub>
                    </m:oMath>
                  </m:oMathPara>
                </a14:m>
                <a:endParaRPr lang="en-US" dirty="0">
                  <a:solidFill>
                    <a:schemeClr val="tx1"/>
                  </a:solidFill>
                </a:endParaRPr>
              </a:p>
            </p:txBody>
          </p:sp>
        </mc:Choice>
        <mc:Fallback xmlns="">
          <p:sp>
            <p:nvSpPr>
              <p:cNvPr id="41" name="Rectangle 40">
                <a:extLst>
                  <a:ext uri="{FF2B5EF4-FFF2-40B4-BE49-F238E27FC236}">
                    <a16:creationId xmlns:a16="http://schemas.microsoft.com/office/drawing/2014/main" id="{DABB84F5-AE17-204A-80ED-F6F8F057D7D9}"/>
                  </a:ext>
                </a:extLst>
              </p:cNvPr>
              <p:cNvSpPr>
                <a:spLocks noRot="1" noChangeAspect="1" noMove="1" noResize="1" noEditPoints="1" noAdjustHandles="1" noChangeArrowheads="1" noChangeShapeType="1" noTextEdit="1"/>
              </p:cNvSpPr>
              <p:nvPr/>
            </p:nvSpPr>
            <p:spPr>
              <a:xfrm>
                <a:off x="7315200" y="2971800"/>
                <a:ext cx="647357" cy="369332"/>
              </a:xfrm>
              <a:prstGeom prst="rect">
                <a:avLst/>
              </a:prstGeom>
              <a:blipFill>
                <a:blip r:embed="rId4"/>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Rectangle 44">
                <a:extLst>
                  <a:ext uri="{FF2B5EF4-FFF2-40B4-BE49-F238E27FC236}">
                    <a16:creationId xmlns:a16="http://schemas.microsoft.com/office/drawing/2014/main" id="{0CF069C6-2FA6-5044-AFDE-4E27CCAE2EE5}"/>
                  </a:ext>
                </a:extLst>
              </p:cNvPr>
              <p:cNvSpPr/>
              <p:nvPr/>
            </p:nvSpPr>
            <p:spPr>
              <a:xfrm>
                <a:off x="7315200" y="3371850"/>
                <a:ext cx="570349" cy="37003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𝑀</m:t>
                          </m:r>
                        </m:e>
                        <m:sup>
                          <m:r>
                            <a:rPr lang="en-US" i="1">
                              <a:latin typeface="Cambria Math" panose="02040503050406030204" pitchFamily="18" charset="0"/>
                            </a:rPr>
                            <m:t>𝐴</m:t>
                          </m:r>
                        </m:sup>
                      </m:sSup>
                    </m:oMath>
                  </m:oMathPara>
                </a14:m>
                <a:endParaRPr lang="en-US" dirty="0"/>
              </a:p>
            </p:txBody>
          </p:sp>
        </mc:Choice>
        <mc:Fallback xmlns="">
          <p:sp>
            <p:nvSpPr>
              <p:cNvPr id="45" name="Rectangle 44">
                <a:extLst>
                  <a:ext uri="{FF2B5EF4-FFF2-40B4-BE49-F238E27FC236}">
                    <a16:creationId xmlns:a16="http://schemas.microsoft.com/office/drawing/2014/main" id="{0CF069C6-2FA6-5044-AFDE-4E27CCAE2EE5}"/>
                  </a:ext>
                </a:extLst>
              </p:cNvPr>
              <p:cNvSpPr>
                <a:spLocks noRot="1" noChangeAspect="1" noMove="1" noResize="1" noEditPoints="1" noAdjustHandles="1" noChangeArrowheads="1" noChangeShapeType="1" noTextEdit="1"/>
              </p:cNvSpPr>
              <p:nvPr/>
            </p:nvSpPr>
            <p:spPr>
              <a:xfrm>
                <a:off x="7315200" y="3371850"/>
                <a:ext cx="570349" cy="370038"/>
              </a:xfrm>
              <a:prstGeom prst="rect">
                <a:avLst/>
              </a:prstGeom>
              <a:blipFill>
                <a:blip r:embed="rId5"/>
                <a:stretch>
                  <a:fillRect/>
                </a:stretch>
              </a:blipFill>
            </p:spPr>
            <p:txBody>
              <a:bodyPr/>
              <a:lstStyle/>
              <a:p>
                <a:r>
                  <a:rPr lang="en-US">
                    <a:noFill/>
                  </a:rPr>
                  <a:t> </a:t>
                </a:r>
              </a:p>
            </p:txBody>
          </p:sp>
        </mc:Fallback>
      </mc:AlternateContent>
      <p:cxnSp>
        <p:nvCxnSpPr>
          <p:cNvPr id="46" name="Straight Connector 45">
            <a:extLst>
              <a:ext uri="{FF2B5EF4-FFF2-40B4-BE49-F238E27FC236}">
                <a16:creationId xmlns:a16="http://schemas.microsoft.com/office/drawing/2014/main" id="{2AF4C72D-A217-9045-8FD3-1A2D1F3846E0}"/>
              </a:ext>
            </a:extLst>
          </p:cNvPr>
          <p:cNvCxnSpPr>
            <a:cxnSpLocks/>
          </p:cNvCxnSpPr>
          <p:nvPr/>
        </p:nvCxnSpPr>
        <p:spPr>
          <a:xfrm>
            <a:off x="1143000" y="2914650"/>
            <a:ext cx="5350669"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3" name="Straight Connector 52">
            <a:extLst>
              <a:ext uri="{FF2B5EF4-FFF2-40B4-BE49-F238E27FC236}">
                <a16:creationId xmlns:a16="http://schemas.microsoft.com/office/drawing/2014/main" id="{C411EB69-7D49-CF40-82E4-3B972507DF3B}"/>
              </a:ext>
            </a:extLst>
          </p:cNvPr>
          <p:cNvCxnSpPr>
            <a:cxnSpLocks/>
          </p:cNvCxnSpPr>
          <p:nvPr/>
        </p:nvCxnSpPr>
        <p:spPr>
          <a:xfrm flipV="1">
            <a:off x="6549146" y="2908570"/>
            <a:ext cx="0" cy="1839744"/>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9F0E4899-CCAF-DB40-8F93-BF49E3BE89D1}"/>
              </a:ext>
            </a:extLst>
          </p:cNvPr>
          <p:cNvCxnSpPr>
            <a:cxnSpLocks/>
          </p:cNvCxnSpPr>
          <p:nvPr/>
        </p:nvCxnSpPr>
        <p:spPr>
          <a:xfrm flipV="1">
            <a:off x="2791838" y="2906138"/>
            <a:ext cx="0" cy="1839744"/>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8" name="Straight Connector 57">
            <a:extLst>
              <a:ext uri="{FF2B5EF4-FFF2-40B4-BE49-F238E27FC236}">
                <a16:creationId xmlns:a16="http://schemas.microsoft.com/office/drawing/2014/main" id="{8BC69BF0-E90A-5D48-AB9E-DEFC55577E12}"/>
              </a:ext>
            </a:extLst>
          </p:cNvPr>
          <p:cNvCxnSpPr>
            <a:cxnSpLocks/>
          </p:cNvCxnSpPr>
          <p:nvPr/>
        </p:nvCxnSpPr>
        <p:spPr>
          <a:xfrm flipV="1">
            <a:off x="1651270" y="2908570"/>
            <a:ext cx="0" cy="2377805"/>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108F5F29-3284-6845-BBD9-F61EF62DE53E}"/>
              </a:ext>
            </a:extLst>
          </p:cNvPr>
          <p:cNvCxnSpPr>
            <a:cxnSpLocks/>
          </p:cNvCxnSpPr>
          <p:nvPr/>
        </p:nvCxnSpPr>
        <p:spPr>
          <a:xfrm>
            <a:off x="1143000" y="3156698"/>
            <a:ext cx="5710378"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CD0ACFD9-A660-F14C-BA38-C134DEBEC825}"/>
              </a:ext>
            </a:extLst>
          </p:cNvPr>
          <p:cNvCxnSpPr>
            <a:cxnSpLocks/>
          </p:cNvCxnSpPr>
          <p:nvPr/>
        </p:nvCxnSpPr>
        <p:spPr>
          <a:xfrm flipV="1">
            <a:off x="6858000" y="3160569"/>
            <a:ext cx="0" cy="1582882"/>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458363F3-4D2B-F944-B8A8-BDF52ADACE6B}"/>
              </a:ext>
            </a:extLst>
          </p:cNvPr>
          <p:cNvCxnSpPr>
            <a:cxnSpLocks/>
          </p:cNvCxnSpPr>
          <p:nvPr/>
        </p:nvCxnSpPr>
        <p:spPr>
          <a:xfrm flipV="1">
            <a:off x="2514600" y="3143251"/>
            <a:ext cx="0" cy="2095499"/>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A2D15046-B6AB-D446-B3B4-F3C28A3E276E}"/>
              </a:ext>
            </a:extLst>
          </p:cNvPr>
          <p:cNvCxnSpPr>
            <a:cxnSpLocks/>
          </p:cNvCxnSpPr>
          <p:nvPr/>
        </p:nvCxnSpPr>
        <p:spPr>
          <a:xfrm flipV="1">
            <a:off x="1371600" y="3143250"/>
            <a:ext cx="0" cy="1582882"/>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sp>
        <p:nvSpPr>
          <p:cNvPr id="80" name="TextBox 79">
            <a:extLst>
              <a:ext uri="{FF2B5EF4-FFF2-40B4-BE49-F238E27FC236}">
                <a16:creationId xmlns:a16="http://schemas.microsoft.com/office/drawing/2014/main" id="{23324163-DAA0-964E-A3D4-8EFA0336428B}"/>
              </a:ext>
            </a:extLst>
          </p:cNvPr>
          <p:cNvSpPr txBox="1"/>
          <p:nvPr/>
        </p:nvSpPr>
        <p:spPr>
          <a:xfrm>
            <a:off x="1933575" y="1104901"/>
            <a:ext cx="5086350" cy="507831"/>
          </a:xfrm>
          <a:prstGeom prst="rect">
            <a:avLst/>
          </a:prstGeom>
          <a:noFill/>
        </p:spPr>
        <p:txBody>
          <a:bodyPr wrap="square" rtlCol="0">
            <a:spAutoFit/>
          </a:bodyPr>
          <a:lstStyle/>
          <a:p>
            <a:pPr algn="ctr"/>
            <a:r>
              <a:rPr lang="en-US" sz="2700" dirty="0"/>
              <a:t>Welfare Effects on World</a:t>
            </a:r>
          </a:p>
        </p:txBody>
      </p:sp>
      <p:cxnSp>
        <p:nvCxnSpPr>
          <p:cNvPr id="81" name="Straight Connector 80">
            <a:extLst>
              <a:ext uri="{FF2B5EF4-FFF2-40B4-BE49-F238E27FC236}">
                <a16:creationId xmlns:a16="http://schemas.microsoft.com/office/drawing/2014/main" id="{ACBECF16-67F2-054D-BE41-9CD22182BC4F}"/>
              </a:ext>
            </a:extLst>
          </p:cNvPr>
          <p:cNvCxnSpPr>
            <a:cxnSpLocks/>
          </p:cNvCxnSpPr>
          <p:nvPr/>
        </p:nvCxnSpPr>
        <p:spPr>
          <a:xfrm flipV="1">
            <a:off x="1946545" y="2908570"/>
            <a:ext cx="0" cy="2377805"/>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sp>
        <p:nvSpPr>
          <p:cNvPr id="87" name="Rectangle 86">
            <a:extLst>
              <a:ext uri="{FF2B5EF4-FFF2-40B4-BE49-F238E27FC236}">
                <a16:creationId xmlns:a16="http://schemas.microsoft.com/office/drawing/2014/main" id="{39E003F1-DA2C-1F43-AD3F-25501B2A3002}"/>
              </a:ext>
            </a:extLst>
          </p:cNvPr>
          <p:cNvSpPr/>
          <p:nvPr/>
        </p:nvSpPr>
        <p:spPr>
          <a:xfrm flipV="1">
            <a:off x="1151607" y="3939883"/>
            <a:ext cx="232996" cy="251057"/>
          </a:xfrm>
          <a:prstGeom prst="rect">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 name="Right Triangle 87">
            <a:extLst>
              <a:ext uri="{FF2B5EF4-FFF2-40B4-BE49-F238E27FC236}">
                <a16:creationId xmlns:a16="http://schemas.microsoft.com/office/drawing/2014/main" id="{0ECBF73A-590E-6F4D-85CB-1456CB0C6945}"/>
              </a:ext>
            </a:extLst>
          </p:cNvPr>
          <p:cNvSpPr/>
          <p:nvPr/>
        </p:nvSpPr>
        <p:spPr>
          <a:xfrm flipV="1">
            <a:off x="1375937" y="3940820"/>
            <a:ext cx="275091" cy="245187"/>
          </a:xfrm>
          <a:prstGeom prst="rtTriangle">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 name="Rectangle 88">
            <a:extLst>
              <a:ext uri="{FF2B5EF4-FFF2-40B4-BE49-F238E27FC236}">
                <a16:creationId xmlns:a16="http://schemas.microsoft.com/office/drawing/2014/main" id="{6BF48513-DA34-AB4C-A5E9-EC1A2B03E899}"/>
              </a:ext>
            </a:extLst>
          </p:cNvPr>
          <p:cNvSpPr/>
          <p:nvPr/>
        </p:nvSpPr>
        <p:spPr>
          <a:xfrm>
            <a:off x="1166486" y="3953769"/>
            <a:ext cx="459525" cy="210807"/>
          </a:xfrm>
          <a:prstGeom prst="rect">
            <a:avLst/>
          </a:prstGeom>
          <a:noFill/>
          <a:ln w="508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C9531986-811A-3B48-A2D0-355A2AAFFC71}"/>
              </a:ext>
            </a:extLst>
          </p:cNvPr>
          <p:cNvSpPr/>
          <p:nvPr/>
        </p:nvSpPr>
        <p:spPr>
          <a:xfrm>
            <a:off x="1664724" y="2941155"/>
            <a:ext cx="263629" cy="210807"/>
          </a:xfrm>
          <a:prstGeom prst="rect">
            <a:avLst/>
          </a:prstGeom>
          <a:noFill/>
          <a:ln w="508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10" name="TextBox 109">
                <a:extLst>
                  <a:ext uri="{FF2B5EF4-FFF2-40B4-BE49-F238E27FC236}">
                    <a16:creationId xmlns:a16="http://schemas.microsoft.com/office/drawing/2014/main" id="{35B7E9D7-C5B5-414B-BF0A-5F8BE577DA2E}"/>
                  </a:ext>
                </a:extLst>
              </p:cNvPr>
              <p:cNvSpPr txBox="1"/>
              <p:nvPr/>
            </p:nvSpPr>
            <p:spPr>
              <a:xfrm>
                <a:off x="2438400" y="2438400"/>
                <a:ext cx="1793502" cy="376963"/>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𝐵𝑓</m:t>
                        </m:r>
                      </m:sup>
                    </m:sSup>
                    <m:r>
                      <a:rPr lang="en-US" b="0" i="1" smtClean="0">
                        <a:latin typeface="Cambria Math" panose="02040503050406030204" pitchFamily="18" charset="0"/>
                      </a:rPr>
                      <m:t>,</m:t>
                    </m:r>
                    <m:r>
                      <a:rPr lang="en-US" i="1">
                        <a:latin typeface="Cambria Math" panose="02040503050406030204" pitchFamily="18" charset="0"/>
                      </a:rPr>
                      <m:t> </m:t>
                    </m:r>
                    <m:sSup>
                      <m:sSupPr>
                        <m:ctrlPr>
                          <a:rPr lang="en-US" i="1">
                            <a:latin typeface="Cambria Math" panose="02040503050406030204" pitchFamily="18" charset="0"/>
                          </a:rPr>
                        </m:ctrlPr>
                      </m:sSupPr>
                      <m:e>
                        <m:r>
                          <a:rPr lang="en-US" b="0" i="1" smtClean="0">
                            <a:latin typeface="Cambria Math" panose="02040503050406030204" pitchFamily="18" charset="0"/>
                          </a:rPr>
                          <m:t> </m:t>
                        </m:r>
                        <m:r>
                          <a:rPr lang="en-US" i="1">
                            <a:latin typeface="Cambria Math" panose="02040503050406030204" pitchFamily="18" charset="0"/>
                          </a:rPr>
                          <m:t>𝑋</m:t>
                        </m:r>
                      </m:e>
                      <m:sup>
                        <m:r>
                          <a:rPr lang="en-US" i="1">
                            <a:latin typeface="Cambria Math" panose="02040503050406030204" pitchFamily="18" charset="0"/>
                          </a:rPr>
                          <m:t>𝐶𝑓</m:t>
                        </m:r>
                      </m:sup>
                    </m:sSup>
                  </m:oMath>
                </a14:m>
                <a:r>
                  <a:rPr lang="en-US" dirty="0"/>
                  <a:t>,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b="0" i="1" smtClean="0">
                            <a:latin typeface="Cambria Math" panose="02040503050406030204" pitchFamily="18" charset="0"/>
                          </a:rPr>
                          <m:t>𝐷</m:t>
                        </m:r>
                        <m:r>
                          <a:rPr lang="en-US" i="1">
                            <a:latin typeface="Cambria Math" panose="02040503050406030204" pitchFamily="18" charset="0"/>
                          </a:rPr>
                          <m:t>𝑓</m:t>
                        </m:r>
                      </m:sup>
                    </m:sSup>
                  </m:oMath>
                </a14:m>
                <a:endParaRPr lang="en-US" baseline="30000" dirty="0"/>
              </a:p>
            </p:txBody>
          </p:sp>
        </mc:Choice>
        <mc:Fallback xmlns="">
          <p:sp>
            <p:nvSpPr>
              <p:cNvPr id="110" name="TextBox 109">
                <a:extLst>
                  <a:ext uri="{FF2B5EF4-FFF2-40B4-BE49-F238E27FC236}">
                    <a16:creationId xmlns:a16="http://schemas.microsoft.com/office/drawing/2014/main" id="{35B7E9D7-C5B5-414B-BF0A-5F8BE577DA2E}"/>
                  </a:ext>
                </a:extLst>
              </p:cNvPr>
              <p:cNvSpPr txBox="1">
                <a:spLocks noRot="1" noChangeAspect="1" noMove="1" noResize="1" noEditPoints="1" noAdjustHandles="1" noChangeArrowheads="1" noChangeShapeType="1" noTextEdit="1"/>
              </p:cNvSpPr>
              <p:nvPr/>
            </p:nvSpPr>
            <p:spPr>
              <a:xfrm>
                <a:off x="2438400" y="2438400"/>
                <a:ext cx="1793502" cy="376963"/>
              </a:xfrm>
              <a:prstGeom prst="rect">
                <a:avLst/>
              </a:prstGeom>
              <a:blipFill>
                <a:blip r:embed="rId6"/>
                <a:stretch>
                  <a:fillRect t="-3333" b="-2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1" name="Rectangle 110">
                <a:extLst>
                  <a:ext uri="{FF2B5EF4-FFF2-40B4-BE49-F238E27FC236}">
                    <a16:creationId xmlns:a16="http://schemas.microsoft.com/office/drawing/2014/main" id="{A3DE08AA-968B-1045-AB21-DA0AA421160A}"/>
                  </a:ext>
                </a:extLst>
              </p:cNvPr>
              <p:cNvSpPr/>
              <p:nvPr/>
            </p:nvSpPr>
            <p:spPr>
              <a:xfrm>
                <a:off x="685800" y="3657600"/>
                <a:ext cx="33457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𝑡</m:t>
                      </m:r>
                    </m:oMath>
                  </m:oMathPara>
                </a14:m>
                <a:endParaRPr lang="en-US" dirty="0"/>
              </a:p>
            </p:txBody>
          </p:sp>
        </mc:Choice>
        <mc:Fallback xmlns="">
          <p:sp>
            <p:nvSpPr>
              <p:cNvPr id="111" name="Rectangle 110">
                <a:extLst>
                  <a:ext uri="{FF2B5EF4-FFF2-40B4-BE49-F238E27FC236}">
                    <a16:creationId xmlns:a16="http://schemas.microsoft.com/office/drawing/2014/main" id="{A3DE08AA-968B-1045-AB21-DA0AA421160A}"/>
                  </a:ext>
                </a:extLst>
              </p:cNvPr>
              <p:cNvSpPr>
                <a:spLocks noRot="1" noChangeAspect="1" noMove="1" noResize="1" noEditPoints="1" noAdjustHandles="1" noChangeArrowheads="1" noChangeShapeType="1" noTextEdit="1"/>
              </p:cNvSpPr>
              <p:nvPr/>
            </p:nvSpPr>
            <p:spPr>
              <a:xfrm>
                <a:off x="685800" y="3657600"/>
                <a:ext cx="334579" cy="369332"/>
              </a:xfrm>
              <a:prstGeom prst="rect">
                <a:avLst/>
              </a:prstGeom>
              <a:blipFill>
                <a:blip r:embed="rId7"/>
                <a:stretch>
                  <a:fillRect/>
                </a:stretch>
              </a:blipFill>
            </p:spPr>
            <p:txBody>
              <a:bodyPr/>
              <a:lstStyle/>
              <a:p>
                <a:r>
                  <a:rPr lang="en-US">
                    <a:noFill/>
                  </a:rPr>
                  <a:t> </a:t>
                </a:r>
              </a:p>
            </p:txBody>
          </p:sp>
        </mc:Fallback>
      </mc:AlternateContent>
      <p:sp>
        <p:nvSpPr>
          <p:cNvPr id="112" name="TextBox 111">
            <a:extLst>
              <a:ext uri="{FF2B5EF4-FFF2-40B4-BE49-F238E27FC236}">
                <a16:creationId xmlns:a16="http://schemas.microsoft.com/office/drawing/2014/main" id="{8BC04C5C-09E3-AB4C-8267-99C42BEC909A}"/>
              </a:ext>
            </a:extLst>
          </p:cNvPr>
          <p:cNvSpPr txBox="1"/>
          <p:nvPr/>
        </p:nvSpPr>
        <p:spPr>
          <a:xfrm>
            <a:off x="4743450" y="1771650"/>
            <a:ext cx="2171700" cy="369332"/>
          </a:xfrm>
          <a:prstGeom prst="rect">
            <a:avLst/>
          </a:prstGeom>
          <a:noFill/>
        </p:spPr>
        <p:txBody>
          <a:bodyPr wrap="square" rtlCol="0">
            <a:spAutoFit/>
          </a:bodyPr>
          <a:lstStyle/>
          <a:p>
            <a:pPr algn="ctr"/>
            <a:r>
              <a:rPr lang="en-US" dirty="0"/>
              <a:t>Import Market</a:t>
            </a:r>
          </a:p>
        </p:txBody>
      </p:sp>
      <p:sp>
        <p:nvSpPr>
          <p:cNvPr id="113" name="TextBox 112">
            <a:extLst>
              <a:ext uri="{FF2B5EF4-FFF2-40B4-BE49-F238E27FC236}">
                <a16:creationId xmlns:a16="http://schemas.microsoft.com/office/drawing/2014/main" id="{A9E90370-2519-6445-98B0-464A4AA6E5E0}"/>
              </a:ext>
            </a:extLst>
          </p:cNvPr>
          <p:cNvSpPr txBox="1"/>
          <p:nvPr/>
        </p:nvSpPr>
        <p:spPr>
          <a:xfrm>
            <a:off x="3143250" y="4686300"/>
            <a:ext cx="514350" cy="369332"/>
          </a:xfrm>
          <a:prstGeom prst="rect">
            <a:avLst/>
          </a:prstGeom>
          <a:noFill/>
        </p:spPr>
        <p:txBody>
          <a:bodyPr wrap="square" rtlCol="0">
            <a:spAutoFit/>
          </a:bodyPr>
          <a:lstStyle/>
          <a:p>
            <a:r>
              <a:rPr lang="en-US" dirty="0"/>
              <a:t>Q</a:t>
            </a:r>
          </a:p>
        </p:txBody>
      </p:sp>
      <p:cxnSp>
        <p:nvCxnSpPr>
          <p:cNvPr id="114" name="Straight Arrow Connector 113">
            <a:extLst>
              <a:ext uri="{FF2B5EF4-FFF2-40B4-BE49-F238E27FC236}">
                <a16:creationId xmlns:a16="http://schemas.microsoft.com/office/drawing/2014/main" id="{E54C7158-BE21-CB4A-B87D-C2F3FD030D46}"/>
              </a:ext>
            </a:extLst>
          </p:cNvPr>
          <p:cNvCxnSpPr/>
          <p:nvPr/>
        </p:nvCxnSpPr>
        <p:spPr>
          <a:xfrm>
            <a:off x="1657350" y="4457700"/>
            <a:ext cx="857250" cy="0"/>
          </a:xfrm>
          <a:prstGeom prst="straightConnector1">
            <a:avLst/>
          </a:prstGeom>
          <a:ln w="38100">
            <a:solidFill>
              <a:srgbClr val="00B0F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5" name="Straight Arrow Connector 114">
            <a:extLst>
              <a:ext uri="{FF2B5EF4-FFF2-40B4-BE49-F238E27FC236}">
                <a16:creationId xmlns:a16="http://schemas.microsoft.com/office/drawing/2014/main" id="{D707DB63-074A-EB4F-B4AA-704DB6DE9279}"/>
              </a:ext>
            </a:extLst>
          </p:cNvPr>
          <p:cNvCxnSpPr>
            <a:cxnSpLocks/>
          </p:cNvCxnSpPr>
          <p:nvPr/>
        </p:nvCxnSpPr>
        <p:spPr>
          <a:xfrm>
            <a:off x="6547631" y="4461217"/>
            <a:ext cx="313886" cy="0"/>
          </a:xfrm>
          <a:prstGeom prst="straightConnector1">
            <a:avLst/>
          </a:prstGeom>
          <a:ln w="381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6" name="Straight Arrow Connector 115">
            <a:extLst>
              <a:ext uri="{FF2B5EF4-FFF2-40B4-BE49-F238E27FC236}">
                <a16:creationId xmlns:a16="http://schemas.microsoft.com/office/drawing/2014/main" id="{378D774D-D490-F445-A6C1-1BD62C1329F2}"/>
              </a:ext>
            </a:extLst>
          </p:cNvPr>
          <p:cNvCxnSpPr>
            <a:cxnSpLocks/>
          </p:cNvCxnSpPr>
          <p:nvPr/>
        </p:nvCxnSpPr>
        <p:spPr>
          <a:xfrm flipH="1">
            <a:off x="2514600" y="4457700"/>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7" name="Straight Arrow Connector 116">
            <a:extLst>
              <a:ext uri="{FF2B5EF4-FFF2-40B4-BE49-F238E27FC236}">
                <a16:creationId xmlns:a16="http://schemas.microsoft.com/office/drawing/2014/main" id="{C80BD902-DBA4-CC40-911A-DC9C7C22A520}"/>
              </a:ext>
            </a:extLst>
          </p:cNvPr>
          <p:cNvCxnSpPr>
            <a:cxnSpLocks/>
          </p:cNvCxnSpPr>
          <p:nvPr/>
        </p:nvCxnSpPr>
        <p:spPr>
          <a:xfrm flipH="1">
            <a:off x="1371600" y="4457700"/>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18" name="Left Brace 117">
            <a:extLst>
              <a:ext uri="{FF2B5EF4-FFF2-40B4-BE49-F238E27FC236}">
                <a16:creationId xmlns:a16="http://schemas.microsoft.com/office/drawing/2014/main" id="{602C584C-1F43-1141-ACDA-A1AF64B84505}"/>
              </a:ext>
            </a:extLst>
          </p:cNvPr>
          <p:cNvSpPr/>
          <p:nvPr/>
        </p:nvSpPr>
        <p:spPr>
          <a:xfrm rot="5400000">
            <a:off x="1481138" y="4574382"/>
            <a:ext cx="54769" cy="273844"/>
          </a:xfrm>
          <a:prstGeom prst="leftBrace">
            <a:avLst>
              <a:gd name="adj1" fmla="val 44444"/>
              <a:gd name="adj2" fmla="val 50000"/>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9" name="Left Brace 118">
            <a:extLst>
              <a:ext uri="{FF2B5EF4-FFF2-40B4-BE49-F238E27FC236}">
                <a16:creationId xmlns:a16="http://schemas.microsoft.com/office/drawing/2014/main" id="{E4255B5D-17EF-D04C-BF04-53666DA38A4B}"/>
              </a:ext>
            </a:extLst>
          </p:cNvPr>
          <p:cNvSpPr/>
          <p:nvPr/>
        </p:nvSpPr>
        <p:spPr>
          <a:xfrm rot="5400000">
            <a:off x="2624138" y="4574382"/>
            <a:ext cx="54769" cy="273844"/>
          </a:xfrm>
          <a:prstGeom prst="leftBrace">
            <a:avLst>
              <a:gd name="adj1" fmla="val 44444"/>
              <a:gd name="adj2" fmla="val 50000"/>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0" name="Left Brace 119">
            <a:extLst>
              <a:ext uri="{FF2B5EF4-FFF2-40B4-BE49-F238E27FC236}">
                <a16:creationId xmlns:a16="http://schemas.microsoft.com/office/drawing/2014/main" id="{9EECEA38-802A-FF40-B19F-964682736EFF}"/>
              </a:ext>
            </a:extLst>
          </p:cNvPr>
          <p:cNvSpPr/>
          <p:nvPr/>
        </p:nvSpPr>
        <p:spPr>
          <a:xfrm rot="5400000">
            <a:off x="6672262" y="4555332"/>
            <a:ext cx="61913" cy="304800"/>
          </a:xfrm>
          <a:prstGeom prst="leftBrace">
            <a:avLst>
              <a:gd name="adj1" fmla="val 44444"/>
              <a:gd name="adj2" fmla="val 50000"/>
            </a:avLst>
          </a:prstGeom>
          <a:ln>
            <a:solidFill>
              <a:srgbClr val="00B05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21" name="Straight Arrow Connector 120">
            <a:extLst>
              <a:ext uri="{FF2B5EF4-FFF2-40B4-BE49-F238E27FC236}">
                <a16:creationId xmlns:a16="http://schemas.microsoft.com/office/drawing/2014/main" id="{919F59E5-0AD4-0D44-A47B-40676A1E31EC}"/>
              </a:ext>
            </a:extLst>
          </p:cNvPr>
          <p:cNvCxnSpPr>
            <a:cxnSpLocks/>
          </p:cNvCxnSpPr>
          <p:nvPr/>
        </p:nvCxnSpPr>
        <p:spPr>
          <a:xfrm flipH="1">
            <a:off x="2226635" y="5048250"/>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22" name="Rectangle 121">
            <a:extLst>
              <a:ext uri="{FF2B5EF4-FFF2-40B4-BE49-F238E27FC236}">
                <a16:creationId xmlns:a16="http://schemas.microsoft.com/office/drawing/2014/main" id="{B0FA93B0-1D23-EA4A-88CD-302F05C1F821}"/>
              </a:ext>
            </a:extLst>
          </p:cNvPr>
          <p:cNvSpPr/>
          <p:nvPr/>
        </p:nvSpPr>
        <p:spPr>
          <a:xfrm>
            <a:off x="2120948" y="5048250"/>
            <a:ext cx="463588" cy="369332"/>
          </a:xfrm>
          <a:prstGeom prst="rect">
            <a:avLst/>
          </a:prstGeom>
        </p:spPr>
        <p:txBody>
          <a:bodyPr wrap="none">
            <a:spAutoFit/>
          </a:bodyPr>
          <a:lstStyle/>
          <a:p>
            <a:r>
              <a:rPr lang="en-US" i="1" dirty="0">
                <a:solidFill>
                  <a:srgbClr val="0070C0"/>
                </a:solidFill>
                <a:latin typeface="Cambria Math" panose="02040503050406030204" pitchFamily="18" charset="0"/>
              </a:rPr>
              <a:t>TR</a:t>
            </a:r>
          </a:p>
        </p:txBody>
      </p:sp>
      <p:cxnSp>
        <p:nvCxnSpPr>
          <p:cNvPr id="123" name="Straight Arrow Connector 122">
            <a:extLst>
              <a:ext uri="{FF2B5EF4-FFF2-40B4-BE49-F238E27FC236}">
                <a16:creationId xmlns:a16="http://schemas.microsoft.com/office/drawing/2014/main" id="{078AB6DF-AD75-E24B-B855-3A724D6C95D1}"/>
              </a:ext>
            </a:extLst>
          </p:cNvPr>
          <p:cNvCxnSpPr>
            <a:cxnSpLocks/>
          </p:cNvCxnSpPr>
          <p:nvPr/>
        </p:nvCxnSpPr>
        <p:spPr>
          <a:xfrm flipH="1">
            <a:off x="1651000" y="5052483"/>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24" name="Rectangle 123">
            <a:extLst>
              <a:ext uri="{FF2B5EF4-FFF2-40B4-BE49-F238E27FC236}">
                <a16:creationId xmlns:a16="http://schemas.microsoft.com/office/drawing/2014/main" id="{A9897200-9503-EC4D-9BD8-4B7C65A9709A}"/>
              </a:ext>
            </a:extLst>
          </p:cNvPr>
          <p:cNvSpPr/>
          <p:nvPr/>
        </p:nvSpPr>
        <p:spPr>
          <a:xfrm>
            <a:off x="1531029" y="5059463"/>
            <a:ext cx="473206" cy="369332"/>
          </a:xfrm>
          <a:prstGeom prst="rect">
            <a:avLst/>
          </a:prstGeom>
        </p:spPr>
        <p:txBody>
          <a:bodyPr wrap="none">
            <a:spAutoFit/>
          </a:bodyPr>
          <a:lstStyle/>
          <a:p>
            <a:r>
              <a:rPr lang="en-US" i="1" dirty="0">
                <a:solidFill>
                  <a:srgbClr val="FF0000"/>
                </a:solidFill>
                <a:latin typeface="Cambria Math" panose="02040503050406030204" pitchFamily="18" charset="0"/>
              </a:rPr>
              <a:t>TD</a:t>
            </a:r>
          </a:p>
        </p:txBody>
      </p:sp>
      <p:cxnSp>
        <p:nvCxnSpPr>
          <p:cNvPr id="125" name="Straight Arrow Connector 124">
            <a:extLst>
              <a:ext uri="{FF2B5EF4-FFF2-40B4-BE49-F238E27FC236}">
                <a16:creationId xmlns:a16="http://schemas.microsoft.com/office/drawing/2014/main" id="{CFC967A4-4A58-5B4D-8D3B-63FF919A8422}"/>
              </a:ext>
            </a:extLst>
          </p:cNvPr>
          <p:cNvCxnSpPr>
            <a:cxnSpLocks/>
          </p:cNvCxnSpPr>
          <p:nvPr/>
        </p:nvCxnSpPr>
        <p:spPr>
          <a:xfrm>
            <a:off x="1940917" y="5051767"/>
            <a:ext cx="313886" cy="0"/>
          </a:xfrm>
          <a:prstGeom prst="straightConnector1">
            <a:avLst/>
          </a:prstGeom>
          <a:ln w="381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sp>
        <p:nvSpPr>
          <p:cNvPr id="126" name="Rectangle 125">
            <a:extLst>
              <a:ext uri="{FF2B5EF4-FFF2-40B4-BE49-F238E27FC236}">
                <a16:creationId xmlns:a16="http://schemas.microsoft.com/office/drawing/2014/main" id="{4488C16F-FA87-8A47-A9F4-A10A7839C869}"/>
              </a:ext>
            </a:extLst>
          </p:cNvPr>
          <p:cNvSpPr/>
          <p:nvPr/>
        </p:nvSpPr>
        <p:spPr>
          <a:xfrm>
            <a:off x="1831605" y="5055230"/>
            <a:ext cx="447623" cy="369332"/>
          </a:xfrm>
          <a:prstGeom prst="rect">
            <a:avLst/>
          </a:prstGeom>
        </p:spPr>
        <p:txBody>
          <a:bodyPr wrap="none">
            <a:spAutoFit/>
          </a:bodyPr>
          <a:lstStyle/>
          <a:p>
            <a:r>
              <a:rPr lang="en-US" i="1" dirty="0">
                <a:solidFill>
                  <a:srgbClr val="00B050"/>
                </a:solidFill>
                <a:latin typeface="Cambria Math" panose="02040503050406030204" pitchFamily="18" charset="0"/>
              </a:rPr>
              <a:t>TC</a:t>
            </a:r>
          </a:p>
        </p:txBody>
      </p:sp>
      <p:sp>
        <p:nvSpPr>
          <p:cNvPr id="127" name="Rectangle 126">
            <a:extLst>
              <a:ext uri="{FF2B5EF4-FFF2-40B4-BE49-F238E27FC236}">
                <a16:creationId xmlns:a16="http://schemas.microsoft.com/office/drawing/2014/main" id="{FF60AA6C-A263-A244-8B8D-417ECC8CB381}"/>
              </a:ext>
            </a:extLst>
          </p:cNvPr>
          <p:cNvSpPr/>
          <p:nvPr/>
        </p:nvSpPr>
        <p:spPr>
          <a:xfrm>
            <a:off x="2409324" y="4420268"/>
            <a:ext cx="463588" cy="369332"/>
          </a:xfrm>
          <a:prstGeom prst="rect">
            <a:avLst/>
          </a:prstGeom>
        </p:spPr>
        <p:txBody>
          <a:bodyPr wrap="none">
            <a:spAutoFit/>
          </a:bodyPr>
          <a:lstStyle/>
          <a:p>
            <a:r>
              <a:rPr lang="en-US" i="1" dirty="0">
                <a:solidFill>
                  <a:srgbClr val="0070C0"/>
                </a:solidFill>
                <a:latin typeface="Cambria Math" panose="02040503050406030204" pitchFamily="18" charset="0"/>
              </a:rPr>
              <a:t>TR</a:t>
            </a:r>
          </a:p>
        </p:txBody>
      </p:sp>
      <p:sp>
        <p:nvSpPr>
          <p:cNvPr id="128" name="Rectangle 127">
            <a:extLst>
              <a:ext uri="{FF2B5EF4-FFF2-40B4-BE49-F238E27FC236}">
                <a16:creationId xmlns:a16="http://schemas.microsoft.com/office/drawing/2014/main" id="{F0889A66-597F-584B-987B-DE5844DB6CFF}"/>
              </a:ext>
            </a:extLst>
          </p:cNvPr>
          <p:cNvSpPr/>
          <p:nvPr/>
        </p:nvSpPr>
        <p:spPr>
          <a:xfrm>
            <a:off x="6445299" y="4415819"/>
            <a:ext cx="447623" cy="369332"/>
          </a:xfrm>
          <a:prstGeom prst="rect">
            <a:avLst/>
          </a:prstGeom>
        </p:spPr>
        <p:txBody>
          <a:bodyPr wrap="none">
            <a:spAutoFit/>
          </a:bodyPr>
          <a:lstStyle/>
          <a:p>
            <a:r>
              <a:rPr lang="en-US" i="1" dirty="0">
                <a:solidFill>
                  <a:srgbClr val="00B050"/>
                </a:solidFill>
                <a:latin typeface="Cambria Math" panose="02040503050406030204" pitchFamily="18" charset="0"/>
              </a:rPr>
              <a:t>TC</a:t>
            </a:r>
          </a:p>
        </p:txBody>
      </p:sp>
      <p:sp>
        <p:nvSpPr>
          <p:cNvPr id="129" name="Rectangle 128">
            <a:extLst>
              <a:ext uri="{FF2B5EF4-FFF2-40B4-BE49-F238E27FC236}">
                <a16:creationId xmlns:a16="http://schemas.microsoft.com/office/drawing/2014/main" id="{EEFDC764-BAF9-D44C-AEA5-4F04A4C38B8C}"/>
              </a:ext>
            </a:extLst>
          </p:cNvPr>
          <p:cNvSpPr/>
          <p:nvPr/>
        </p:nvSpPr>
        <p:spPr>
          <a:xfrm>
            <a:off x="1260977" y="4420268"/>
            <a:ext cx="473206" cy="369332"/>
          </a:xfrm>
          <a:prstGeom prst="rect">
            <a:avLst/>
          </a:prstGeom>
        </p:spPr>
        <p:txBody>
          <a:bodyPr wrap="none">
            <a:spAutoFit/>
          </a:bodyPr>
          <a:lstStyle/>
          <a:p>
            <a:r>
              <a:rPr lang="en-US" i="1" dirty="0">
                <a:solidFill>
                  <a:srgbClr val="FF0000"/>
                </a:solidFill>
                <a:latin typeface="Cambria Math" panose="02040503050406030204" pitchFamily="18" charset="0"/>
              </a:rPr>
              <a:t>TD</a:t>
            </a:r>
          </a:p>
        </p:txBody>
      </p:sp>
      <p:sp>
        <p:nvSpPr>
          <p:cNvPr id="3" name="Footer Placeholder 2">
            <a:extLst>
              <a:ext uri="{FF2B5EF4-FFF2-40B4-BE49-F238E27FC236}">
                <a16:creationId xmlns:a16="http://schemas.microsoft.com/office/drawing/2014/main" id="{36AB6866-DA20-FC45-B5F8-B0ED8B4DF25D}"/>
              </a:ext>
            </a:extLst>
          </p:cNvPr>
          <p:cNvSpPr>
            <a:spLocks noGrp="1"/>
          </p:cNvSpPr>
          <p:nvPr>
            <p:ph type="ftr" sz="quarter" idx="11"/>
          </p:nvPr>
        </p:nvSpPr>
        <p:spPr/>
        <p:txBody>
          <a:bodyPr/>
          <a:lstStyle/>
          <a:p>
            <a:pPr>
              <a:defRPr/>
            </a:pPr>
            <a:r>
              <a:rPr lang="en-US"/>
              <a:t>Class 19:  Preferential Trading Arrangements</a:t>
            </a:r>
          </a:p>
        </p:txBody>
      </p:sp>
    </p:spTree>
    <p:extLst>
      <p:ext uri="{BB962C8B-B14F-4D97-AF65-F5344CB8AC3E}">
        <p14:creationId xmlns:p14="http://schemas.microsoft.com/office/powerpoint/2010/main" val="723785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4"/>
                                        </p:tgtEl>
                                        <p:attrNameLst>
                                          <p:attrName>style.visibility</p:attrName>
                                        </p:attrNameLst>
                                      </p:cBhvr>
                                      <p:to>
                                        <p:strVal val="visible"/>
                                      </p:to>
                                    </p:set>
                                  </p:childTnLst>
                                </p:cTn>
                              </p:par>
                              <p:par>
                                <p:cTn id="9" presetID="42" presetClass="path" presetSubtype="0" accel="50000" decel="50000" fill="hold" grpId="1" nodeType="withEffect">
                                  <p:stCondLst>
                                    <p:cond delay="0"/>
                                  </p:stCondLst>
                                  <p:childTnLst>
                                    <p:animMotion origin="layout" path="M 2.22222E-6 -2.96296E-6 L 0.09323 0.0007 " pathEditMode="relative" rAng="0" ptsTypes="AA">
                                      <p:cBhvr>
                                        <p:cTn id="10" dur="2000" fill="hold"/>
                                        <p:tgtEl>
                                          <p:spTgt spid="84"/>
                                        </p:tgtEl>
                                        <p:attrNameLst>
                                          <p:attrName>ppt_x</p:attrName>
                                          <p:attrName>ppt_y</p:attrName>
                                        </p:attrNameLst>
                                      </p:cBhvr>
                                      <p:rCtr x="4653" y="2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84" grpId="0" animBg="1"/>
      <p:bldP spid="84" grpId="1"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Rectangle 108">
            <a:extLst>
              <a:ext uri="{FF2B5EF4-FFF2-40B4-BE49-F238E27FC236}">
                <a16:creationId xmlns:a16="http://schemas.microsoft.com/office/drawing/2014/main" id="{92DEC14C-5978-E642-BECF-3A9DC63FD72F}"/>
              </a:ext>
            </a:extLst>
          </p:cNvPr>
          <p:cNvSpPr/>
          <p:nvPr/>
        </p:nvSpPr>
        <p:spPr>
          <a:xfrm>
            <a:off x="0" y="668740"/>
            <a:ext cx="9144000" cy="55546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 name="Right Triangle 92">
            <a:extLst>
              <a:ext uri="{FF2B5EF4-FFF2-40B4-BE49-F238E27FC236}">
                <a16:creationId xmlns:a16="http://schemas.microsoft.com/office/drawing/2014/main" id="{50AEABB8-294C-7747-8C5E-402D164B8DD1}"/>
              </a:ext>
            </a:extLst>
          </p:cNvPr>
          <p:cNvSpPr/>
          <p:nvPr/>
        </p:nvSpPr>
        <p:spPr>
          <a:xfrm flipH="1">
            <a:off x="1382661" y="3926758"/>
            <a:ext cx="271002" cy="248880"/>
          </a:xfrm>
          <a:prstGeom prst="rtTriangle">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 name="Right Triangle 85">
            <a:extLst>
              <a:ext uri="{FF2B5EF4-FFF2-40B4-BE49-F238E27FC236}">
                <a16:creationId xmlns:a16="http://schemas.microsoft.com/office/drawing/2014/main" id="{C24FF2CE-D5F9-3D4A-A329-DC77A1D5A46E}"/>
              </a:ext>
            </a:extLst>
          </p:cNvPr>
          <p:cNvSpPr/>
          <p:nvPr/>
        </p:nvSpPr>
        <p:spPr>
          <a:xfrm flipV="1">
            <a:off x="1944445" y="3162845"/>
            <a:ext cx="570155" cy="526356"/>
          </a:xfrm>
          <a:prstGeom prst="rtTriangle">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F8B286E1-10A7-E14C-9919-075CCBE225BF}"/>
              </a:ext>
            </a:extLst>
          </p:cNvPr>
          <p:cNvSpPr/>
          <p:nvPr/>
        </p:nvSpPr>
        <p:spPr>
          <a:xfrm flipV="1">
            <a:off x="4003717" y="2920719"/>
            <a:ext cx="2556695" cy="233657"/>
          </a:xfrm>
          <a:prstGeom prst="rect">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 name="Right Triangle 82">
            <a:extLst>
              <a:ext uri="{FF2B5EF4-FFF2-40B4-BE49-F238E27FC236}">
                <a16:creationId xmlns:a16="http://schemas.microsoft.com/office/drawing/2014/main" id="{F11B4B00-1A05-9547-AC1B-529F2490CA54}"/>
              </a:ext>
            </a:extLst>
          </p:cNvPr>
          <p:cNvSpPr/>
          <p:nvPr/>
        </p:nvSpPr>
        <p:spPr>
          <a:xfrm>
            <a:off x="6548566" y="2914650"/>
            <a:ext cx="291227" cy="242761"/>
          </a:xfrm>
          <a:prstGeom prst="rtTriangle">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 name="Rectangle 96">
            <a:extLst>
              <a:ext uri="{FF2B5EF4-FFF2-40B4-BE49-F238E27FC236}">
                <a16:creationId xmlns:a16="http://schemas.microsoft.com/office/drawing/2014/main" id="{842B352D-3D9B-064E-9FEA-B9DCD8B4A935}"/>
              </a:ext>
            </a:extLst>
          </p:cNvPr>
          <p:cNvSpPr/>
          <p:nvPr/>
        </p:nvSpPr>
        <p:spPr>
          <a:xfrm flipV="1">
            <a:off x="1143538" y="2915218"/>
            <a:ext cx="1372707" cy="251057"/>
          </a:xfrm>
          <a:prstGeom prst="rect">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 name="Right Triangle 97">
            <a:extLst>
              <a:ext uri="{FF2B5EF4-FFF2-40B4-BE49-F238E27FC236}">
                <a16:creationId xmlns:a16="http://schemas.microsoft.com/office/drawing/2014/main" id="{A5FEBBE0-CE28-7B4E-82B5-AD82213A7782}"/>
              </a:ext>
            </a:extLst>
          </p:cNvPr>
          <p:cNvSpPr/>
          <p:nvPr/>
        </p:nvSpPr>
        <p:spPr>
          <a:xfrm flipV="1">
            <a:off x="2512513" y="2916154"/>
            <a:ext cx="275091" cy="245187"/>
          </a:xfrm>
          <a:prstGeom prst="rtTriangle">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78</a:t>
            </a:fld>
            <a:endParaRPr lang="en-US"/>
          </a:p>
        </p:txBody>
      </p:sp>
      <p:cxnSp>
        <p:nvCxnSpPr>
          <p:cNvPr id="7" name="Straight Connector 6"/>
          <p:cNvCxnSpPr>
            <a:cxnSpLocks/>
          </p:cNvCxnSpPr>
          <p:nvPr/>
        </p:nvCxnSpPr>
        <p:spPr>
          <a:xfrm>
            <a:off x="1143000" y="4743450"/>
            <a:ext cx="22288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V="1">
            <a:off x="11430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914400" y="2114550"/>
            <a:ext cx="514350" cy="369332"/>
          </a:xfrm>
          <a:prstGeom prst="rect">
            <a:avLst/>
          </a:prstGeom>
          <a:noFill/>
        </p:spPr>
        <p:txBody>
          <a:bodyPr wrap="square" rtlCol="0">
            <a:spAutoFit/>
          </a:bodyPr>
          <a:lstStyle/>
          <a:p>
            <a:r>
              <a:rPr lang="en-US" dirty="0"/>
              <a:t>P</a:t>
            </a:r>
          </a:p>
        </p:txBody>
      </p:sp>
      <p:sp>
        <p:nvSpPr>
          <p:cNvPr id="34" name="TextBox 33"/>
          <p:cNvSpPr txBox="1"/>
          <p:nvPr/>
        </p:nvSpPr>
        <p:spPr>
          <a:xfrm>
            <a:off x="1314450" y="1600201"/>
            <a:ext cx="1943100" cy="646331"/>
          </a:xfrm>
          <a:prstGeom prst="rect">
            <a:avLst/>
          </a:prstGeom>
          <a:noFill/>
        </p:spPr>
        <p:txBody>
          <a:bodyPr wrap="square" rtlCol="0">
            <a:spAutoFit/>
          </a:bodyPr>
          <a:lstStyle/>
          <a:p>
            <a:pPr algn="ctr"/>
            <a:r>
              <a:rPr lang="en-US" dirty="0"/>
              <a:t>Export Supplies of B, C, and D</a:t>
            </a:r>
          </a:p>
        </p:txBody>
      </p:sp>
      <p:sp>
        <p:nvSpPr>
          <p:cNvPr id="38" name="Left Brace 37"/>
          <p:cNvSpPr/>
          <p:nvPr/>
        </p:nvSpPr>
        <p:spPr>
          <a:xfrm>
            <a:off x="971550" y="3371850"/>
            <a:ext cx="171450" cy="1028700"/>
          </a:xfrm>
          <a:prstGeom prst="leftBrace">
            <a:avLst>
              <a:gd name="adj1" fmla="val 44444"/>
              <a:gd name="adj2"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61" name="Straight Connector 60"/>
          <p:cNvCxnSpPr>
            <a:cxnSpLocks/>
          </p:cNvCxnSpPr>
          <p:nvPr/>
        </p:nvCxnSpPr>
        <p:spPr>
          <a:xfrm>
            <a:off x="4000500" y="4743450"/>
            <a:ext cx="36004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flipV="1">
            <a:off x="40005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5" name="TextBox 64"/>
          <p:cNvSpPr txBox="1"/>
          <p:nvPr/>
        </p:nvSpPr>
        <p:spPr>
          <a:xfrm>
            <a:off x="7486650" y="4686300"/>
            <a:ext cx="514350" cy="369332"/>
          </a:xfrm>
          <a:prstGeom prst="rect">
            <a:avLst/>
          </a:prstGeom>
          <a:noFill/>
        </p:spPr>
        <p:txBody>
          <a:bodyPr wrap="square" rtlCol="0">
            <a:spAutoFit/>
          </a:bodyPr>
          <a:lstStyle/>
          <a:p>
            <a:r>
              <a:rPr lang="en-US" dirty="0"/>
              <a:t>Q</a:t>
            </a:r>
          </a:p>
        </p:txBody>
      </p:sp>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92EE2414-DF8A-4344-983D-77235EC7E06D}"/>
                  </a:ext>
                </a:extLst>
              </p:cNvPr>
              <p:cNvSpPr txBox="1"/>
              <p:nvPr/>
            </p:nvSpPr>
            <p:spPr>
              <a:xfrm>
                <a:off x="2286000" y="2171700"/>
                <a:ext cx="1023657" cy="3702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𝑡</m:t>
                          </m:r>
                        </m:sup>
                      </m:sSup>
                      <m:r>
                        <a:rPr lang="en-US" i="1">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𝑡</m:t>
                          </m:r>
                        </m:sup>
                      </m:sSup>
                      <m:r>
                        <a:rPr lang="en-US" b="0" i="1" smtClean="0">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b="0" i="1" smtClean="0">
                              <a:latin typeface="Cambria Math" panose="02040503050406030204" pitchFamily="18" charset="0"/>
                            </a:rPr>
                            <m:t>𝐷</m:t>
                          </m:r>
                          <m:r>
                            <a:rPr lang="en-US" i="1">
                              <a:latin typeface="Cambria Math" panose="02040503050406030204" pitchFamily="18" charset="0"/>
                            </a:rPr>
                            <m:t>𝑡</m:t>
                          </m:r>
                        </m:sup>
                      </m:sSup>
                    </m:oMath>
                  </m:oMathPara>
                </a14:m>
                <a:endParaRPr lang="en-US" baseline="30000" dirty="0"/>
              </a:p>
            </p:txBody>
          </p:sp>
        </mc:Choice>
        <mc:Fallback xmlns="">
          <p:sp>
            <p:nvSpPr>
              <p:cNvPr id="52" name="TextBox 51">
                <a:extLst>
                  <a:ext uri="{FF2B5EF4-FFF2-40B4-BE49-F238E27FC236}">
                    <a16:creationId xmlns:a16="http://schemas.microsoft.com/office/drawing/2014/main" id="{92EE2414-DF8A-4344-983D-77235EC7E06D}"/>
                  </a:ext>
                </a:extLst>
              </p:cNvPr>
              <p:cNvSpPr txBox="1">
                <a:spLocks noRot="1" noChangeAspect="1" noMove="1" noResize="1" noEditPoints="1" noAdjustHandles="1" noChangeArrowheads="1" noChangeShapeType="1" noTextEdit="1"/>
              </p:cNvSpPr>
              <p:nvPr/>
            </p:nvSpPr>
            <p:spPr>
              <a:xfrm>
                <a:off x="2286000" y="2171700"/>
                <a:ext cx="1023657" cy="370230"/>
              </a:xfrm>
              <a:prstGeom prst="rect">
                <a:avLst/>
              </a:prstGeom>
              <a:blipFill>
                <a:blip r:embed="rId2"/>
                <a:stretch>
                  <a:fillRect r="-33333"/>
                </a:stretch>
              </a:blipFill>
            </p:spPr>
            <p:txBody>
              <a:bodyPr/>
              <a:lstStyle/>
              <a:p>
                <a:r>
                  <a:rPr lang="en-US">
                    <a:noFill/>
                  </a:rPr>
                  <a:t> </a:t>
                </a:r>
              </a:p>
            </p:txBody>
          </p:sp>
        </mc:Fallback>
      </mc:AlternateContent>
      <p:sp>
        <p:nvSpPr>
          <p:cNvPr id="82" name="TextBox 81">
            <a:extLst>
              <a:ext uri="{FF2B5EF4-FFF2-40B4-BE49-F238E27FC236}">
                <a16:creationId xmlns:a16="http://schemas.microsoft.com/office/drawing/2014/main" id="{7E6B0EBB-1053-F74B-9D67-38DE2DAC1BC9}"/>
              </a:ext>
            </a:extLst>
          </p:cNvPr>
          <p:cNvSpPr txBox="1"/>
          <p:nvPr/>
        </p:nvSpPr>
        <p:spPr>
          <a:xfrm>
            <a:off x="3771900" y="2114550"/>
            <a:ext cx="514350" cy="369332"/>
          </a:xfrm>
          <a:prstGeom prst="rect">
            <a:avLst/>
          </a:prstGeom>
          <a:noFill/>
        </p:spPr>
        <p:txBody>
          <a:bodyPr wrap="square" rtlCol="0">
            <a:spAutoFit/>
          </a:bodyPr>
          <a:lstStyle/>
          <a:p>
            <a:r>
              <a:rPr lang="en-US" dirty="0"/>
              <a:t>P</a:t>
            </a:r>
          </a:p>
        </p:txBody>
      </p:sp>
      <p:cxnSp>
        <p:nvCxnSpPr>
          <p:cNvPr id="37" name="Straight Connector 36">
            <a:extLst>
              <a:ext uri="{FF2B5EF4-FFF2-40B4-BE49-F238E27FC236}">
                <a16:creationId xmlns:a16="http://schemas.microsoft.com/office/drawing/2014/main" id="{2B69756F-A655-3D4B-94B8-1C84BBD8D05F}"/>
              </a:ext>
            </a:extLst>
          </p:cNvPr>
          <p:cNvCxnSpPr>
            <a:cxnSpLocks/>
          </p:cNvCxnSpPr>
          <p:nvPr/>
        </p:nvCxnSpPr>
        <p:spPr>
          <a:xfrm flipV="1">
            <a:off x="4000500" y="3371850"/>
            <a:ext cx="108585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7D3B3EFB-8AD7-B847-A9E9-32226D6619E0}"/>
              </a:ext>
            </a:extLst>
          </p:cNvPr>
          <p:cNvCxnSpPr>
            <a:cxnSpLocks/>
          </p:cNvCxnSpPr>
          <p:nvPr/>
        </p:nvCxnSpPr>
        <p:spPr>
          <a:xfrm flipV="1">
            <a:off x="4000500" y="3371850"/>
            <a:ext cx="217170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0" name="Straight Connector 89">
            <a:extLst>
              <a:ext uri="{FF2B5EF4-FFF2-40B4-BE49-F238E27FC236}">
                <a16:creationId xmlns:a16="http://schemas.microsoft.com/office/drawing/2014/main" id="{B2D8F04D-0077-A244-88D3-72FB5EC1C75A}"/>
              </a:ext>
            </a:extLst>
          </p:cNvPr>
          <p:cNvCxnSpPr>
            <a:cxnSpLocks/>
          </p:cNvCxnSpPr>
          <p:nvPr/>
        </p:nvCxnSpPr>
        <p:spPr>
          <a:xfrm flipV="1">
            <a:off x="1143000" y="2343150"/>
            <a:ext cx="114300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2" name="Straight Connector 91">
            <a:extLst>
              <a:ext uri="{FF2B5EF4-FFF2-40B4-BE49-F238E27FC236}">
                <a16:creationId xmlns:a16="http://schemas.microsoft.com/office/drawing/2014/main" id="{8B85F163-61A3-0746-963C-6D9ECA960372}"/>
              </a:ext>
            </a:extLst>
          </p:cNvPr>
          <p:cNvCxnSpPr>
            <a:cxnSpLocks/>
          </p:cNvCxnSpPr>
          <p:nvPr/>
        </p:nvCxnSpPr>
        <p:spPr>
          <a:xfrm flipV="1">
            <a:off x="1143000" y="2743200"/>
            <a:ext cx="1828800" cy="16573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5" name="Straight Connector 104">
            <a:extLst>
              <a:ext uri="{FF2B5EF4-FFF2-40B4-BE49-F238E27FC236}">
                <a16:creationId xmlns:a16="http://schemas.microsoft.com/office/drawing/2014/main" id="{BD22C410-650B-8D47-BD64-C672E078F6CA}"/>
              </a:ext>
            </a:extLst>
          </p:cNvPr>
          <p:cNvCxnSpPr>
            <a:cxnSpLocks/>
          </p:cNvCxnSpPr>
          <p:nvPr/>
        </p:nvCxnSpPr>
        <p:spPr>
          <a:xfrm flipV="1">
            <a:off x="6172200" y="2914650"/>
            <a:ext cx="1485900" cy="4572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8" name="Straight Connector 107">
            <a:extLst>
              <a:ext uri="{FF2B5EF4-FFF2-40B4-BE49-F238E27FC236}">
                <a16:creationId xmlns:a16="http://schemas.microsoft.com/office/drawing/2014/main" id="{78587724-9D09-8C47-A585-6DFE04317138}"/>
              </a:ext>
            </a:extLst>
          </p:cNvPr>
          <p:cNvCxnSpPr>
            <a:cxnSpLocks/>
          </p:cNvCxnSpPr>
          <p:nvPr/>
        </p:nvCxnSpPr>
        <p:spPr>
          <a:xfrm flipV="1">
            <a:off x="5086350" y="2571750"/>
            <a:ext cx="2571750" cy="8001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0296D01C-5A67-F249-8B2F-49D0E799DF72}"/>
              </a:ext>
            </a:extLst>
          </p:cNvPr>
          <p:cNvCxnSpPr>
            <a:cxnSpLocks/>
          </p:cNvCxnSpPr>
          <p:nvPr/>
        </p:nvCxnSpPr>
        <p:spPr>
          <a:xfrm>
            <a:off x="5772150" y="2286000"/>
            <a:ext cx="1771650" cy="14287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80892F4F-B952-8C4F-B790-4341425ED3BF}"/>
                  </a:ext>
                </a:extLst>
              </p:cNvPr>
              <p:cNvSpPr/>
              <p:nvPr/>
            </p:nvSpPr>
            <p:spPr>
              <a:xfrm>
                <a:off x="7258051" y="2286000"/>
                <a:ext cx="64203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𝑋</m:t>
                          </m:r>
                        </m:e>
                        <m:sub>
                          <m:r>
                            <a:rPr lang="en-US" i="1">
                              <a:solidFill>
                                <a:schemeClr val="tx1"/>
                              </a:solidFill>
                              <a:latin typeface="Cambria Math" panose="02040503050406030204" pitchFamily="18" charset="0"/>
                            </a:rPr>
                            <m:t>1</m:t>
                          </m:r>
                        </m:sub>
                      </m:sSub>
                    </m:oMath>
                  </m:oMathPara>
                </a14:m>
                <a:endParaRPr lang="en-US" dirty="0">
                  <a:solidFill>
                    <a:schemeClr val="tx1"/>
                  </a:solidFill>
                </a:endParaRPr>
              </a:p>
            </p:txBody>
          </p:sp>
        </mc:Choice>
        <mc:Fallback xmlns="">
          <p:sp>
            <p:nvSpPr>
              <p:cNvPr id="2" name="Rectangle 1">
                <a:extLst>
                  <a:ext uri="{FF2B5EF4-FFF2-40B4-BE49-F238E27FC236}">
                    <a16:creationId xmlns:a16="http://schemas.microsoft.com/office/drawing/2014/main" id="{80892F4F-B952-8C4F-B790-4341425ED3BF}"/>
                  </a:ext>
                </a:extLst>
              </p:cNvPr>
              <p:cNvSpPr>
                <a:spLocks noRot="1" noChangeAspect="1" noMove="1" noResize="1" noEditPoints="1" noAdjustHandles="1" noChangeArrowheads="1" noChangeShapeType="1" noTextEdit="1"/>
              </p:cNvSpPr>
              <p:nvPr/>
            </p:nvSpPr>
            <p:spPr>
              <a:xfrm>
                <a:off x="7258051" y="2286000"/>
                <a:ext cx="642035" cy="369332"/>
              </a:xfrm>
              <a:prstGeom prst="rect">
                <a:avLst/>
              </a:prstGeom>
              <a:blipFill>
                <a:blip r:embed="rId3"/>
                <a:stretch>
                  <a:fillRect b="-137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Rectangle 40">
                <a:extLst>
                  <a:ext uri="{FF2B5EF4-FFF2-40B4-BE49-F238E27FC236}">
                    <a16:creationId xmlns:a16="http://schemas.microsoft.com/office/drawing/2014/main" id="{DABB84F5-AE17-204A-80ED-F6F8F057D7D9}"/>
                  </a:ext>
                </a:extLst>
              </p:cNvPr>
              <p:cNvSpPr/>
              <p:nvPr/>
            </p:nvSpPr>
            <p:spPr>
              <a:xfrm>
                <a:off x="7315200" y="2971800"/>
                <a:ext cx="64735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𝑋</m:t>
                          </m:r>
                        </m:e>
                        <m:sub>
                          <m:r>
                            <a:rPr lang="en-US" b="0" i="1" smtClean="0">
                              <a:solidFill>
                                <a:schemeClr val="tx1"/>
                              </a:solidFill>
                              <a:latin typeface="Cambria Math" panose="02040503050406030204" pitchFamily="18" charset="0"/>
                            </a:rPr>
                            <m:t>2</m:t>
                          </m:r>
                        </m:sub>
                      </m:sSub>
                    </m:oMath>
                  </m:oMathPara>
                </a14:m>
                <a:endParaRPr lang="en-US" dirty="0">
                  <a:solidFill>
                    <a:schemeClr val="tx1"/>
                  </a:solidFill>
                </a:endParaRPr>
              </a:p>
            </p:txBody>
          </p:sp>
        </mc:Choice>
        <mc:Fallback xmlns="">
          <p:sp>
            <p:nvSpPr>
              <p:cNvPr id="41" name="Rectangle 40">
                <a:extLst>
                  <a:ext uri="{FF2B5EF4-FFF2-40B4-BE49-F238E27FC236}">
                    <a16:creationId xmlns:a16="http://schemas.microsoft.com/office/drawing/2014/main" id="{DABB84F5-AE17-204A-80ED-F6F8F057D7D9}"/>
                  </a:ext>
                </a:extLst>
              </p:cNvPr>
              <p:cNvSpPr>
                <a:spLocks noRot="1" noChangeAspect="1" noMove="1" noResize="1" noEditPoints="1" noAdjustHandles="1" noChangeArrowheads="1" noChangeShapeType="1" noTextEdit="1"/>
              </p:cNvSpPr>
              <p:nvPr/>
            </p:nvSpPr>
            <p:spPr>
              <a:xfrm>
                <a:off x="7315200" y="2971800"/>
                <a:ext cx="647357" cy="369332"/>
              </a:xfrm>
              <a:prstGeom prst="rect">
                <a:avLst/>
              </a:prstGeom>
              <a:blipFill>
                <a:blip r:embed="rId4"/>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Rectangle 44">
                <a:extLst>
                  <a:ext uri="{FF2B5EF4-FFF2-40B4-BE49-F238E27FC236}">
                    <a16:creationId xmlns:a16="http://schemas.microsoft.com/office/drawing/2014/main" id="{0CF069C6-2FA6-5044-AFDE-4E27CCAE2EE5}"/>
                  </a:ext>
                </a:extLst>
              </p:cNvPr>
              <p:cNvSpPr/>
              <p:nvPr/>
            </p:nvSpPr>
            <p:spPr>
              <a:xfrm>
                <a:off x="7315200" y="3371850"/>
                <a:ext cx="570349" cy="37003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𝑀</m:t>
                          </m:r>
                        </m:e>
                        <m:sup>
                          <m:r>
                            <a:rPr lang="en-US" i="1">
                              <a:latin typeface="Cambria Math" panose="02040503050406030204" pitchFamily="18" charset="0"/>
                            </a:rPr>
                            <m:t>𝐴</m:t>
                          </m:r>
                        </m:sup>
                      </m:sSup>
                    </m:oMath>
                  </m:oMathPara>
                </a14:m>
                <a:endParaRPr lang="en-US" dirty="0"/>
              </a:p>
            </p:txBody>
          </p:sp>
        </mc:Choice>
        <mc:Fallback xmlns="">
          <p:sp>
            <p:nvSpPr>
              <p:cNvPr id="45" name="Rectangle 44">
                <a:extLst>
                  <a:ext uri="{FF2B5EF4-FFF2-40B4-BE49-F238E27FC236}">
                    <a16:creationId xmlns:a16="http://schemas.microsoft.com/office/drawing/2014/main" id="{0CF069C6-2FA6-5044-AFDE-4E27CCAE2EE5}"/>
                  </a:ext>
                </a:extLst>
              </p:cNvPr>
              <p:cNvSpPr>
                <a:spLocks noRot="1" noChangeAspect="1" noMove="1" noResize="1" noEditPoints="1" noAdjustHandles="1" noChangeArrowheads="1" noChangeShapeType="1" noTextEdit="1"/>
              </p:cNvSpPr>
              <p:nvPr/>
            </p:nvSpPr>
            <p:spPr>
              <a:xfrm>
                <a:off x="7315200" y="3371850"/>
                <a:ext cx="570349" cy="370038"/>
              </a:xfrm>
              <a:prstGeom prst="rect">
                <a:avLst/>
              </a:prstGeom>
              <a:blipFill>
                <a:blip r:embed="rId5"/>
                <a:stretch>
                  <a:fillRect/>
                </a:stretch>
              </a:blipFill>
            </p:spPr>
            <p:txBody>
              <a:bodyPr/>
              <a:lstStyle/>
              <a:p>
                <a:r>
                  <a:rPr lang="en-US">
                    <a:noFill/>
                  </a:rPr>
                  <a:t> </a:t>
                </a:r>
              </a:p>
            </p:txBody>
          </p:sp>
        </mc:Fallback>
      </mc:AlternateContent>
      <p:cxnSp>
        <p:nvCxnSpPr>
          <p:cNvPr id="46" name="Straight Connector 45">
            <a:extLst>
              <a:ext uri="{FF2B5EF4-FFF2-40B4-BE49-F238E27FC236}">
                <a16:creationId xmlns:a16="http://schemas.microsoft.com/office/drawing/2014/main" id="{2AF4C72D-A217-9045-8FD3-1A2D1F3846E0}"/>
              </a:ext>
            </a:extLst>
          </p:cNvPr>
          <p:cNvCxnSpPr>
            <a:cxnSpLocks/>
          </p:cNvCxnSpPr>
          <p:nvPr/>
        </p:nvCxnSpPr>
        <p:spPr>
          <a:xfrm>
            <a:off x="1143000" y="2914650"/>
            <a:ext cx="5350669"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3" name="Straight Connector 52">
            <a:extLst>
              <a:ext uri="{FF2B5EF4-FFF2-40B4-BE49-F238E27FC236}">
                <a16:creationId xmlns:a16="http://schemas.microsoft.com/office/drawing/2014/main" id="{C411EB69-7D49-CF40-82E4-3B972507DF3B}"/>
              </a:ext>
            </a:extLst>
          </p:cNvPr>
          <p:cNvCxnSpPr>
            <a:cxnSpLocks/>
          </p:cNvCxnSpPr>
          <p:nvPr/>
        </p:nvCxnSpPr>
        <p:spPr>
          <a:xfrm flipV="1">
            <a:off x="6549146" y="2908570"/>
            <a:ext cx="0" cy="1839744"/>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9F0E4899-CCAF-DB40-8F93-BF49E3BE89D1}"/>
              </a:ext>
            </a:extLst>
          </p:cNvPr>
          <p:cNvCxnSpPr>
            <a:cxnSpLocks/>
          </p:cNvCxnSpPr>
          <p:nvPr/>
        </p:nvCxnSpPr>
        <p:spPr>
          <a:xfrm flipV="1">
            <a:off x="2791838" y="2906138"/>
            <a:ext cx="0" cy="1839744"/>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8" name="Straight Connector 57">
            <a:extLst>
              <a:ext uri="{FF2B5EF4-FFF2-40B4-BE49-F238E27FC236}">
                <a16:creationId xmlns:a16="http://schemas.microsoft.com/office/drawing/2014/main" id="{8BC69BF0-E90A-5D48-AB9E-DEFC55577E12}"/>
              </a:ext>
            </a:extLst>
          </p:cNvPr>
          <p:cNvCxnSpPr>
            <a:cxnSpLocks/>
          </p:cNvCxnSpPr>
          <p:nvPr/>
        </p:nvCxnSpPr>
        <p:spPr>
          <a:xfrm flipV="1">
            <a:off x="1651270" y="2908570"/>
            <a:ext cx="0" cy="2377805"/>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108F5F29-3284-6845-BBD9-F61EF62DE53E}"/>
              </a:ext>
            </a:extLst>
          </p:cNvPr>
          <p:cNvCxnSpPr>
            <a:cxnSpLocks/>
          </p:cNvCxnSpPr>
          <p:nvPr/>
        </p:nvCxnSpPr>
        <p:spPr>
          <a:xfrm>
            <a:off x="1143000" y="3156698"/>
            <a:ext cx="5710378"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CD0ACFD9-A660-F14C-BA38-C134DEBEC825}"/>
              </a:ext>
            </a:extLst>
          </p:cNvPr>
          <p:cNvCxnSpPr>
            <a:cxnSpLocks/>
          </p:cNvCxnSpPr>
          <p:nvPr/>
        </p:nvCxnSpPr>
        <p:spPr>
          <a:xfrm flipV="1">
            <a:off x="6858000" y="3160569"/>
            <a:ext cx="0" cy="1582882"/>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458363F3-4D2B-F944-B8A8-BDF52ADACE6B}"/>
              </a:ext>
            </a:extLst>
          </p:cNvPr>
          <p:cNvCxnSpPr>
            <a:cxnSpLocks/>
          </p:cNvCxnSpPr>
          <p:nvPr/>
        </p:nvCxnSpPr>
        <p:spPr>
          <a:xfrm flipV="1">
            <a:off x="2514600" y="3143251"/>
            <a:ext cx="0" cy="2095499"/>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A2D15046-B6AB-D446-B3B4-F3C28A3E276E}"/>
              </a:ext>
            </a:extLst>
          </p:cNvPr>
          <p:cNvCxnSpPr>
            <a:cxnSpLocks/>
          </p:cNvCxnSpPr>
          <p:nvPr/>
        </p:nvCxnSpPr>
        <p:spPr>
          <a:xfrm flipV="1">
            <a:off x="1371600" y="3143250"/>
            <a:ext cx="0" cy="1582882"/>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sp>
        <p:nvSpPr>
          <p:cNvPr id="80" name="TextBox 79">
            <a:extLst>
              <a:ext uri="{FF2B5EF4-FFF2-40B4-BE49-F238E27FC236}">
                <a16:creationId xmlns:a16="http://schemas.microsoft.com/office/drawing/2014/main" id="{23324163-DAA0-964E-A3D4-8EFA0336428B}"/>
              </a:ext>
            </a:extLst>
          </p:cNvPr>
          <p:cNvSpPr txBox="1"/>
          <p:nvPr/>
        </p:nvSpPr>
        <p:spPr>
          <a:xfrm>
            <a:off x="1933575" y="1104901"/>
            <a:ext cx="5086350" cy="507831"/>
          </a:xfrm>
          <a:prstGeom prst="rect">
            <a:avLst/>
          </a:prstGeom>
          <a:noFill/>
        </p:spPr>
        <p:txBody>
          <a:bodyPr wrap="square" rtlCol="0">
            <a:spAutoFit/>
          </a:bodyPr>
          <a:lstStyle/>
          <a:p>
            <a:pPr algn="ctr"/>
            <a:r>
              <a:rPr lang="en-US" sz="2700" dirty="0"/>
              <a:t>Welfare Effects on World</a:t>
            </a:r>
          </a:p>
        </p:txBody>
      </p:sp>
      <p:cxnSp>
        <p:nvCxnSpPr>
          <p:cNvPr id="81" name="Straight Connector 80">
            <a:extLst>
              <a:ext uri="{FF2B5EF4-FFF2-40B4-BE49-F238E27FC236}">
                <a16:creationId xmlns:a16="http://schemas.microsoft.com/office/drawing/2014/main" id="{ACBECF16-67F2-054D-BE41-9CD22182BC4F}"/>
              </a:ext>
            </a:extLst>
          </p:cNvPr>
          <p:cNvCxnSpPr>
            <a:cxnSpLocks/>
          </p:cNvCxnSpPr>
          <p:nvPr/>
        </p:nvCxnSpPr>
        <p:spPr>
          <a:xfrm flipV="1">
            <a:off x="1946545" y="2908570"/>
            <a:ext cx="0" cy="2377805"/>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sp>
        <p:nvSpPr>
          <p:cNvPr id="87" name="Rectangle 86">
            <a:extLst>
              <a:ext uri="{FF2B5EF4-FFF2-40B4-BE49-F238E27FC236}">
                <a16:creationId xmlns:a16="http://schemas.microsoft.com/office/drawing/2014/main" id="{39E003F1-DA2C-1F43-AD3F-25501B2A3002}"/>
              </a:ext>
            </a:extLst>
          </p:cNvPr>
          <p:cNvSpPr/>
          <p:nvPr/>
        </p:nvSpPr>
        <p:spPr>
          <a:xfrm flipV="1">
            <a:off x="1151607" y="3939883"/>
            <a:ext cx="232996" cy="251057"/>
          </a:xfrm>
          <a:prstGeom prst="rect">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 name="Right Triangle 87">
            <a:extLst>
              <a:ext uri="{FF2B5EF4-FFF2-40B4-BE49-F238E27FC236}">
                <a16:creationId xmlns:a16="http://schemas.microsoft.com/office/drawing/2014/main" id="{0ECBF73A-590E-6F4D-85CB-1456CB0C6945}"/>
              </a:ext>
            </a:extLst>
          </p:cNvPr>
          <p:cNvSpPr/>
          <p:nvPr/>
        </p:nvSpPr>
        <p:spPr>
          <a:xfrm flipV="1">
            <a:off x="1375937" y="3940820"/>
            <a:ext cx="275091" cy="245187"/>
          </a:xfrm>
          <a:prstGeom prst="rtTriangle">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 name="Rectangle 88">
            <a:extLst>
              <a:ext uri="{FF2B5EF4-FFF2-40B4-BE49-F238E27FC236}">
                <a16:creationId xmlns:a16="http://schemas.microsoft.com/office/drawing/2014/main" id="{6BF48513-DA34-AB4C-A5E9-EC1A2B03E899}"/>
              </a:ext>
            </a:extLst>
          </p:cNvPr>
          <p:cNvSpPr/>
          <p:nvPr/>
        </p:nvSpPr>
        <p:spPr>
          <a:xfrm>
            <a:off x="1166486" y="3953769"/>
            <a:ext cx="459525" cy="210807"/>
          </a:xfrm>
          <a:prstGeom prst="rect">
            <a:avLst/>
          </a:prstGeom>
          <a:noFill/>
          <a:ln w="508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C9531986-811A-3B48-A2D0-355A2AAFFC71}"/>
              </a:ext>
            </a:extLst>
          </p:cNvPr>
          <p:cNvSpPr/>
          <p:nvPr/>
        </p:nvSpPr>
        <p:spPr>
          <a:xfrm>
            <a:off x="2524260" y="2947251"/>
            <a:ext cx="263629" cy="210807"/>
          </a:xfrm>
          <a:prstGeom prst="rect">
            <a:avLst/>
          </a:prstGeom>
          <a:noFill/>
          <a:ln w="508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10" name="TextBox 109">
                <a:extLst>
                  <a:ext uri="{FF2B5EF4-FFF2-40B4-BE49-F238E27FC236}">
                    <a16:creationId xmlns:a16="http://schemas.microsoft.com/office/drawing/2014/main" id="{35B7E9D7-C5B5-414B-BF0A-5F8BE577DA2E}"/>
                  </a:ext>
                </a:extLst>
              </p:cNvPr>
              <p:cNvSpPr txBox="1"/>
              <p:nvPr/>
            </p:nvSpPr>
            <p:spPr>
              <a:xfrm>
                <a:off x="2438400" y="2438400"/>
                <a:ext cx="1793502" cy="376963"/>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𝐵𝑓</m:t>
                        </m:r>
                      </m:sup>
                    </m:sSup>
                    <m:r>
                      <a:rPr lang="en-US" b="0" i="1" smtClean="0">
                        <a:latin typeface="Cambria Math" panose="02040503050406030204" pitchFamily="18" charset="0"/>
                      </a:rPr>
                      <m:t>,</m:t>
                    </m:r>
                    <m:r>
                      <a:rPr lang="en-US" i="1">
                        <a:latin typeface="Cambria Math" panose="02040503050406030204" pitchFamily="18" charset="0"/>
                      </a:rPr>
                      <m:t> </m:t>
                    </m:r>
                    <m:sSup>
                      <m:sSupPr>
                        <m:ctrlPr>
                          <a:rPr lang="en-US" i="1">
                            <a:latin typeface="Cambria Math" panose="02040503050406030204" pitchFamily="18" charset="0"/>
                          </a:rPr>
                        </m:ctrlPr>
                      </m:sSupPr>
                      <m:e>
                        <m:r>
                          <a:rPr lang="en-US" b="0" i="1" smtClean="0">
                            <a:latin typeface="Cambria Math" panose="02040503050406030204" pitchFamily="18" charset="0"/>
                          </a:rPr>
                          <m:t> </m:t>
                        </m:r>
                        <m:r>
                          <a:rPr lang="en-US" i="1">
                            <a:latin typeface="Cambria Math" panose="02040503050406030204" pitchFamily="18" charset="0"/>
                          </a:rPr>
                          <m:t>𝑋</m:t>
                        </m:r>
                      </m:e>
                      <m:sup>
                        <m:r>
                          <a:rPr lang="en-US" i="1">
                            <a:latin typeface="Cambria Math" panose="02040503050406030204" pitchFamily="18" charset="0"/>
                          </a:rPr>
                          <m:t>𝐶𝑓</m:t>
                        </m:r>
                      </m:sup>
                    </m:sSup>
                  </m:oMath>
                </a14:m>
                <a:r>
                  <a:rPr lang="en-US" dirty="0"/>
                  <a:t>,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b="0" i="1" smtClean="0">
                            <a:latin typeface="Cambria Math" panose="02040503050406030204" pitchFamily="18" charset="0"/>
                          </a:rPr>
                          <m:t>𝐷</m:t>
                        </m:r>
                        <m:r>
                          <a:rPr lang="en-US" i="1">
                            <a:latin typeface="Cambria Math" panose="02040503050406030204" pitchFamily="18" charset="0"/>
                          </a:rPr>
                          <m:t>𝑓</m:t>
                        </m:r>
                      </m:sup>
                    </m:sSup>
                  </m:oMath>
                </a14:m>
                <a:endParaRPr lang="en-US" baseline="30000" dirty="0"/>
              </a:p>
            </p:txBody>
          </p:sp>
        </mc:Choice>
        <mc:Fallback xmlns="">
          <p:sp>
            <p:nvSpPr>
              <p:cNvPr id="110" name="TextBox 109">
                <a:extLst>
                  <a:ext uri="{FF2B5EF4-FFF2-40B4-BE49-F238E27FC236}">
                    <a16:creationId xmlns:a16="http://schemas.microsoft.com/office/drawing/2014/main" id="{35B7E9D7-C5B5-414B-BF0A-5F8BE577DA2E}"/>
                  </a:ext>
                </a:extLst>
              </p:cNvPr>
              <p:cNvSpPr txBox="1">
                <a:spLocks noRot="1" noChangeAspect="1" noMove="1" noResize="1" noEditPoints="1" noAdjustHandles="1" noChangeArrowheads="1" noChangeShapeType="1" noTextEdit="1"/>
              </p:cNvSpPr>
              <p:nvPr/>
            </p:nvSpPr>
            <p:spPr>
              <a:xfrm>
                <a:off x="2438400" y="2438400"/>
                <a:ext cx="1793502" cy="376963"/>
              </a:xfrm>
              <a:prstGeom prst="rect">
                <a:avLst/>
              </a:prstGeom>
              <a:blipFill>
                <a:blip r:embed="rId6"/>
                <a:stretch>
                  <a:fillRect t="-3333" b="-2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1" name="Rectangle 110">
                <a:extLst>
                  <a:ext uri="{FF2B5EF4-FFF2-40B4-BE49-F238E27FC236}">
                    <a16:creationId xmlns:a16="http://schemas.microsoft.com/office/drawing/2014/main" id="{A3DE08AA-968B-1045-AB21-DA0AA421160A}"/>
                  </a:ext>
                </a:extLst>
              </p:cNvPr>
              <p:cNvSpPr/>
              <p:nvPr/>
            </p:nvSpPr>
            <p:spPr>
              <a:xfrm>
                <a:off x="685800" y="3657600"/>
                <a:ext cx="33457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𝑡</m:t>
                      </m:r>
                    </m:oMath>
                  </m:oMathPara>
                </a14:m>
                <a:endParaRPr lang="en-US" dirty="0"/>
              </a:p>
            </p:txBody>
          </p:sp>
        </mc:Choice>
        <mc:Fallback xmlns="">
          <p:sp>
            <p:nvSpPr>
              <p:cNvPr id="111" name="Rectangle 110">
                <a:extLst>
                  <a:ext uri="{FF2B5EF4-FFF2-40B4-BE49-F238E27FC236}">
                    <a16:creationId xmlns:a16="http://schemas.microsoft.com/office/drawing/2014/main" id="{A3DE08AA-968B-1045-AB21-DA0AA421160A}"/>
                  </a:ext>
                </a:extLst>
              </p:cNvPr>
              <p:cNvSpPr>
                <a:spLocks noRot="1" noChangeAspect="1" noMove="1" noResize="1" noEditPoints="1" noAdjustHandles="1" noChangeArrowheads="1" noChangeShapeType="1" noTextEdit="1"/>
              </p:cNvSpPr>
              <p:nvPr/>
            </p:nvSpPr>
            <p:spPr>
              <a:xfrm>
                <a:off x="685800" y="3657600"/>
                <a:ext cx="334579" cy="369332"/>
              </a:xfrm>
              <a:prstGeom prst="rect">
                <a:avLst/>
              </a:prstGeom>
              <a:blipFill>
                <a:blip r:embed="rId7"/>
                <a:stretch>
                  <a:fillRect/>
                </a:stretch>
              </a:blipFill>
            </p:spPr>
            <p:txBody>
              <a:bodyPr/>
              <a:lstStyle/>
              <a:p>
                <a:r>
                  <a:rPr lang="en-US">
                    <a:noFill/>
                  </a:rPr>
                  <a:t> </a:t>
                </a:r>
              </a:p>
            </p:txBody>
          </p:sp>
        </mc:Fallback>
      </mc:AlternateContent>
      <p:sp>
        <p:nvSpPr>
          <p:cNvPr id="112" name="TextBox 111">
            <a:extLst>
              <a:ext uri="{FF2B5EF4-FFF2-40B4-BE49-F238E27FC236}">
                <a16:creationId xmlns:a16="http://schemas.microsoft.com/office/drawing/2014/main" id="{8BC04C5C-09E3-AB4C-8267-99C42BEC909A}"/>
              </a:ext>
            </a:extLst>
          </p:cNvPr>
          <p:cNvSpPr txBox="1"/>
          <p:nvPr/>
        </p:nvSpPr>
        <p:spPr>
          <a:xfrm>
            <a:off x="4743450" y="1771650"/>
            <a:ext cx="2171700" cy="369332"/>
          </a:xfrm>
          <a:prstGeom prst="rect">
            <a:avLst/>
          </a:prstGeom>
          <a:noFill/>
        </p:spPr>
        <p:txBody>
          <a:bodyPr wrap="square" rtlCol="0">
            <a:spAutoFit/>
          </a:bodyPr>
          <a:lstStyle/>
          <a:p>
            <a:pPr algn="ctr"/>
            <a:r>
              <a:rPr lang="en-US" dirty="0"/>
              <a:t>Import Market</a:t>
            </a:r>
          </a:p>
        </p:txBody>
      </p:sp>
      <p:sp>
        <p:nvSpPr>
          <p:cNvPr id="113" name="TextBox 112">
            <a:extLst>
              <a:ext uri="{FF2B5EF4-FFF2-40B4-BE49-F238E27FC236}">
                <a16:creationId xmlns:a16="http://schemas.microsoft.com/office/drawing/2014/main" id="{A9E90370-2519-6445-98B0-464A4AA6E5E0}"/>
              </a:ext>
            </a:extLst>
          </p:cNvPr>
          <p:cNvSpPr txBox="1"/>
          <p:nvPr/>
        </p:nvSpPr>
        <p:spPr>
          <a:xfrm>
            <a:off x="3143250" y="4686300"/>
            <a:ext cx="514350" cy="369332"/>
          </a:xfrm>
          <a:prstGeom prst="rect">
            <a:avLst/>
          </a:prstGeom>
          <a:noFill/>
        </p:spPr>
        <p:txBody>
          <a:bodyPr wrap="square" rtlCol="0">
            <a:spAutoFit/>
          </a:bodyPr>
          <a:lstStyle/>
          <a:p>
            <a:r>
              <a:rPr lang="en-US" dirty="0"/>
              <a:t>Q</a:t>
            </a:r>
          </a:p>
        </p:txBody>
      </p:sp>
      <p:cxnSp>
        <p:nvCxnSpPr>
          <p:cNvPr id="114" name="Straight Arrow Connector 113">
            <a:extLst>
              <a:ext uri="{FF2B5EF4-FFF2-40B4-BE49-F238E27FC236}">
                <a16:creationId xmlns:a16="http://schemas.microsoft.com/office/drawing/2014/main" id="{E54C7158-BE21-CB4A-B87D-C2F3FD030D46}"/>
              </a:ext>
            </a:extLst>
          </p:cNvPr>
          <p:cNvCxnSpPr/>
          <p:nvPr/>
        </p:nvCxnSpPr>
        <p:spPr>
          <a:xfrm>
            <a:off x="1657350" y="4457700"/>
            <a:ext cx="857250" cy="0"/>
          </a:xfrm>
          <a:prstGeom prst="straightConnector1">
            <a:avLst/>
          </a:prstGeom>
          <a:ln w="38100">
            <a:solidFill>
              <a:srgbClr val="00B0F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5" name="Straight Arrow Connector 114">
            <a:extLst>
              <a:ext uri="{FF2B5EF4-FFF2-40B4-BE49-F238E27FC236}">
                <a16:creationId xmlns:a16="http://schemas.microsoft.com/office/drawing/2014/main" id="{D707DB63-074A-EB4F-B4AA-704DB6DE9279}"/>
              </a:ext>
            </a:extLst>
          </p:cNvPr>
          <p:cNvCxnSpPr>
            <a:cxnSpLocks/>
          </p:cNvCxnSpPr>
          <p:nvPr/>
        </p:nvCxnSpPr>
        <p:spPr>
          <a:xfrm>
            <a:off x="6547631" y="4461217"/>
            <a:ext cx="313886" cy="0"/>
          </a:xfrm>
          <a:prstGeom prst="straightConnector1">
            <a:avLst/>
          </a:prstGeom>
          <a:ln w="381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6" name="Straight Arrow Connector 115">
            <a:extLst>
              <a:ext uri="{FF2B5EF4-FFF2-40B4-BE49-F238E27FC236}">
                <a16:creationId xmlns:a16="http://schemas.microsoft.com/office/drawing/2014/main" id="{378D774D-D490-F445-A6C1-1BD62C1329F2}"/>
              </a:ext>
            </a:extLst>
          </p:cNvPr>
          <p:cNvCxnSpPr>
            <a:cxnSpLocks/>
          </p:cNvCxnSpPr>
          <p:nvPr/>
        </p:nvCxnSpPr>
        <p:spPr>
          <a:xfrm flipH="1">
            <a:off x="2514600" y="4457700"/>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7" name="Straight Arrow Connector 116">
            <a:extLst>
              <a:ext uri="{FF2B5EF4-FFF2-40B4-BE49-F238E27FC236}">
                <a16:creationId xmlns:a16="http://schemas.microsoft.com/office/drawing/2014/main" id="{C80BD902-DBA4-CC40-911A-DC9C7C22A520}"/>
              </a:ext>
            </a:extLst>
          </p:cNvPr>
          <p:cNvCxnSpPr>
            <a:cxnSpLocks/>
          </p:cNvCxnSpPr>
          <p:nvPr/>
        </p:nvCxnSpPr>
        <p:spPr>
          <a:xfrm flipH="1">
            <a:off x="1371600" y="4457700"/>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18" name="Left Brace 117">
            <a:extLst>
              <a:ext uri="{FF2B5EF4-FFF2-40B4-BE49-F238E27FC236}">
                <a16:creationId xmlns:a16="http://schemas.microsoft.com/office/drawing/2014/main" id="{602C584C-1F43-1141-ACDA-A1AF64B84505}"/>
              </a:ext>
            </a:extLst>
          </p:cNvPr>
          <p:cNvSpPr/>
          <p:nvPr/>
        </p:nvSpPr>
        <p:spPr>
          <a:xfrm rot="5400000">
            <a:off x="1481138" y="4574382"/>
            <a:ext cx="54769" cy="273844"/>
          </a:xfrm>
          <a:prstGeom prst="leftBrace">
            <a:avLst>
              <a:gd name="adj1" fmla="val 44444"/>
              <a:gd name="adj2" fmla="val 50000"/>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9" name="Left Brace 118">
            <a:extLst>
              <a:ext uri="{FF2B5EF4-FFF2-40B4-BE49-F238E27FC236}">
                <a16:creationId xmlns:a16="http://schemas.microsoft.com/office/drawing/2014/main" id="{E4255B5D-17EF-D04C-BF04-53666DA38A4B}"/>
              </a:ext>
            </a:extLst>
          </p:cNvPr>
          <p:cNvSpPr/>
          <p:nvPr/>
        </p:nvSpPr>
        <p:spPr>
          <a:xfrm rot="5400000">
            <a:off x="2624138" y="4574382"/>
            <a:ext cx="54769" cy="273844"/>
          </a:xfrm>
          <a:prstGeom prst="leftBrace">
            <a:avLst>
              <a:gd name="adj1" fmla="val 44444"/>
              <a:gd name="adj2" fmla="val 50000"/>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0" name="Left Brace 119">
            <a:extLst>
              <a:ext uri="{FF2B5EF4-FFF2-40B4-BE49-F238E27FC236}">
                <a16:creationId xmlns:a16="http://schemas.microsoft.com/office/drawing/2014/main" id="{9EECEA38-802A-FF40-B19F-964682736EFF}"/>
              </a:ext>
            </a:extLst>
          </p:cNvPr>
          <p:cNvSpPr/>
          <p:nvPr/>
        </p:nvSpPr>
        <p:spPr>
          <a:xfrm rot="5400000">
            <a:off x="6672262" y="4555332"/>
            <a:ext cx="61913" cy="304800"/>
          </a:xfrm>
          <a:prstGeom prst="leftBrace">
            <a:avLst>
              <a:gd name="adj1" fmla="val 44444"/>
              <a:gd name="adj2" fmla="val 50000"/>
            </a:avLst>
          </a:prstGeom>
          <a:ln>
            <a:solidFill>
              <a:srgbClr val="00B05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21" name="Straight Arrow Connector 120">
            <a:extLst>
              <a:ext uri="{FF2B5EF4-FFF2-40B4-BE49-F238E27FC236}">
                <a16:creationId xmlns:a16="http://schemas.microsoft.com/office/drawing/2014/main" id="{919F59E5-0AD4-0D44-A47B-40676A1E31EC}"/>
              </a:ext>
            </a:extLst>
          </p:cNvPr>
          <p:cNvCxnSpPr>
            <a:cxnSpLocks/>
          </p:cNvCxnSpPr>
          <p:nvPr/>
        </p:nvCxnSpPr>
        <p:spPr>
          <a:xfrm flipH="1">
            <a:off x="2226635" y="5048250"/>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22" name="Rectangle 121">
            <a:extLst>
              <a:ext uri="{FF2B5EF4-FFF2-40B4-BE49-F238E27FC236}">
                <a16:creationId xmlns:a16="http://schemas.microsoft.com/office/drawing/2014/main" id="{B0FA93B0-1D23-EA4A-88CD-302F05C1F821}"/>
              </a:ext>
            </a:extLst>
          </p:cNvPr>
          <p:cNvSpPr/>
          <p:nvPr/>
        </p:nvSpPr>
        <p:spPr>
          <a:xfrm>
            <a:off x="2120948" y="5048250"/>
            <a:ext cx="463588" cy="369332"/>
          </a:xfrm>
          <a:prstGeom prst="rect">
            <a:avLst/>
          </a:prstGeom>
        </p:spPr>
        <p:txBody>
          <a:bodyPr wrap="none">
            <a:spAutoFit/>
          </a:bodyPr>
          <a:lstStyle/>
          <a:p>
            <a:r>
              <a:rPr lang="en-US" i="1" dirty="0">
                <a:solidFill>
                  <a:srgbClr val="0070C0"/>
                </a:solidFill>
                <a:latin typeface="Cambria Math" panose="02040503050406030204" pitchFamily="18" charset="0"/>
              </a:rPr>
              <a:t>TR</a:t>
            </a:r>
          </a:p>
        </p:txBody>
      </p:sp>
      <p:cxnSp>
        <p:nvCxnSpPr>
          <p:cNvPr id="123" name="Straight Arrow Connector 122">
            <a:extLst>
              <a:ext uri="{FF2B5EF4-FFF2-40B4-BE49-F238E27FC236}">
                <a16:creationId xmlns:a16="http://schemas.microsoft.com/office/drawing/2014/main" id="{078AB6DF-AD75-E24B-B855-3A724D6C95D1}"/>
              </a:ext>
            </a:extLst>
          </p:cNvPr>
          <p:cNvCxnSpPr>
            <a:cxnSpLocks/>
          </p:cNvCxnSpPr>
          <p:nvPr/>
        </p:nvCxnSpPr>
        <p:spPr>
          <a:xfrm flipH="1">
            <a:off x="1651000" y="5052483"/>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24" name="Rectangle 123">
            <a:extLst>
              <a:ext uri="{FF2B5EF4-FFF2-40B4-BE49-F238E27FC236}">
                <a16:creationId xmlns:a16="http://schemas.microsoft.com/office/drawing/2014/main" id="{A9897200-9503-EC4D-9BD8-4B7C65A9709A}"/>
              </a:ext>
            </a:extLst>
          </p:cNvPr>
          <p:cNvSpPr/>
          <p:nvPr/>
        </p:nvSpPr>
        <p:spPr>
          <a:xfrm>
            <a:off x="1531029" y="5059463"/>
            <a:ext cx="473206" cy="369332"/>
          </a:xfrm>
          <a:prstGeom prst="rect">
            <a:avLst/>
          </a:prstGeom>
        </p:spPr>
        <p:txBody>
          <a:bodyPr wrap="none">
            <a:spAutoFit/>
          </a:bodyPr>
          <a:lstStyle/>
          <a:p>
            <a:r>
              <a:rPr lang="en-US" i="1" dirty="0">
                <a:solidFill>
                  <a:srgbClr val="FF0000"/>
                </a:solidFill>
                <a:latin typeface="Cambria Math" panose="02040503050406030204" pitchFamily="18" charset="0"/>
              </a:rPr>
              <a:t>TD</a:t>
            </a:r>
          </a:p>
        </p:txBody>
      </p:sp>
      <p:cxnSp>
        <p:nvCxnSpPr>
          <p:cNvPr id="125" name="Straight Arrow Connector 124">
            <a:extLst>
              <a:ext uri="{FF2B5EF4-FFF2-40B4-BE49-F238E27FC236}">
                <a16:creationId xmlns:a16="http://schemas.microsoft.com/office/drawing/2014/main" id="{CFC967A4-4A58-5B4D-8D3B-63FF919A8422}"/>
              </a:ext>
            </a:extLst>
          </p:cNvPr>
          <p:cNvCxnSpPr>
            <a:cxnSpLocks/>
          </p:cNvCxnSpPr>
          <p:nvPr/>
        </p:nvCxnSpPr>
        <p:spPr>
          <a:xfrm>
            <a:off x="1940917" y="5051767"/>
            <a:ext cx="313886" cy="0"/>
          </a:xfrm>
          <a:prstGeom prst="straightConnector1">
            <a:avLst/>
          </a:prstGeom>
          <a:ln w="381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sp>
        <p:nvSpPr>
          <p:cNvPr id="126" name="Rectangle 125">
            <a:extLst>
              <a:ext uri="{FF2B5EF4-FFF2-40B4-BE49-F238E27FC236}">
                <a16:creationId xmlns:a16="http://schemas.microsoft.com/office/drawing/2014/main" id="{4488C16F-FA87-8A47-A9F4-A10A7839C869}"/>
              </a:ext>
            </a:extLst>
          </p:cNvPr>
          <p:cNvSpPr/>
          <p:nvPr/>
        </p:nvSpPr>
        <p:spPr>
          <a:xfrm>
            <a:off x="1831605" y="5055230"/>
            <a:ext cx="447623" cy="369332"/>
          </a:xfrm>
          <a:prstGeom prst="rect">
            <a:avLst/>
          </a:prstGeom>
        </p:spPr>
        <p:txBody>
          <a:bodyPr wrap="none">
            <a:spAutoFit/>
          </a:bodyPr>
          <a:lstStyle/>
          <a:p>
            <a:r>
              <a:rPr lang="en-US" i="1" dirty="0">
                <a:solidFill>
                  <a:srgbClr val="00B050"/>
                </a:solidFill>
                <a:latin typeface="Cambria Math" panose="02040503050406030204" pitchFamily="18" charset="0"/>
              </a:rPr>
              <a:t>TC</a:t>
            </a:r>
          </a:p>
        </p:txBody>
      </p:sp>
      <p:sp>
        <p:nvSpPr>
          <p:cNvPr id="127" name="Rectangle 126">
            <a:extLst>
              <a:ext uri="{FF2B5EF4-FFF2-40B4-BE49-F238E27FC236}">
                <a16:creationId xmlns:a16="http://schemas.microsoft.com/office/drawing/2014/main" id="{FF60AA6C-A263-A244-8B8D-417ECC8CB381}"/>
              </a:ext>
            </a:extLst>
          </p:cNvPr>
          <p:cNvSpPr/>
          <p:nvPr/>
        </p:nvSpPr>
        <p:spPr>
          <a:xfrm>
            <a:off x="2409324" y="4420268"/>
            <a:ext cx="463588" cy="369332"/>
          </a:xfrm>
          <a:prstGeom prst="rect">
            <a:avLst/>
          </a:prstGeom>
        </p:spPr>
        <p:txBody>
          <a:bodyPr wrap="none">
            <a:spAutoFit/>
          </a:bodyPr>
          <a:lstStyle/>
          <a:p>
            <a:r>
              <a:rPr lang="en-US" i="1" dirty="0">
                <a:solidFill>
                  <a:srgbClr val="0070C0"/>
                </a:solidFill>
                <a:latin typeface="Cambria Math" panose="02040503050406030204" pitchFamily="18" charset="0"/>
              </a:rPr>
              <a:t>TR</a:t>
            </a:r>
          </a:p>
        </p:txBody>
      </p:sp>
      <p:sp>
        <p:nvSpPr>
          <p:cNvPr id="128" name="Rectangle 127">
            <a:extLst>
              <a:ext uri="{FF2B5EF4-FFF2-40B4-BE49-F238E27FC236}">
                <a16:creationId xmlns:a16="http://schemas.microsoft.com/office/drawing/2014/main" id="{F0889A66-597F-584B-987B-DE5844DB6CFF}"/>
              </a:ext>
            </a:extLst>
          </p:cNvPr>
          <p:cNvSpPr/>
          <p:nvPr/>
        </p:nvSpPr>
        <p:spPr>
          <a:xfrm>
            <a:off x="6445299" y="4415819"/>
            <a:ext cx="447623" cy="369332"/>
          </a:xfrm>
          <a:prstGeom prst="rect">
            <a:avLst/>
          </a:prstGeom>
        </p:spPr>
        <p:txBody>
          <a:bodyPr wrap="none">
            <a:spAutoFit/>
          </a:bodyPr>
          <a:lstStyle/>
          <a:p>
            <a:r>
              <a:rPr lang="en-US" i="1" dirty="0">
                <a:solidFill>
                  <a:srgbClr val="00B050"/>
                </a:solidFill>
                <a:latin typeface="Cambria Math" panose="02040503050406030204" pitchFamily="18" charset="0"/>
              </a:rPr>
              <a:t>TC</a:t>
            </a:r>
          </a:p>
        </p:txBody>
      </p:sp>
      <p:sp>
        <p:nvSpPr>
          <p:cNvPr id="129" name="Rectangle 128">
            <a:extLst>
              <a:ext uri="{FF2B5EF4-FFF2-40B4-BE49-F238E27FC236}">
                <a16:creationId xmlns:a16="http://schemas.microsoft.com/office/drawing/2014/main" id="{EEFDC764-BAF9-D44C-AEA5-4F04A4C38B8C}"/>
              </a:ext>
            </a:extLst>
          </p:cNvPr>
          <p:cNvSpPr/>
          <p:nvPr/>
        </p:nvSpPr>
        <p:spPr>
          <a:xfrm>
            <a:off x="1260977" y="4420268"/>
            <a:ext cx="473206" cy="369332"/>
          </a:xfrm>
          <a:prstGeom prst="rect">
            <a:avLst/>
          </a:prstGeom>
        </p:spPr>
        <p:txBody>
          <a:bodyPr wrap="none">
            <a:spAutoFit/>
          </a:bodyPr>
          <a:lstStyle/>
          <a:p>
            <a:r>
              <a:rPr lang="en-US" i="1" dirty="0">
                <a:solidFill>
                  <a:srgbClr val="FF0000"/>
                </a:solidFill>
                <a:latin typeface="Cambria Math" panose="02040503050406030204" pitchFamily="18" charset="0"/>
              </a:rPr>
              <a:t>TD</a:t>
            </a:r>
          </a:p>
        </p:txBody>
      </p:sp>
      <p:sp>
        <p:nvSpPr>
          <p:cNvPr id="3" name="Footer Placeholder 2">
            <a:extLst>
              <a:ext uri="{FF2B5EF4-FFF2-40B4-BE49-F238E27FC236}">
                <a16:creationId xmlns:a16="http://schemas.microsoft.com/office/drawing/2014/main" id="{555D12F2-AFD3-4848-B516-45E9EF69933B}"/>
              </a:ext>
            </a:extLst>
          </p:cNvPr>
          <p:cNvSpPr>
            <a:spLocks noGrp="1"/>
          </p:cNvSpPr>
          <p:nvPr>
            <p:ph type="ftr" sz="quarter" idx="11"/>
          </p:nvPr>
        </p:nvSpPr>
        <p:spPr/>
        <p:txBody>
          <a:bodyPr/>
          <a:lstStyle/>
          <a:p>
            <a:pPr>
              <a:defRPr/>
            </a:pPr>
            <a:r>
              <a:rPr lang="en-US"/>
              <a:t>Class 19:  Preferential Trading Arrangements</a:t>
            </a:r>
          </a:p>
        </p:txBody>
      </p:sp>
    </p:spTree>
    <p:extLst>
      <p:ext uri="{BB962C8B-B14F-4D97-AF65-F5344CB8AC3E}">
        <p14:creationId xmlns:p14="http://schemas.microsoft.com/office/powerpoint/2010/main" val="1244955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4"/>
                                        </p:tgtEl>
                                        <p:attrNameLst>
                                          <p:attrName>style.visibility</p:attrName>
                                        </p:attrNameLst>
                                      </p:cBhvr>
                                      <p:to>
                                        <p:strVal val="visible"/>
                                      </p:to>
                                    </p:set>
                                  </p:childTnLst>
                                </p:cTn>
                              </p:par>
                              <p:par>
                                <p:cTn id="9" presetID="42" presetClass="path" presetSubtype="0" accel="50000" decel="50000" fill="hold" grpId="1" nodeType="withEffect">
                                  <p:stCondLst>
                                    <p:cond delay="0"/>
                                  </p:stCondLst>
                                  <p:childTnLst>
                                    <p:animMotion origin="layout" path="M -1.38889E-6 1.11111E-6 L -0.00017 0.03403 " pathEditMode="relative" rAng="0" ptsTypes="AA">
                                      <p:cBhvr>
                                        <p:cTn id="10" dur="2000" fill="hold"/>
                                        <p:tgtEl>
                                          <p:spTgt spid="84"/>
                                        </p:tgtEl>
                                        <p:attrNameLst>
                                          <p:attrName>ppt_x</p:attrName>
                                          <p:attrName>ppt_y</p:attrName>
                                        </p:attrNameLst>
                                      </p:cBhvr>
                                      <p:rCtr x="-17" y="169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84" grpId="0" animBg="1"/>
      <p:bldP spid="84" grpId="1"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Rectangle 108">
            <a:extLst>
              <a:ext uri="{FF2B5EF4-FFF2-40B4-BE49-F238E27FC236}">
                <a16:creationId xmlns:a16="http://schemas.microsoft.com/office/drawing/2014/main" id="{92DEC14C-5978-E642-BECF-3A9DC63FD72F}"/>
              </a:ext>
            </a:extLst>
          </p:cNvPr>
          <p:cNvSpPr/>
          <p:nvPr/>
        </p:nvSpPr>
        <p:spPr>
          <a:xfrm>
            <a:off x="0" y="668740"/>
            <a:ext cx="9144000" cy="5554639"/>
          </a:xfrm>
          <a:prstGeom prst="rect">
            <a:avLst/>
          </a:prstGeom>
          <a:solidFill>
            <a:schemeClr val="bg1"/>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3" name="Right Triangle 92">
            <a:extLst>
              <a:ext uri="{FF2B5EF4-FFF2-40B4-BE49-F238E27FC236}">
                <a16:creationId xmlns:a16="http://schemas.microsoft.com/office/drawing/2014/main" id="{50AEABB8-294C-7747-8C5E-402D164B8DD1}"/>
              </a:ext>
            </a:extLst>
          </p:cNvPr>
          <p:cNvSpPr/>
          <p:nvPr/>
        </p:nvSpPr>
        <p:spPr>
          <a:xfrm flipH="1">
            <a:off x="1382661" y="3926758"/>
            <a:ext cx="271002" cy="248880"/>
          </a:xfrm>
          <a:prstGeom prst="rtTriangle">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 name="Right Triangle 85">
            <a:extLst>
              <a:ext uri="{FF2B5EF4-FFF2-40B4-BE49-F238E27FC236}">
                <a16:creationId xmlns:a16="http://schemas.microsoft.com/office/drawing/2014/main" id="{C24FF2CE-D5F9-3D4A-A329-DC77A1D5A46E}"/>
              </a:ext>
            </a:extLst>
          </p:cNvPr>
          <p:cNvSpPr/>
          <p:nvPr/>
        </p:nvSpPr>
        <p:spPr>
          <a:xfrm flipV="1">
            <a:off x="1944445" y="3162845"/>
            <a:ext cx="570155" cy="526356"/>
          </a:xfrm>
          <a:prstGeom prst="rtTriangle">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F8B286E1-10A7-E14C-9919-075CCBE225BF}"/>
              </a:ext>
            </a:extLst>
          </p:cNvPr>
          <p:cNvSpPr/>
          <p:nvPr/>
        </p:nvSpPr>
        <p:spPr>
          <a:xfrm flipV="1">
            <a:off x="4003717" y="2920719"/>
            <a:ext cx="2556695" cy="233657"/>
          </a:xfrm>
          <a:prstGeom prst="rect">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 name="Right Triangle 82">
            <a:extLst>
              <a:ext uri="{FF2B5EF4-FFF2-40B4-BE49-F238E27FC236}">
                <a16:creationId xmlns:a16="http://schemas.microsoft.com/office/drawing/2014/main" id="{F11B4B00-1A05-9547-AC1B-529F2490CA54}"/>
              </a:ext>
            </a:extLst>
          </p:cNvPr>
          <p:cNvSpPr/>
          <p:nvPr/>
        </p:nvSpPr>
        <p:spPr>
          <a:xfrm>
            <a:off x="6548566" y="2914650"/>
            <a:ext cx="291227" cy="242761"/>
          </a:xfrm>
          <a:prstGeom prst="rtTriangle">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 name="Rectangle 96">
            <a:extLst>
              <a:ext uri="{FF2B5EF4-FFF2-40B4-BE49-F238E27FC236}">
                <a16:creationId xmlns:a16="http://schemas.microsoft.com/office/drawing/2014/main" id="{842B352D-3D9B-064E-9FEA-B9DCD8B4A935}"/>
              </a:ext>
            </a:extLst>
          </p:cNvPr>
          <p:cNvSpPr/>
          <p:nvPr/>
        </p:nvSpPr>
        <p:spPr>
          <a:xfrm flipV="1">
            <a:off x="1143538" y="2915218"/>
            <a:ext cx="1372707" cy="251057"/>
          </a:xfrm>
          <a:prstGeom prst="rect">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 name="Right Triangle 97">
            <a:extLst>
              <a:ext uri="{FF2B5EF4-FFF2-40B4-BE49-F238E27FC236}">
                <a16:creationId xmlns:a16="http://schemas.microsoft.com/office/drawing/2014/main" id="{A5FEBBE0-CE28-7B4E-82B5-AD82213A7782}"/>
              </a:ext>
            </a:extLst>
          </p:cNvPr>
          <p:cNvSpPr/>
          <p:nvPr/>
        </p:nvSpPr>
        <p:spPr>
          <a:xfrm flipV="1">
            <a:off x="2512513" y="2916154"/>
            <a:ext cx="275091" cy="245187"/>
          </a:xfrm>
          <a:prstGeom prst="rtTriangle">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79</a:t>
            </a:fld>
            <a:endParaRPr lang="en-US"/>
          </a:p>
        </p:txBody>
      </p:sp>
      <p:cxnSp>
        <p:nvCxnSpPr>
          <p:cNvPr id="7" name="Straight Connector 6"/>
          <p:cNvCxnSpPr>
            <a:cxnSpLocks/>
          </p:cNvCxnSpPr>
          <p:nvPr/>
        </p:nvCxnSpPr>
        <p:spPr>
          <a:xfrm>
            <a:off x="1143000" y="4743450"/>
            <a:ext cx="22288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V="1">
            <a:off x="11430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914400" y="2114550"/>
            <a:ext cx="514350" cy="369332"/>
          </a:xfrm>
          <a:prstGeom prst="rect">
            <a:avLst/>
          </a:prstGeom>
          <a:noFill/>
        </p:spPr>
        <p:txBody>
          <a:bodyPr wrap="square" rtlCol="0">
            <a:spAutoFit/>
          </a:bodyPr>
          <a:lstStyle/>
          <a:p>
            <a:r>
              <a:rPr lang="en-US" dirty="0"/>
              <a:t>P</a:t>
            </a:r>
          </a:p>
        </p:txBody>
      </p:sp>
      <p:sp>
        <p:nvSpPr>
          <p:cNvPr id="34" name="TextBox 33"/>
          <p:cNvSpPr txBox="1"/>
          <p:nvPr/>
        </p:nvSpPr>
        <p:spPr>
          <a:xfrm>
            <a:off x="1314450" y="1600201"/>
            <a:ext cx="1943100" cy="646331"/>
          </a:xfrm>
          <a:prstGeom prst="rect">
            <a:avLst/>
          </a:prstGeom>
          <a:noFill/>
        </p:spPr>
        <p:txBody>
          <a:bodyPr wrap="square" rtlCol="0">
            <a:spAutoFit/>
          </a:bodyPr>
          <a:lstStyle/>
          <a:p>
            <a:pPr algn="ctr"/>
            <a:r>
              <a:rPr lang="en-US" dirty="0"/>
              <a:t>Export Supplies of B, C, and D</a:t>
            </a:r>
          </a:p>
        </p:txBody>
      </p:sp>
      <p:sp>
        <p:nvSpPr>
          <p:cNvPr id="38" name="Left Brace 37"/>
          <p:cNvSpPr/>
          <p:nvPr/>
        </p:nvSpPr>
        <p:spPr>
          <a:xfrm>
            <a:off x="971550" y="3371850"/>
            <a:ext cx="171450" cy="1028700"/>
          </a:xfrm>
          <a:prstGeom prst="leftBrace">
            <a:avLst>
              <a:gd name="adj1" fmla="val 44444"/>
              <a:gd name="adj2"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61" name="Straight Connector 60"/>
          <p:cNvCxnSpPr>
            <a:cxnSpLocks/>
          </p:cNvCxnSpPr>
          <p:nvPr/>
        </p:nvCxnSpPr>
        <p:spPr>
          <a:xfrm>
            <a:off x="4000500" y="4743450"/>
            <a:ext cx="36004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flipV="1">
            <a:off x="40005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5" name="TextBox 64"/>
          <p:cNvSpPr txBox="1"/>
          <p:nvPr/>
        </p:nvSpPr>
        <p:spPr>
          <a:xfrm>
            <a:off x="7486650" y="4686300"/>
            <a:ext cx="514350" cy="369332"/>
          </a:xfrm>
          <a:prstGeom prst="rect">
            <a:avLst/>
          </a:prstGeom>
          <a:noFill/>
        </p:spPr>
        <p:txBody>
          <a:bodyPr wrap="square" rtlCol="0">
            <a:spAutoFit/>
          </a:bodyPr>
          <a:lstStyle/>
          <a:p>
            <a:r>
              <a:rPr lang="en-US" dirty="0"/>
              <a:t>Q</a:t>
            </a:r>
          </a:p>
        </p:txBody>
      </p:sp>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92EE2414-DF8A-4344-983D-77235EC7E06D}"/>
                  </a:ext>
                </a:extLst>
              </p:cNvPr>
              <p:cNvSpPr txBox="1"/>
              <p:nvPr/>
            </p:nvSpPr>
            <p:spPr>
              <a:xfrm>
                <a:off x="2286000" y="2171700"/>
                <a:ext cx="1023657" cy="3702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𝑡</m:t>
                          </m:r>
                        </m:sup>
                      </m:sSup>
                      <m:r>
                        <a:rPr lang="en-US" i="1">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𝑡</m:t>
                          </m:r>
                        </m:sup>
                      </m:sSup>
                      <m:r>
                        <a:rPr lang="en-US" b="0" i="1" smtClean="0">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b="0" i="1" smtClean="0">
                              <a:latin typeface="Cambria Math" panose="02040503050406030204" pitchFamily="18" charset="0"/>
                            </a:rPr>
                            <m:t>𝐷</m:t>
                          </m:r>
                          <m:r>
                            <a:rPr lang="en-US" i="1">
                              <a:latin typeface="Cambria Math" panose="02040503050406030204" pitchFamily="18" charset="0"/>
                            </a:rPr>
                            <m:t>𝑡</m:t>
                          </m:r>
                        </m:sup>
                      </m:sSup>
                    </m:oMath>
                  </m:oMathPara>
                </a14:m>
                <a:endParaRPr lang="en-US" baseline="30000" dirty="0"/>
              </a:p>
            </p:txBody>
          </p:sp>
        </mc:Choice>
        <mc:Fallback xmlns="">
          <p:sp>
            <p:nvSpPr>
              <p:cNvPr id="52" name="TextBox 51">
                <a:extLst>
                  <a:ext uri="{FF2B5EF4-FFF2-40B4-BE49-F238E27FC236}">
                    <a16:creationId xmlns:a16="http://schemas.microsoft.com/office/drawing/2014/main" id="{92EE2414-DF8A-4344-983D-77235EC7E06D}"/>
                  </a:ext>
                </a:extLst>
              </p:cNvPr>
              <p:cNvSpPr txBox="1">
                <a:spLocks noRot="1" noChangeAspect="1" noMove="1" noResize="1" noEditPoints="1" noAdjustHandles="1" noChangeArrowheads="1" noChangeShapeType="1" noTextEdit="1"/>
              </p:cNvSpPr>
              <p:nvPr/>
            </p:nvSpPr>
            <p:spPr>
              <a:xfrm>
                <a:off x="2286000" y="2171700"/>
                <a:ext cx="1023657" cy="370230"/>
              </a:xfrm>
              <a:prstGeom prst="rect">
                <a:avLst/>
              </a:prstGeom>
              <a:blipFill>
                <a:blip r:embed="rId2"/>
                <a:stretch>
                  <a:fillRect r="-33333"/>
                </a:stretch>
              </a:blipFill>
            </p:spPr>
            <p:txBody>
              <a:bodyPr/>
              <a:lstStyle/>
              <a:p>
                <a:r>
                  <a:rPr lang="en-US">
                    <a:noFill/>
                  </a:rPr>
                  <a:t> </a:t>
                </a:r>
              </a:p>
            </p:txBody>
          </p:sp>
        </mc:Fallback>
      </mc:AlternateContent>
      <p:sp>
        <p:nvSpPr>
          <p:cNvPr id="82" name="TextBox 81">
            <a:extLst>
              <a:ext uri="{FF2B5EF4-FFF2-40B4-BE49-F238E27FC236}">
                <a16:creationId xmlns:a16="http://schemas.microsoft.com/office/drawing/2014/main" id="{7E6B0EBB-1053-F74B-9D67-38DE2DAC1BC9}"/>
              </a:ext>
            </a:extLst>
          </p:cNvPr>
          <p:cNvSpPr txBox="1"/>
          <p:nvPr/>
        </p:nvSpPr>
        <p:spPr>
          <a:xfrm>
            <a:off x="3771900" y="2114550"/>
            <a:ext cx="514350" cy="369332"/>
          </a:xfrm>
          <a:prstGeom prst="rect">
            <a:avLst/>
          </a:prstGeom>
          <a:noFill/>
        </p:spPr>
        <p:txBody>
          <a:bodyPr wrap="square" rtlCol="0">
            <a:spAutoFit/>
          </a:bodyPr>
          <a:lstStyle/>
          <a:p>
            <a:r>
              <a:rPr lang="en-US" dirty="0"/>
              <a:t>P</a:t>
            </a:r>
          </a:p>
        </p:txBody>
      </p:sp>
      <p:cxnSp>
        <p:nvCxnSpPr>
          <p:cNvPr id="37" name="Straight Connector 36">
            <a:extLst>
              <a:ext uri="{FF2B5EF4-FFF2-40B4-BE49-F238E27FC236}">
                <a16:creationId xmlns:a16="http://schemas.microsoft.com/office/drawing/2014/main" id="{2B69756F-A655-3D4B-94B8-1C84BBD8D05F}"/>
              </a:ext>
            </a:extLst>
          </p:cNvPr>
          <p:cNvCxnSpPr>
            <a:cxnSpLocks/>
          </p:cNvCxnSpPr>
          <p:nvPr/>
        </p:nvCxnSpPr>
        <p:spPr>
          <a:xfrm flipV="1">
            <a:off x="4000500" y="3371850"/>
            <a:ext cx="108585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7D3B3EFB-8AD7-B847-A9E9-32226D6619E0}"/>
              </a:ext>
            </a:extLst>
          </p:cNvPr>
          <p:cNvCxnSpPr>
            <a:cxnSpLocks/>
          </p:cNvCxnSpPr>
          <p:nvPr/>
        </p:nvCxnSpPr>
        <p:spPr>
          <a:xfrm flipV="1">
            <a:off x="4000500" y="3371850"/>
            <a:ext cx="217170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0" name="Straight Connector 89">
            <a:extLst>
              <a:ext uri="{FF2B5EF4-FFF2-40B4-BE49-F238E27FC236}">
                <a16:creationId xmlns:a16="http://schemas.microsoft.com/office/drawing/2014/main" id="{B2D8F04D-0077-A244-88D3-72FB5EC1C75A}"/>
              </a:ext>
            </a:extLst>
          </p:cNvPr>
          <p:cNvCxnSpPr>
            <a:cxnSpLocks/>
          </p:cNvCxnSpPr>
          <p:nvPr/>
        </p:nvCxnSpPr>
        <p:spPr>
          <a:xfrm flipV="1">
            <a:off x="1143000" y="2343150"/>
            <a:ext cx="114300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2" name="Straight Connector 91">
            <a:extLst>
              <a:ext uri="{FF2B5EF4-FFF2-40B4-BE49-F238E27FC236}">
                <a16:creationId xmlns:a16="http://schemas.microsoft.com/office/drawing/2014/main" id="{8B85F163-61A3-0746-963C-6D9ECA960372}"/>
              </a:ext>
            </a:extLst>
          </p:cNvPr>
          <p:cNvCxnSpPr>
            <a:cxnSpLocks/>
          </p:cNvCxnSpPr>
          <p:nvPr/>
        </p:nvCxnSpPr>
        <p:spPr>
          <a:xfrm flipV="1">
            <a:off x="1143000" y="2743200"/>
            <a:ext cx="1828800" cy="16573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5" name="Straight Connector 104">
            <a:extLst>
              <a:ext uri="{FF2B5EF4-FFF2-40B4-BE49-F238E27FC236}">
                <a16:creationId xmlns:a16="http://schemas.microsoft.com/office/drawing/2014/main" id="{BD22C410-650B-8D47-BD64-C672E078F6CA}"/>
              </a:ext>
            </a:extLst>
          </p:cNvPr>
          <p:cNvCxnSpPr>
            <a:cxnSpLocks/>
          </p:cNvCxnSpPr>
          <p:nvPr/>
        </p:nvCxnSpPr>
        <p:spPr>
          <a:xfrm flipV="1">
            <a:off x="6172200" y="2914650"/>
            <a:ext cx="1485900" cy="4572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8" name="Straight Connector 107">
            <a:extLst>
              <a:ext uri="{FF2B5EF4-FFF2-40B4-BE49-F238E27FC236}">
                <a16:creationId xmlns:a16="http://schemas.microsoft.com/office/drawing/2014/main" id="{78587724-9D09-8C47-A585-6DFE04317138}"/>
              </a:ext>
            </a:extLst>
          </p:cNvPr>
          <p:cNvCxnSpPr>
            <a:cxnSpLocks/>
          </p:cNvCxnSpPr>
          <p:nvPr/>
        </p:nvCxnSpPr>
        <p:spPr>
          <a:xfrm flipV="1">
            <a:off x="5086350" y="2571750"/>
            <a:ext cx="2571750" cy="8001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0296D01C-5A67-F249-8B2F-49D0E799DF72}"/>
              </a:ext>
            </a:extLst>
          </p:cNvPr>
          <p:cNvCxnSpPr>
            <a:cxnSpLocks/>
          </p:cNvCxnSpPr>
          <p:nvPr/>
        </p:nvCxnSpPr>
        <p:spPr>
          <a:xfrm>
            <a:off x="5772150" y="2286000"/>
            <a:ext cx="1771650" cy="14287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80892F4F-B952-8C4F-B790-4341425ED3BF}"/>
                  </a:ext>
                </a:extLst>
              </p:cNvPr>
              <p:cNvSpPr/>
              <p:nvPr/>
            </p:nvSpPr>
            <p:spPr>
              <a:xfrm>
                <a:off x="7258051" y="2286000"/>
                <a:ext cx="64203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𝑋</m:t>
                          </m:r>
                        </m:e>
                        <m:sub>
                          <m:r>
                            <a:rPr lang="en-US" i="1">
                              <a:solidFill>
                                <a:schemeClr val="tx1"/>
                              </a:solidFill>
                              <a:latin typeface="Cambria Math" panose="02040503050406030204" pitchFamily="18" charset="0"/>
                            </a:rPr>
                            <m:t>1</m:t>
                          </m:r>
                        </m:sub>
                      </m:sSub>
                    </m:oMath>
                  </m:oMathPara>
                </a14:m>
                <a:endParaRPr lang="en-US" dirty="0">
                  <a:solidFill>
                    <a:schemeClr val="tx1"/>
                  </a:solidFill>
                </a:endParaRPr>
              </a:p>
            </p:txBody>
          </p:sp>
        </mc:Choice>
        <mc:Fallback xmlns="">
          <p:sp>
            <p:nvSpPr>
              <p:cNvPr id="2" name="Rectangle 1">
                <a:extLst>
                  <a:ext uri="{FF2B5EF4-FFF2-40B4-BE49-F238E27FC236}">
                    <a16:creationId xmlns:a16="http://schemas.microsoft.com/office/drawing/2014/main" id="{80892F4F-B952-8C4F-B790-4341425ED3BF}"/>
                  </a:ext>
                </a:extLst>
              </p:cNvPr>
              <p:cNvSpPr>
                <a:spLocks noRot="1" noChangeAspect="1" noMove="1" noResize="1" noEditPoints="1" noAdjustHandles="1" noChangeArrowheads="1" noChangeShapeType="1" noTextEdit="1"/>
              </p:cNvSpPr>
              <p:nvPr/>
            </p:nvSpPr>
            <p:spPr>
              <a:xfrm>
                <a:off x="7258051" y="2286000"/>
                <a:ext cx="642035" cy="369332"/>
              </a:xfrm>
              <a:prstGeom prst="rect">
                <a:avLst/>
              </a:prstGeom>
              <a:blipFill>
                <a:blip r:embed="rId3"/>
                <a:stretch>
                  <a:fillRect b="-137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Rectangle 40">
                <a:extLst>
                  <a:ext uri="{FF2B5EF4-FFF2-40B4-BE49-F238E27FC236}">
                    <a16:creationId xmlns:a16="http://schemas.microsoft.com/office/drawing/2014/main" id="{DABB84F5-AE17-204A-80ED-F6F8F057D7D9}"/>
                  </a:ext>
                </a:extLst>
              </p:cNvPr>
              <p:cNvSpPr/>
              <p:nvPr/>
            </p:nvSpPr>
            <p:spPr>
              <a:xfrm>
                <a:off x="7315200" y="2971800"/>
                <a:ext cx="64735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𝑋</m:t>
                          </m:r>
                        </m:e>
                        <m:sub>
                          <m:r>
                            <a:rPr lang="en-US" b="0" i="1" smtClean="0">
                              <a:solidFill>
                                <a:schemeClr val="tx1"/>
                              </a:solidFill>
                              <a:latin typeface="Cambria Math" panose="02040503050406030204" pitchFamily="18" charset="0"/>
                            </a:rPr>
                            <m:t>2</m:t>
                          </m:r>
                        </m:sub>
                      </m:sSub>
                    </m:oMath>
                  </m:oMathPara>
                </a14:m>
                <a:endParaRPr lang="en-US" dirty="0">
                  <a:solidFill>
                    <a:schemeClr val="tx1"/>
                  </a:solidFill>
                </a:endParaRPr>
              </a:p>
            </p:txBody>
          </p:sp>
        </mc:Choice>
        <mc:Fallback xmlns="">
          <p:sp>
            <p:nvSpPr>
              <p:cNvPr id="41" name="Rectangle 40">
                <a:extLst>
                  <a:ext uri="{FF2B5EF4-FFF2-40B4-BE49-F238E27FC236}">
                    <a16:creationId xmlns:a16="http://schemas.microsoft.com/office/drawing/2014/main" id="{DABB84F5-AE17-204A-80ED-F6F8F057D7D9}"/>
                  </a:ext>
                </a:extLst>
              </p:cNvPr>
              <p:cNvSpPr>
                <a:spLocks noRot="1" noChangeAspect="1" noMove="1" noResize="1" noEditPoints="1" noAdjustHandles="1" noChangeArrowheads="1" noChangeShapeType="1" noTextEdit="1"/>
              </p:cNvSpPr>
              <p:nvPr/>
            </p:nvSpPr>
            <p:spPr>
              <a:xfrm>
                <a:off x="7315200" y="2971800"/>
                <a:ext cx="647357" cy="369332"/>
              </a:xfrm>
              <a:prstGeom prst="rect">
                <a:avLst/>
              </a:prstGeom>
              <a:blipFill>
                <a:blip r:embed="rId4"/>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Rectangle 44">
                <a:extLst>
                  <a:ext uri="{FF2B5EF4-FFF2-40B4-BE49-F238E27FC236}">
                    <a16:creationId xmlns:a16="http://schemas.microsoft.com/office/drawing/2014/main" id="{0CF069C6-2FA6-5044-AFDE-4E27CCAE2EE5}"/>
                  </a:ext>
                </a:extLst>
              </p:cNvPr>
              <p:cNvSpPr/>
              <p:nvPr/>
            </p:nvSpPr>
            <p:spPr>
              <a:xfrm>
                <a:off x="7315200" y="3371850"/>
                <a:ext cx="570349" cy="37003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𝑀</m:t>
                          </m:r>
                        </m:e>
                        <m:sup>
                          <m:r>
                            <a:rPr lang="en-US" i="1">
                              <a:latin typeface="Cambria Math" panose="02040503050406030204" pitchFamily="18" charset="0"/>
                            </a:rPr>
                            <m:t>𝐴</m:t>
                          </m:r>
                        </m:sup>
                      </m:sSup>
                    </m:oMath>
                  </m:oMathPara>
                </a14:m>
                <a:endParaRPr lang="en-US" dirty="0"/>
              </a:p>
            </p:txBody>
          </p:sp>
        </mc:Choice>
        <mc:Fallback xmlns="">
          <p:sp>
            <p:nvSpPr>
              <p:cNvPr id="45" name="Rectangle 44">
                <a:extLst>
                  <a:ext uri="{FF2B5EF4-FFF2-40B4-BE49-F238E27FC236}">
                    <a16:creationId xmlns:a16="http://schemas.microsoft.com/office/drawing/2014/main" id="{0CF069C6-2FA6-5044-AFDE-4E27CCAE2EE5}"/>
                  </a:ext>
                </a:extLst>
              </p:cNvPr>
              <p:cNvSpPr>
                <a:spLocks noRot="1" noChangeAspect="1" noMove="1" noResize="1" noEditPoints="1" noAdjustHandles="1" noChangeArrowheads="1" noChangeShapeType="1" noTextEdit="1"/>
              </p:cNvSpPr>
              <p:nvPr/>
            </p:nvSpPr>
            <p:spPr>
              <a:xfrm>
                <a:off x="7315200" y="3371850"/>
                <a:ext cx="570349" cy="370038"/>
              </a:xfrm>
              <a:prstGeom prst="rect">
                <a:avLst/>
              </a:prstGeom>
              <a:blipFill>
                <a:blip r:embed="rId5"/>
                <a:stretch>
                  <a:fillRect/>
                </a:stretch>
              </a:blipFill>
            </p:spPr>
            <p:txBody>
              <a:bodyPr/>
              <a:lstStyle/>
              <a:p>
                <a:r>
                  <a:rPr lang="en-US">
                    <a:noFill/>
                  </a:rPr>
                  <a:t> </a:t>
                </a:r>
              </a:p>
            </p:txBody>
          </p:sp>
        </mc:Fallback>
      </mc:AlternateContent>
      <p:cxnSp>
        <p:nvCxnSpPr>
          <p:cNvPr id="46" name="Straight Connector 45">
            <a:extLst>
              <a:ext uri="{FF2B5EF4-FFF2-40B4-BE49-F238E27FC236}">
                <a16:creationId xmlns:a16="http://schemas.microsoft.com/office/drawing/2014/main" id="{2AF4C72D-A217-9045-8FD3-1A2D1F3846E0}"/>
              </a:ext>
            </a:extLst>
          </p:cNvPr>
          <p:cNvCxnSpPr>
            <a:cxnSpLocks/>
          </p:cNvCxnSpPr>
          <p:nvPr/>
        </p:nvCxnSpPr>
        <p:spPr>
          <a:xfrm>
            <a:off x="1143000" y="2914650"/>
            <a:ext cx="5350669"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3" name="Straight Connector 52">
            <a:extLst>
              <a:ext uri="{FF2B5EF4-FFF2-40B4-BE49-F238E27FC236}">
                <a16:creationId xmlns:a16="http://schemas.microsoft.com/office/drawing/2014/main" id="{C411EB69-7D49-CF40-82E4-3B972507DF3B}"/>
              </a:ext>
            </a:extLst>
          </p:cNvPr>
          <p:cNvCxnSpPr>
            <a:cxnSpLocks/>
          </p:cNvCxnSpPr>
          <p:nvPr/>
        </p:nvCxnSpPr>
        <p:spPr>
          <a:xfrm flipV="1">
            <a:off x="6549146" y="2908570"/>
            <a:ext cx="0" cy="1839744"/>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9F0E4899-CCAF-DB40-8F93-BF49E3BE89D1}"/>
              </a:ext>
            </a:extLst>
          </p:cNvPr>
          <p:cNvCxnSpPr>
            <a:cxnSpLocks/>
          </p:cNvCxnSpPr>
          <p:nvPr/>
        </p:nvCxnSpPr>
        <p:spPr>
          <a:xfrm flipV="1">
            <a:off x="2791838" y="2906138"/>
            <a:ext cx="0" cy="1839744"/>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8" name="Straight Connector 57">
            <a:extLst>
              <a:ext uri="{FF2B5EF4-FFF2-40B4-BE49-F238E27FC236}">
                <a16:creationId xmlns:a16="http://schemas.microsoft.com/office/drawing/2014/main" id="{8BC69BF0-E90A-5D48-AB9E-DEFC55577E12}"/>
              </a:ext>
            </a:extLst>
          </p:cNvPr>
          <p:cNvCxnSpPr>
            <a:cxnSpLocks/>
          </p:cNvCxnSpPr>
          <p:nvPr/>
        </p:nvCxnSpPr>
        <p:spPr>
          <a:xfrm flipV="1">
            <a:off x="1651270" y="2908570"/>
            <a:ext cx="0" cy="2377805"/>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108F5F29-3284-6845-BBD9-F61EF62DE53E}"/>
              </a:ext>
            </a:extLst>
          </p:cNvPr>
          <p:cNvCxnSpPr>
            <a:cxnSpLocks/>
          </p:cNvCxnSpPr>
          <p:nvPr/>
        </p:nvCxnSpPr>
        <p:spPr>
          <a:xfrm>
            <a:off x="1143000" y="3156698"/>
            <a:ext cx="5710378"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CD0ACFD9-A660-F14C-BA38-C134DEBEC825}"/>
              </a:ext>
            </a:extLst>
          </p:cNvPr>
          <p:cNvCxnSpPr>
            <a:cxnSpLocks/>
          </p:cNvCxnSpPr>
          <p:nvPr/>
        </p:nvCxnSpPr>
        <p:spPr>
          <a:xfrm flipV="1">
            <a:off x="6858000" y="3160569"/>
            <a:ext cx="0" cy="1582882"/>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458363F3-4D2B-F944-B8A8-BDF52ADACE6B}"/>
              </a:ext>
            </a:extLst>
          </p:cNvPr>
          <p:cNvCxnSpPr>
            <a:cxnSpLocks/>
          </p:cNvCxnSpPr>
          <p:nvPr/>
        </p:nvCxnSpPr>
        <p:spPr>
          <a:xfrm flipV="1">
            <a:off x="2514600" y="3143251"/>
            <a:ext cx="0" cy="2095499"/>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A2D15046-B6AB-D446-B3B4-F3C28A3E276E}"/>
              </a:ext>
            </a:extLst>
          </p:cNvPr>
          <p:cNvCxnSpPr>
            <a:cxnSpLocks/>
          </p:cNvCxnSpPr>
          <p:nvPr/>
        </p:nvCxnSpPr>
        <p:spPr>
          <a:xfrm flipV="1">
            <a:off x="1371600" y="3143250"/>
            <a:ext cx="0" cy="1582882"/>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sp>
        <p:nvSpPr>
          <p:cNvPr id="80" name="TextBox 79">
            <a:extLst>
              <a:ext uri="{FF2B5EF4-FFF2-40B4-BE49-F238E27FC236}">
                <a16:creationId xmlns:a16="http://schemas.microsoft.com/office/drawing/2014/main" id="{23324163-DAA0-964E-A3D4-8EFA0336428B}"/>
              </a:ext>
            </a:extLst>
          </p:cNvPr>
          <p:cNvSpPr txBox="1"/>
          <p:nvPr/>
        </p:nvSpPr>
        <p:spPr>
          <a:xfrm>
            <a:off x="1933575" y="1104901"/>
            <a:ext cx="5086350" cy="507831"/>
          </a:xfrm>
          <a:prstGeom prst="rect">
            <a:avLst/>
          </a:prstGeom>
          <a:noFill/>
        </p:spPr>
        <p:txBody>
          <a:bodyPr wrap="square" rtlCol="0">
            <a:spAutoFit/>
          </a:bodyPr>
          <a:lstStyle/>
          <a:p>
            <a:pPr algn="ctr"/>
            <a:r>
              <a:rPr lang="en-US" sz="2700" dirty="0"/>
              <a:t>Welfare Effects on World</a:t>
            </a:r>
          </a:p>
        </p:txBody>
      </p:sp>
      <p:cxnSp>
        <p:nvCxnSpPr>
          <p:cNvPr id="81" name="Straight Connector 80">
            <a:extLst>
              <a:ext uri="{FF2B5EF4-FFF2-40B4-BE49-F238E27FC236}">
                <a16:creationId xmlns:a16="http://schemas.microsoft.com/office/drawing/2014/main" id="{ACBECF16-67F2-054D-BE41-9CD22182BC4F}"/>
              </a:ext>
            </a:extLst>
          </p:cNvPr>
          <p:cNvCxnSpPr>
            <a:cxnSpLocks/>
          </p:cNvCxnSpPr>
          <p:nvPr/>
        </p:nvCxnSpPr>
        <p:spPr>
          <a:xfrm flipV="1">
            <a:off x="1946545" y="2908570"/>
            <a:ext cx="0" cy="2377805"/>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sp>
        <p:nvSpPr>
          <p:cNvPr id="87" name="Rectangle 86">
            <a:extLst>
              <a:ext uri="{FF2B5EF4-FFF2-40B4-BE49-F238E27FC236}">
                <a16:creationId xmlns:a16="http://schemas.microsoft.com/office/drawing/2014/main" id="{39E003F1-DA2C-1F43-AD3F-25501B2A3002}"/>
              </a:ext>
            </a:extLst>
          </p:cNvPr>
          <p:cNvSpPr/>
          <p:nvPr/>
        </p:nvSpPr>
        <p:spPr>
          <a:xfrm flipV="1">
            <a:off x="1151607" y="3939883"/>
            <a:ext cx="232996" cy="251057"/>
          </a:xfrm>
          <a:prstGeom prst="rect">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 name="Right Triangle 87">
            <a:extLst>
              <a:ext uri="{FF2B5EF4-FFF2-40B4-BE49-F238E27FC236}">
                <a16:creationId xmlns:a16="http://schemas.microsoft.com/office/drawing/2014/main" id="{0ECBF73A-590E-6F4D-85CB-1456CB0C6945}"/>
              </a:ext>
            </a:extLst>
          </p:cNvPr>
          <p:cNvSpPr/>
          <p:nvPr/>
        </p:nvSpPr>
        <p:spPr>
          <a:xfrm flipV="1">
            <a:off x="1375937" y="3940820"/>
            <a:ext cx="275091" cy="245187"/>
          </a:xfrm>
          <a:prstGeom prst="rtTriangle">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 name="Rectangle 88">
            <a:extLst>
              <a:ext uri="{FF2B5EF4-FFF2-40B4-BE49-F238E27FC236}">
                <a16:creationId xmlns:a16="http://schemas.microsoft.com/office/drawing/2014/main" id="{6BF48513-DA34-AB4C-A5E9-EC1A2B03E899}"/>
              </a:ext>
            </a:extLst>
          </p:cNvPr>
          <p:cNvSpPr/>
          <p:nvPr/>
        </p:nvSpPr>
        <p:spPr>
          <a:xfrm>
            <a:off x="1166486" y="3953769"/>
            <a:ext cx="459525" cy="210807"/>
          </a:xfrm>
          <a:prstGeom prst="rect">
            <a:avLst/>
          </a:prstGeom>
          <a:noFill/>
          <a:ln w="508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10" name="TextBox 109">
                <a:extLst>
                  <a:ext uri="{FF2B5EF4-FFF2-40B4-BE49-F238E27FC236}">
                    <a16:creationId xmlns:a16="http://schemas.microsoft.com/office/drawing/2014/main" id="{35B7E9D7-C5B5-414B-BF0A-5F8BE577DA2E}"/>
                  </a:ext>
                </a:extLst>
              </p:cNvPr>
              <p:cNvSpPr txBox="1"/>
              <p:nvPr/>
            </p:nvSpPr>
            <p:spPr>
              <a:xfrm>
                <a:off x="2438400" y="2438400"/>
                <a:ext cx="1793502" cy="376963"/>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𝐵𝑓</m:t>
                        </m:r>
                      </m:sup>
                    </m:sSup>
                    <m:r>
                      <a:rPr lang="en-US" b="0" i="1" smtClean="0">
                        <a:latin typeface="Cambria Math" panose="02040503050406030204" pitchFamily="18" charset="0"/>
                      </a:rPr>
                      <m:t>,</m:t>
                    </m:r>
                    <m:r>
                      <a:rPr lang="en-US" i="1">
                        <a:latin typeface="Cambria Math" panose="02040503050406030204" pitchFamily="18" charset="0"/>
                      </a:rPr>
                      <m:t> </m:t>
                    </m:r>
                    <m:sSup>
                      <m:sSupPr>
                        <m:ctrlPr>
                          <a:rPr lang="en-US" i="1">
                            <a:latin typeface="Cambria Math" panose="02040503050406030204" pitchFamily="18" charset="0"/>
                          </a:rPr>
                        </m:ctrlPr>
                      </m:sSupPr>
                      <m:e>
                        <m:r>
                          <a:rPr lang="en-US" b="0" i="1" smtClean="0">
                            <a:latin typeface="Cambria Math" panose="02040503050406030204" pitchFamily="18" charset="0"/>
                          </a:rPr>
                          <m:t> </m:t>
                        </m:r>
                        <m:r>
                          <a:rPr lang="en-US" i="1">
                            <a:latin typeface="Cambria Math" panose="02040503050406030204" pitchFamily="18" charset="0"/>
                          </a:rPr>
                          <m:t>𝑋</m:t>
                        </m:r>
                      </m:e>
                      <m:sup>
                        <m:r>
                          <a:rPr lang="en-US" i="1">
                            <a:latin typeface="Cambria Math" panose="02040503050406030204" pitchFamily="18" charset="0"/>
                          </a:rPr>
                          <m:t>𝐶𝑓</m:t>
                        </m:r>
                      </m:sup>
                    </m:sSup>
                  </m:oMath>
                </a14:m>
                <a:r>
                  <a:rPr lang="en-US" dirty="0"/>
                  <a:t>,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b="0" i="1" smtClean="0">
                            <a:latin typeface="Cambria Math" panose="02040503050406030204" pitchFamily="18" charset="0"/>
                          </a:rPr>
                          <m:t>𝐷</m:t>
                        </m:r>
                        <m:r>
                          <a:rPr lang="en-US" i="1">
                            <a:latin typeface="Cambria Math" panose="02040503050406030204" pitchFamily="18" charset="0"/>
                          </a:rPr>
                          <m:t>𝑓</m:t>
                        </m:r>
                      </m:sup>
                    </m:sSup>
                  </m:oMath>
                </a14:m>
                <a:endParaRPr lang="en-US" baseline="30000" dirty="0"/>
              </a:p>
            </p:txBody>
          </p:sp>
        </mc:Choice>
        <mc:Fallback xmlns="">
          <p:sp>
            <p:nvSpPr>
              <p:cNvPr id="110" name="TextBox 109">
                <a:extLst>
                  <a:ext uri="{FF2B5EF4-FFF2-40B4-BE49-F238E27FC236}">
                    <a16:creationId xmlns:a16="http://schemas.microsoft.com/office/drawing/2014/main" id="{35B7E9D7-C5B5-414B-BF0A-5F8BE577DA2E}"/>
                  </a:ext>
                </a:extLst>
              </p:cNvPr>
              <p:cNvSpPr txBox="1">
                <a:spLocks noRot="1" noChangeAspect="1" noMove="1" noResize="1" noEditPoints="1" noAdjustHandles="1" noChangeArrowheads="1" noChangeShapeType="1" noTextEdit="1"/>
              </p:cNvSpPr>
              <p:nvPr/>
            </p:nvSpPr>
            <p:spPr>
              <a:xfrm>
                <a:off x="2438400" y="2438400"/>
                <a:ext cx="1793502" cy="376963"/>
              </a:xfrm>
              <a:prstGeom prst="rect">
                <a:avLst/>
              </a:prstGeom>
              <a:blipFill>
                <a:blip r:embed="rId6"/>
                <a:stretch>
                  <a:fillRect t="-3333" b="-2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1" name="Rectangle 110">
                <a:extLst>
                  <a:ext uri="{FF2B5EF4-FFF2-40B4-BE49-F238E27FC236}">
                    <a16:creationId xmlns:a16="http://schemas.microsoft.com/office/drawing/2014/main" id="{A3DE08AA-968B-1045-AB21-DA0AA421160A}"/>
                  </a:ext>
                </a:extLst>
              </p:cNvPr>
              <p:cNvSpPr/>
              <p:nvPr/>
            </p:nvSpPr>
            <p:spPr>
              <a:xfrm>
                <a:off x="685800" y="3657600"/>
                <a:ext cx="33457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𝑡</m:t>
                      </m:r>
                    </m:oMath>
                  </m:oMathPara>
                </a14:m>
                <a:endParaRPr lang="en-US" dirty="0"/>
              </a:p>
            </p:txBody>
          </p:sp>
        </mc:Choice>
        <mc:Fallback xmlns="">
          <p:sp>
            <p:nvSpPr>
              <p:cNvPr id="111" name="Rectangle 110">
                <a:extLst>
                  <a:ext uri="{FF2B5EF4-FFF2-40B4-BE49-F238E27FC236}">
                    <a16:creationId xmlns:a16="http://schemas.microsoft.com/office/drawing/2014/main" id="{A3DE08AA-968B-1045-AB21-DA0AA421160A}"/>
                  </a:ext>
                </a:extLst>
              </p:cNvPr>
              <p:cNvSpPr>
                <a:spLocks noRot="1" noChangeAspect="1" noMove="1" noResize="1" noEditPoints="1" noAdjustHandles="1" noChangeArrowheads="1" noChangeShapeType="1" noTextEdit="1"/>
              </p:cNvSpPr>
              <p:nvPr/>
            </p:nvSpPr>
            <p:spPr>
              <a:xfrm>
                <a:off x="685800" y="3657600"/>
                <a:ext cx="334579" cy="369332"/>
              </a:xfrm>
              <a:prstGeom prst="rect">
                <a:avLst/>
              </a:prstGeom>
              <a:blipFill>
                <a:blip r:embed="rId7"/>
                <a:stretch>
                  <a:fillRect/>
                </a:stretch>
              </a:blipFill>
            </p:spPr>
            <p:txBody>
              <a:bodyPr/>
              <a:lstStyle/>
              <a:p>
                <a:r>
                  <a:rPr lang="en-US">
                    <a:noFill/>
                  </a:rPr>
                  <a:t> </a:t>
                </a:r>
              </a:p>
            </p:txBody>
          </p:sp>
        </mc:Fallback>
      </mc:AlternateContent>
      <p:sp>
        <p:nvSpPr>
          <p:cNvPr id="112" name="TextBox 111">
            <a:extLst>
              <a:ext uri="{FF2B5EF4-FFF2-40B4-BE49-F238E27FC236}">
                <a16:creationId xmlns:a16="http://schemas.microsoft.com/office/drawing/2014/main" id="{8BC04C5C-09E3-AB4C-8267-99C42BEC909A}"/>
              </a:ext>
            </a:extLst>
          </p:cNvPr>
          <p:cNvSpPr txBox="1"/>
          <p:nvPr/>
        </p:nvSpPr>
        <p:spPr>
          <a:xfrm>
            <a:off x="4743450" y="1771650"/>
            <a:ext cx="2171700" cy="369332"/>
          </a:xfrm>
          <a:prstGeom prst="rect">
            <a:avLst/>
          </a:prstGeom>
          <a:noFill/>
        </p:spPr>
        <p:txBody>
          <a:bodyPr wrap="square" rtlCol="0">
            <a:spAutoFit/>
          </a:bodyPr>
          <a:lstStyle/>
          <a:p>
            <a:pPr algn="ctr"/>
            <a:r>
              <a:rPr lang="en-US" dirty="0"/>
              <a:t>Import Market</a:t>
            </a:r>
          </a:p>
        </p:txBody>
      </p:sp>
      <p:sp>
        <p:nvSpPr>
          <p:cNvPr id="113" name="TextBox 112">
            <a:extLst>
              <a:ext uri="{FF2B5EF4-FFF2-40B4-BE49-F238E27FC236}">
                <a16:creationId xmlns:a16="http://schemas.microsoft.com/office/drawing/2014/main" id="{A9E90370-2519-6445-98B0-464A4AA6E5E0}"/>
              </a:ext>
            </a:extLst>
          </p:cNvPr>
          <p:cNvSpPr txBox="1"/>
          <p:nvPr/>
        </p:nvSpPr>
        <p:spPr>
          <a:xfrm>
            <a:off x="3143250" y="4686300"/>
            <a:ext cx="514350" cy="369332"/>
          </a:xfrm>
          <a:prstGeom prst="rect">
            <a:avLst/>
          </a:prstGeom>
          <a:noFill/>
        </p:spPr>
        <p:txBody>
          <a:bodyPr wrap="square" rtlCol="0">
            <a:spAutoFit/>
          </a:bodyPr>
          <a:lstStyle/>
          <a:p>
            <a:r>
              <a:rPr lang="en-US" dirty="0"/>
              <a:t>Q</a:t>
            </a:r>
          </a:p>
        </p:txBody>
      </p:sp>
      <p:cxnSp>
        <p:nvCxnSpPr>
          <p:cNvPr id="114" name="Straight Arrow Connector 113">
            <a:extLst>
              <a:ext uri="{FF2B5EF4-FFF2-40B4-BE49-F238E27FC236}">
                <a16:creationId xmlns:a16="http://schemas.microsoft.com/office/drawing/2014/main" id="{E54C7158-BE21-CB4A-B87D-C2F3FD030D46}"/>
              </a:ext>
            </a:extLst>
          </p:cNvPr>
          <p:cNvCxnSpPr/>
          <p:nvPr/>
        </p:nvCxnSpPr>
        <p:spPr>
          <a:xfrm>
            <a:off x="1657350" y="4457700"/>
            <a:ext cx="857250" cy="0"/>
          </a:xfrm>
          <a:prstGeom prst="straightConnector1">
            <a:avLst/>
          </a:prstGeom>
          <a:ln w="38100">
            <a:solidFill>
              <a:srgbClr val="00B0F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5" name="Straight Arrow Connector 114">
            <a:extLst>
              <a:ext uri="{FF2B5EF4-FFF2-40B4-BE49-F238E27FC236}">
                <a16:creationId xmlns:a16="http://schemas.microsoft.com/office/drawing/2014/main" id="{D707DB63-074A-EB4F-B4AA-704DB6DE9279}"/>
              </a:ext>
            </a:extLst>
          </p:cNvPr>
          <p:cNvCxnSpPr>
            <a:cxnSpLocks/>
          </p:cNvCxnSpPr>
          <p:nvPr/>
        </p:nvCxnSpPr>
        <p:spPr>
          <a:xfrm>
            <a:off x="6547631" y="4461217"/>
            <a:ext cx="313886" cy="0"/>
          </a:xfrm>
          <a:prstGeom prst="straightConnector1">
            <a:avLst/>
          </a:prstGeom>
          <a:ln w="381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6" name="Straight Arrow Connector 115">
            <a:extLst>
              <a:ext uri="{FF2B5EF4-FFF2-40B4-BE49-F238E27FC236}">
                <a16:creationId xmlns:a16="http://schemas.microsoft.com/office/drawing/2014/main" id="{378D774D-D490-F445-A6C1-1BD62C1329F2}"/>
              </a:ext>
            </a:extLst>
          </p:cNvPr>
          <p:cNvCxnSpPr>
            <a:cxnSpLocks/>
          </p:cNvCxnSpPr>
          <p:nvPr/>
        </p:nvCxnSpPr>
        <p:spPr>
          <a:xfrm flipH="1">
            <a:off x="2514600" y="4457700"/>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7" name="Straight Arrow Connector 116">
            <a:extLst>
              <a:ext uri="{FF2B5EF4-FFF2-40B4-BE49-F238E27FC236}">
                <a16:creationId xmlns:a16="http://schemas.microsoft.com/office/drawing/2014/main" id="{C80BD902-DBA4-CC40-911A-DC9C7C22A520}"/>
              </a:ext>
            </a:extLst>
          </p:cNvPr>
          <p:cNvCxnSpPr>
            <a:cxnSpLocks/>
          </p:cNvCxnSpPr>
          <p:nvPr/>
        </p:nvCxnSpPr>
        <p:spPr>
          <a:xfrm flipH="1">
            <a:off x="1371600" y="4457700"/>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18" name="Left Brace 117">
            <a:extLst>
              <a:ext uri="{FF2B5EF4-FFF2-40B4-BE49-F238E27FC236}">
                <a16:creationId xmlns:a16="http://schemas.microsoft.com/office/drawing/2014/main" id="{602C584C-1F43-1141-ACDA-A1AF64B84505}"/>
              </a:ext>
            </a:extLst>
          </p:cNvPr>
          <p:cNvSpPr/>
          <p:nvPr/>
        </p:nvSpPr>
        <p:spPr>
          <a:xfrm rot="5400000">
            <a:off x="1481138" y="4574382"/>
            <a:ext cx="54769" cy="273844"/>
          </a:xfrm>
          <a:prstGeom prst="leftBrace">
            <a:avLst>
              <a:gd name="adj1" fmla="val 44444"/>
              <a:gd name="adj2" fmla="val 50000"/>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9" name="Left Brace 118">
            <a:extLst>
              <a:ext uri="{FF2B5EF4-FFF2-40B4-BE49-F238E27FC236}">
                <a16:creationId xmlns:a16="http://schemas.microsoft.com/office/drawing/2014/main" id="{E4255B5D-17EF-D04C-BF04-53666DA38A4B}"/>
              </a:ext>
            </a:extLst>
          </p:cNvPr>
          <p:cNvSpPr/>
          <p:nvPr/>
        </p:nvSpPr>
        <p:spPr>
          <a:xfrm rot="5400000">
            <a:off x="2624138" y="4574382"/>
            <a:ext cx="54769" cy="273844"/>
          </a:xfrm>
          <a:prstGeom prst="leftBrace">
            <a:avLst>
              <a:gd name="adj1" fmla="val 44444"/>
              <a:gd name="adj2" fmla="val 50000"/>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0" name="Left Brace 119">
            <a:extLst>
              <a:ext uri="{FF2B5EF4-FFF2-40B4-BE49-F238E27FC236}">
                <a16:creationId xmlns:a16="http://schemas.microsoft.com/office/drawing/2014/main" id="{9EECEA38-802A-FF40-B19F-964682736EFF}"/>
              </a:ext>
            </a:extLst>
          </p:cNvPr>
          <p:cNvSpPr/>
          <p:nvPr/>
        </p:nvSpPr>
        <p:spPr>
          <a:xfrm rot="5400000">
            <a:off x="6672262" y="4555332"/>
            <a:ext cx="61913" cy="304800"/>
          </a:xfrm>
          <a:prstGeom prst="leftBrace">
            <a:avLst>
              <a:gd name="adj1" fmla="val 44444"/>
              <a:gd name="adj2" fmla="val 50000"/>
            </a:avLst>
          </a:prstGeom>
          <a:ln>
            <a:solidFill>
              <a:srgbClr val="00B05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21" name="Straight Arrow Connector 120">
            <a:extLst>
              <a:ext uri="{FF2B5EF4-FFF2-40B4-BE49-F238E27FC236}">
                <a16:creationId xmlns:a16="http://schemas.microsoft.com/office/drawing/2014/main" id="{919F59E5-0AD4-0D44-A47B-40676A1E31EC}"/>
              </a:ext>
            </a:extLst>
          </p:cNvPr>
          <p:cNvCxnSpPr>
            <a:cxnSpLocks/>
          </p:cNvCxnSpPr>
          <p:nvPr/>
        </p:nvCxnSpPr>
        <p:spPr>
          <a:xfrm flipH="1">
            <a:off x="2226635" y="5048250"/>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22" name="Rectangle 121">
            <a:extLst>
              <a:ext uri="{FF2B5EF4-FFF2-40B4-BE49-F238E27FC236}">
                <a16:creationId xmlns:a16="http://schemas.microsoft.com/office/drawing/2014/main" id="{B0FA93B0-1D23-EA4A-88CD-302F05C1F821}"/>
              </a:ext>
            </a:extLst>
          </p:cNvPr>
          <p:cNvSpPr/>
          <p:nvPr/>
        </p:nvSpPr>
        <p:spPr>
          <a:xfrm>
            <a:off x="2120948" y="5048250"/>
            <a:ext cx="463588" cy="369332"/>
          </a:xfrm>
          <a:prstGeom prst="rect">
            <a:avLst/>
          </a:prstGeom>
        </p:spPr>
        <p:txBody>
          <a:bodyPr wrap="none">
            <a:spAutoFit/>
          </a:bodyPr>
          <a:lstStyle/>
          <a:p>
            <a:r>
              <a:rPr lang="en-US" i="1" dirty="0">
                <a:solidFill>
                  <a:srgbClr val="0070C0"/>
                </a:solidFill>
                <a:latin typeface="Cambria Math" panose="02040503050406030204" pitchFamily="18" charset="0"/>
              </a:rPr>
              <a:t>TR</a:t>
            </a:r>
          </a:p>
        </p:txBody>
      </p:sp>
      <p:cxnSp>
        <p:nvCxnSpPr>
          <p:cNvPr id="123" name="Straight Arrow Connector 122">
            <a:extLst>
              <a:ext uri="{FF2B5EF4-FFF2-40B4-BE49-F238E27FC236}">
                <a16:creationId xmlns:a16="http://schemas.microsoft.com/office/drawing/2014/main" id="{078AB6DF-AD75-E24B-B855-3A724D6C95D1}"/>
              </a:ext>
            </a:extLst>
          </p:cNvPr>
          <p:cNvCxnSpPr>
            <a:cxnSpLocks/>
          </p:cNvCxnSpPr>
          <p:nvPr/>
        </p:nvCxnSpPr>
        <p:spPr>
          <a:xfrm flipH="1">
            <a:off x="1651000" y="5052483"/>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24" name="Rectangle 123">
            <a:extLst>
              <a:ext uri="{FF2B5EF4-FFF2-40B4-BE49-F238E27FC236}">
                <a16:creationId xmlns:a16="http://schemas.microsoft.com/office/drawing/2014/main" id="{A9897200-9503-EC4D-9BD8-4B7C65A9709A}"/>
              </a:ext>
            </a:extLst>
          </p:cNvPr>
          <p:cNvSpPr/>
          <p:nvPr/>
        </p:nvSpPr>
        <p:spPr>
          <a:xfrm>
            <a:off x="1531029" y="5059463"/>
            <a:ext cx="473206" cy="369332"/>
          </a:xfrm>
          <a:prstGeom prst="rect">
            <a:avLst/>
          </a:prstGeom>
        </p:spPr>
        <p:txBody>
          <a:bodyPr wrap="none">
            <a:spAutoFit/>
          </a:bodyPr>
          <a:lstStyle/>
          <a:p>
            <a:r>
              <a:rPr lang="en-US" i="1" dirty="0">
                <a:solidFill>
                  <a:srgbClr val="FF0000"/>
                </a:solidFill>
                <a:latin typeface="Cambria Math" panose="02040503050406030204" pitchFamily="18" charset="0"/>
              </a:rPr>
              <a:t>TD</a:t>
            </a:r>
          </a:p>
        </p:txBody>
      </p:sp>
      <p:cxnSp>
        <p:nvCxnSpPr>
          <p:cNvPr id="125" name="Straight Arrow Connector 124">
            <a:extLst>
              <a:ext uri="{FF2B5EF4-FFF2-40B4-BE49-F238E27FC236}">
                <a16:creationId xmlns:a16="http://schemas.microsoft.com/office/drawing/2014/main" id="{CFC967A4-4A58-5B4D-8D3B-63FF919A8422}"/>
              </a:ext>
            </a:extLst>
          </p:cNvPr>
          <p:cNvCxnSpPr>
            <a:cxnSpLocks/>
          </p:cNvCxnSpPr>
          <p:nvPr/>
        </p:nvCxnSpPr>
        <p:spPr>
          <a:xfrm>
            <a:off x="1940917" y="5051767"/>
            <a:ext cx="313886" cy="0"/>
          </a:xfrm>
          <a:prstGeom prst="straightConnector1">
            <a:avLst/>
          </a:prstGeom>
          <a:ln w="381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sp>
        <p:nvSpPr>
          <p:cNvPr id="126" name="Rectangle 125">
            <a:extLst>
              <a:ext uri="{FF2B5EF4-FFF2-40B4-BE49-F238E27FC236}">
                <a16:creationId xmlns:a16="http://schemas.microsoft.com/office/drawing/2014/main" id="{4488C16F-FA87-8A47-A9F4-A10A7839C869}"/>
              </a:ext>
            </a:extLst>
          </p:cNvPr>
          <p:cNvSpPr/>
          <p:nvPr/>
        </p:nvSpPr>
        <p:spPr>
          <a:xfrm>
            <a:off x="1831605" y="5055230"/>
            <a:ext cx="447623" cy="369332"/>
          </a:xfrm>
          <a:prstGeom prst="rect">
            <a:avLst/>
          </a:prstGeom>
        </p:spPr>
        <p:txBody>
          <a:bodyPr wrap="none">
            <a:spAutoFit/>
          </a:bodyPr>
          <a:lstStyle/>
          <a:p>
            <a:r>
              <a:rPr lang="en-US" i="1" dirty="0">
                <a:solidFill>
                  <a:srgbClr val="00B050"/>
                </a:solidFill>
                <a:latin typeface="Cambria Math" panose="02040503050406030204" pitchFamily="18" charset="0"/>
              </a:rPr>
              <a:t>TC</a:t>
            </a:r>
          </a:p>
        </p:txBody>
      </p:sp>
      <p:sp>
        <p:nvSpPr>
          <p:cNvPr id="127" name="Rectangle 126">
            <a:extLst>
              <a:ext uri="{FF2B5EF4-FFF2-40B4-BE49-F238E27FC236}">
                <a16:creationId xmlns:a16="http://schemas.microsoft.com/office/drawing/2014/main" id="{FF60AA6C-A263-A244-8B8D-417ECC8CB381}"/>
              </a:ext>
            </a:extLst>
          </p:cNvPr>
          <p:cNvSpPr/>
          <p:nvPr/>
        </p:nvSpPr>
        <p:spPr>
          <a:xfrm>
            <a:off x="2409324" y="4420268"/>
            <a:ext cx="463588" cy="369332"/>
          </a:xfrm>
          <a:prstGeom prst="rect">
            <a:avLst/>
          </a:prstGeom>
        </p:spPr>
        <p:txBody>
          <a:bodyPr wrap="none">
            <a:spAutoFit/>
          </a:bodyPr>
          <a:lstStyle/>
          <a:p>
            <a:r>
              <a:rPr lang="en-US" i="1" dirty="0">
                <a:solidFill>
                  <a:srgbClr val="0070C0"/>
                </a:solidFill>
                <a:latin typeface="Cambria Math" panose="02040503050406030204" pitchFamily="18" charset="0"/>
              </a:rPr>
              <a:t>TR</a:t>
            </a:r>
          </a:p>
        </p:txBody>
      </p:sp>
      <p:sp>
        <p:nvSpPr>
          <p:cNvPr id="128" name="Rectangle 127">
            <a:extLst>
              <a:ext uri="{FF2B5EF4-FFF2-40B4-BE49-F238E27FC236}">
                <a16:creationId xmlns:a16="http://schemas.microsoft.com/office/drawing/2014/main" id="{F0889A66-597F-584B-987B-DE5844DB6CFF}"/>
              </a:ext>
            </a:extLst>
          </p:cNvPr>
          <p:cNvSpPr/>
          <p:nvPr/>
        </p:nvSpPr>
        <p:spPr>
          <a:xfrm>
            <a:off x="6445299" y="4415819"/>
            <a:ext cx="447623" cy="369332"/>
          </a:xfrm>
          <a:prstGeom prst="rect">
            <a:avLst/>
          </a:prstGeom>
        </p:spPr>
        <p:txBody>
          <a:bodyPr wrap="none">
            <a:spAutoFit/>
          </a:bodyPr>
          <a:lstStyle/>
          <a:p>
            <a:r>
              <a:rPr lang="en-US" i="1" dirty="0">
                <a:solidFill>
                  <a:srgbClr val="00B050"/>
                </a:solidFill>
                <a:latin typeface="Cambria Math" panose="02040503050406030204" pitchFamily="18" charset="0"/>
              </a:rPr>
              <a:t>TC</a:t>
            </a:r>
          </a:p>
        </p:txBody>
      </p:sp>
      <p:sp>
        <p:nvSpPr>
          <p:cNvPr id="129" name="Rectangle 128">
            <a:extLst>
              <a:ext uri="{FF2B5EF4-FFF2-40B4-BE49-F238E27FC236}">
                <a16:creationId xmlns:a16="http://schemas.microsoft.com/office/drawing/2014/main" id="{EEFDC764-BAF9-D44C-AEA5-4F04A4C38B8C}"/>
              </a:ext>
            </a:extLst>
          </p:cNvPr>
          <p:cNvSpPr/>
          <p:nvPr/>
        </p:nvSpPr>
        <p:spPr>
          <a:xfrm>
            <a:off x="1260977" y="4420268"/>
            <a:ext cx="473206" cy="369332"/>
          </a:xfrm>
          <a:prstGeom prst="rect">
            <a:avLst/>
          </a:prstGeom>
        </p:spPr>
        <p:txBody>
          <a:bodyPr wrap="none">
            <a:spAutoFit/>
          </a:bodyPr>
          <a:lstStyle/>
          <a:p>
            <a:r>
              <a:rPr lang="en-US" i="1" dirty="0">
                <a:solidFill>
                  <a:srgbClr val="FF0000"/>
                </a:solidFill>
                <a:latin typeface="Cambria Math" panose="02040503050406030204" pitchFamily="18" charset="0"/>
              </a:rPr>
              <a:t>TD</a:t>
            </a:r>
          </a:p>
        </p:txBody>
      </p:sp>
      <p:sp>
        <p:nvSpPr>
          <p:cNvPr id="69" name="Freeform 68">
            <a:extLst>
              <a:ext uri="{FF2B5EF4-FFF2-40B4-BE49-F238E27FC236}">
                <a16:creationId xmlns:a16="http://schemas.microsoft.com/office/drawing/2014/main" id="{9ADF15C1-8198-5B4D-9DDF-78522967569B}"/>
              </a:ext>
            </a:extLst>
          </p:cNvPr>
          <p:cNvSpPr/>
          <p:nvPr/>
        </p:nvSpPr>
        <p:spPr>
          <a:xfrm>
            <a:off x="2517775" y="3181350"/>
            <a:ext cx="263525" cy="209550"/>
          </a:xfrm>
          <a:custGeom>
            <a:avLst/>
            <a:gdLst>
              <a:gd name="connsiteX0" fmla="*/ 32572 w 341369"/>
              <a:gd name="connsiteY0" fmla="*/ 24216 h 243553"/>
              <a:gd name="connsiteX1" fmla="*/ 305622 w 341369"/>
              <a:gd name="connsiteY1" fmla="*/ 24216 h 243553"/>
              <a:gd name="connsiteX2" fmla="*/ 308797 w 341369"/>
              <a:gd name="connsiteY2" fmla="*/ 211541 h 243553"/>
              <a:gd name="connsiteX3" fmla="*/ 35747 w 341369"/>
              <a:gd name="connsiteY3" fmla="*/ 224241 h 243553"/>
              <a:gd name="connsiteX4" fmla="*/ 32572 w 341369"/>
              <a:gd name="connsiteY4" fmla="*/ 24216 h 243553"/>
              <a:gd name="connsiteX0" fmla="*/ 32572 w 341369"/>
              <a:gd name="connsiteY0" fmla="*/ 25202 h 252063"/>
              <a:gd name="connsiteX1" fmla="*/ 305622 w 341369"/>
              <a:gd name="connsiteY1" fmla="*/ 25202 h 252063"/>
              <a:gd name="connsiteX2" fmla="*/ 308797 w 341369"/>
              <a:gd name="connsiteY2" fmla="*/ 228402 h 252063"/>
              <a:gd name="connsiteX3" fmla="*/ 35747 w 341369"/>
              <a:gd name="connsiteY3" fmla="*/ 225227 h 252063"/>
              <a:gd name="connsiteX4" fmla="*/ 32572 w 341369"/>
              <a:gd name="connsiteY4" fmla="*/ 25202 h 252063"/>
              <a:gd name="connsiteX0" fmla="*/ 32572 w 341369"/>
              <a:gd name="connsiteY0" fmla="*/ 25202 h 252063"/>
              <a:gd name="connsiteX1" fmla="*/ 305622 w 341369"/>
              <a:gd name="connsiteY1" fmla="*/ 25202 h 252063"/>
              <a:gd name="connsiteX2" fmla="*/ 308797 w 341369"/>
              <a:gd name="connsiteY2" fmla="*/ 228402 h 252063"/>
              <a:gd name="connsiteX3" fmla="*/ 35747 w 341369"/>
              <a:gd name="connsiteY3" fmla="*/ 225227 h 252063"/>
              <a:gd name="connsiteX4" fmla="*/ 32572 w 341369"/>
              <a:gd name="connsiteY4" fmla="*/ 25202 h 252063"/>
              <a:gd name="connsiteX0" fmla="*/ 17527 w 326324"/>
              <a:gd name="connsiteY0" fmla="*/ 25202 h 252063"/>
              <a:gd name="connsiteX1" fmla="*/ 290577 w 326324"/>
              <a:gd name="connsiteY1" fmla="*/ 25202 h 252063"/>
              <a:gd name="connsiteX2" fmla="*/ 293752 w 326324"/>
              <a:gd name="connsiteY2" fmla="*/ 228402 h 252063"/>
              <a:gd name="connsiteX3" fmla="*/ 20702 w 326324"/>
              <a:gd name="connsiteY3" fmla="*/ 225227 h 252063"/>
              <a:gd name="connsiteX4" fmla="*/ 17527 w 326324"/>
              <a:gd name="connsiteY4" fmla="*/ 25202 h 252063"/>
              <a:gd name="connsiteX0" fmla="*/ 17527 w 326324"/>
              <a:gd name="connsiteY0" fmla="*/ 14706 h 241567"/>
              <a:gd name="connsiteX1" fmla="*/ 290577 w 326324"/>
              <a:gd name="connsiteY1" fmla="*/ 14706 h 241567"/>
              <a:gd name="connsiteX2" fmla="*/ 293752 w 326324"/>
              <a:gd name="connsiteY2" fmla="*/ 217906 h 241567"/>
              <a:gd name="connsiteX3" fmla="*/ 20702 w 326324"/>
              <a:gd name="connsiteY3" fmla="*/ 214731 h 241567"/>
              <a:gd name="connsiteX4" fmla="*/ 17527 w 326324"/>
              <a:gd name="connsiteY4" fmla="*/ 14706 h 241567"/>
              <a:gd name="connsiteX0" fmla="*/ 17527 w 326324"/>
              <a:gd name="connsiteY0" fmla="*/ 14706 h 241567"/>
              <a:gd name="connsiteX1" fmla="*/ 290577 w 326324"/>
              <a:gd name="connsiteY1" fmla="*/ 14706 h 241567"/>
              <a:gd name="connsiteX2" fmla="*/ 293752 w 326324"/>
              <a:gd name="connsiteY2" fmla="*/ 217906 h 241567"/>
              <a:gd name="connsiteX3" fmla="*/ 20702 w 326324"/>
              <a:gd name="connsiteY3" fmla="*/ 214731 h 241567"/>
              <a:gd name="connsiteX4" fmla="*/ 17527 w 326324"/>
              <a:gd name="connsiteY4" fmla="*/ 14706 h 241567"/>
              <a:gd name="connsiteX0" fmla="*/ 17527 w 326324"/>
              <a:gd name="connsiteY0" fmla="*/ 0 h 226861"/>
              <a:gd name="connsiteX1" fmla="*/ 290577 w 326324"/>
              <a:gd name="connsiteY1" fmla="*/ 0 h 226861"/>
              <a:gd name="connsiteX2" fmla="*/ 293752 w 326324"/>
              <a:gd name="connsiteY2" fmla="*/ 203200 h 226861"/>
              <a:gd name="connsiteX3" fmla="*/ 20702 w 326324"/>
              <a:gd name="connsiteY3" fmla="*/ 200025 h 226861"/>
              <a:gd name="connsiteX4" fmla="*/ 17527 w 326324"/>
              <a:gd name="connsiteY4" fmla="*/ 0 h 226861"/>
              <a:gd name="connsiteX0" fmla="*/ 17527 w 313978"/>
              <a:gd name="connsiteY0" fmla="*/ 0 h 226861"/>
              <a:gd name="connsiteX1" fmla="*/ 290577 w 313978"/>
              <a:gd name="connsiteY1" fmla="*/ 0 h 226861"/>
              <a:gd name="connsiteX2" fmla="*/ 293752 w 313978"/>
              <a:gd name="connsiteY2" fmla="*/ 203200 h 226861"/>
              <a:gd name="connsiteX3" fmla="*/ 20702 w 313978"/>
              <a:gd name="connsiteY3" fmla="*/ 200025 h 226861"/>
              <a:gd name="connsiteX4" fmla="*/ 17527 w 313978"/>
              <a:gd name="connsiteY4" fmla="*/ 0 h 226861"/>
              <a:gd name="connsiteX0" fmla="*/ 17527 w 293752"/>
              <a:gd name="connsiteY0" fmla="*/ 0 h 226861"/>
              <a:gd name="connsiteX1" fmla="*/ 290577 w 293752"/>
              <a:gd name="connsiteY1" fmla="*/ 0 h 226861"/>
              <a:gd name="connsiteX2" fmla="*/ 293752 w 293752"/>
              <a:gd name="connsiteY2" fmla="*/ 203200 h 226861"/>
              <a:gd name="connsiteX3" fmla="*/ 20702 w 293752"/>
              <a:gd name="connsiteY3" fmla="*/ 200025 h 226861"/>
              <a:gd name="connsiteX4" fmla="*/ 17527 w 293752"/>
              <a:gd name="connsiteY4" fmla="*/ 0 h 226861"/>
              <a:gd name="connsiteX0" fmla="*/ 17527 w 293752"/>
              <a:gd name="connsiteY0" fmla="*/ 0 h 215565"/>
              <a:gd name="connsiteX1" fmla="*/ 290577 w 293752"/>
              <a:gd name="connsiteY1" fmla="*/ 0 h 215565"/>
              <a:gd name="connsiteX2" fmla="*/ 293752 w 293752"/>
              <a:gd name="connsiteY2" fmla="*/ 203200 h 215565"/>
              <a:gd name="connsiteX3" fmla="*/ 20702 w 293752"/>
              <a:gd name="connsiteY3" fmla="*/ 200025 h 215565"/>
              <a:gd name="connsiteX4" fmla="*/ 17527 w 293752"/>
              <a:gd name="connsiteY4" fmla="*/ 0 h 215565"/>
              <a:gd name="connsiteX0" fmla="*/ 17527 w 293752"/>
              <a:gd name="connsiteY0" fmla="*/ 0 h 215565"/>
              <a:gd name="connsiteX1" fmla="*/ 290577 w 293752"/>
              <a:gd name="connsiteY1" fmla="*/ 0 h 215565"/>
              <a:gd name="connsiteX2" fmla="*/ 293752 w 293752"/>
              <a:gd name="connsiteY2" fmla="*/ 203200 h 215565"/>
              <a:gd name="connsiteX3" fmla="*/ 20702 w 293752"/>
              <a:gd name="connsiteY3" fmla="*/ 200025 h 215565"/>
              <a:gd name="connsiteX4" fmla="*/ 17527 w 293752"/>
              <a:gd name="connsiteY4" fmla="*/ 0 h 215565"/>
              <a:gd name="connsiteX0" fmla="*/ 17527 w 293752"/>
              <a:gd name="connsiteY0" fmla="*/ 0 h 203200"/>
              <a:gd name="connsiteX1" fmla="*/ 290577 w 293752"/>
              <a:gd name="connsiteY1" fmla="*/ 0 h 203200"/>
              <a:gd name="connsiteX2" fmla="*/ 293752 w 293752"/>
              <a:gd name="connsiteY2" fmla="*/ 203200 h 203200"/>
              <a:gd name="connsiteX3" fmla="*/ 20702 w 293752"/>
              <a:gd name="connsiteY3" fmla="*/ 200025 h 203200"/>
              <a:gd name="connsiteX4" fmla="*/ 17527 w 293752"/>
              <a:gd name="connsiteY4" fmla="*/ 0 h 203200"/>
              <a:gd name="connsiteX0" fmla="*/ 0 w 276225"/>
              <a:gd name="connsiteY0" fmla="*/ 0 h 203200"/>
              <a:gd name="connsiteX1" fmla="*/ 273050 w 276225"/>
              <a:gd name="connsiteY1" fmla="*/ 0 h 203200"/>
              <a:gd name="connsiteX2" fmla="*/ 276225 w 276225"/>
              <a:gd name="connsiteY2" fmla="*/ 203200 h 203200"/>
              <a:gd name="connsiteX3" fmla="*/ 3175 w 276225"/>
              <a:gd name="connsiteY3" fmla="*/ 200025 h 203200"/>
              <a:gd name="connsiteX4" fmla="*/ 0 w 276225"/>
              <a:gd name="connsiteY4" fmla="*/ 0 h 203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225" h="203200">
                <a:moveTo>
                  <a:pt x="0" y="0"/>
                </a:moveTo>
                <a:cubicBezTo>
                  <a:pt x="235479" y="1587"/>
                  <a:pt x="52387" y="4233"/>
                  <a:pt x="273050" y="0"/>
                </a:cubicBezTo>
                <a:cubicBezTo>
                  <a:pt x="277813" y="179917"/>
                  <a:pt x="273579" y="39688"/>
                  <a:pt x="276225" y="203200"/>
                </a:cubicBezTo>
                <a:cubicBezTo>
                  <a:pt x="72496" y="201613"/>
                  <a:pt x="220663" y="205317"/>
                  <a:pt x="3175" y="200025"/>
                </a:cubicBezTo>
                <a:cubicBezTo>
                  <a:pt x="4762" y="39158"/>
                  <a:pt x="2646" y="182563"/>
                  <a:pt x="0" y="0"/>
                </a:cubicBezTo>
                <a:close/>
              </a:path>
            </a:pathLst>
          </a:custGeom>
          <a:noFill/>
          <a:ln w="508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Freeform 69">
            <a:extLst>
              <a:ext uri="{FF2B5EF4-FFF2-40B4-BE49-F238E27FC236}">
                <a16:creationId xmlns:a16="http://schemas.microsoft.com/office/drawing/2014/main" id="{294AC630-92B9-7449-B0A0-487FB9F6E655}"/>
              </a:ext>
            </a:extLst>
          </p:cNvPr>
          <p:cNvSpPr/>
          <p:nvPr/>
        </p:nvSpPr>
        <p:spPr>
          <a:xfrm>
            <a:off x="2517776" y="2952749"/>
            <a:ext cx="247650" cy="441226"/>
          </a:xfrm>
          <a:custGeom>
            <a:avLst/>
            <a:gdLst>
              <a:gd name="connsiteX0" fmla="*/ 32572 w 341369"/>
              <a:gd name="connsiteY0" fmla="*/ 24216 h 243553"/>
              <a:gd name="connsiteX1" fmla="*/ 305622 w 341369"/>
              <a:gd name="connsiteY1" fmla="*/ 24216 h 243553"/>
              <a:gd name="connsiteX2" fmla="*/ 308797 w 341369"/>
              <a:gd name="connsiteY2" fmla="*/ 211541 h 243553"/>
              <a:gd name="connsiteX3" fmla="*/ 35747 w 341369"/>
              <a:gd name="connsiteY3" fmla="*/ 224241 h 243553"/>
              <a:gd name="connsiteX4" fmla="*/ 32572 w 341369"/>
              <a:gd name="connsiteY4" fmla="*/ 24216 h 243553"/>
              <a:gd name="connsiteX0" fmla="*/ 32572 w 341369"/>
              <a:gd name="connsiteY0" fmla="*/ 25202 h 252063"/>
              <a:gd name="connsiteX1" fmla="*/ 305622 w 341369"/>
              <a:gd name="connsiteY1" fmla="*/ 25202 h 252063"/>
              <a:gd name="connsiteX2" fmla="*/ 308797 w 341369"/>
              <a:gd name="connsiteY2" fmla="*/ 228402 h 252063"/>
              <a:gd name="connsiteX3" fmla="*/ 35747 w 341369"/>
              <a:gd name="connsiteY3" fmla="*/ 225227 h 252063"/>
              <a:gd name="connsiteX4" fmla="*/ 32572 w 341369"/>
              <a:gd name="connsiteY4" fmla="*/ 25202 h 252063"/>
              <a:gd name="connsiteX0" fmla="*/ 32572 w 341369"/>
              <a:gd name="connsiteY0" fmla="*/ 25202 h 252063"/>
              <a:gd name="connsiteX1" fmla="*/ 305622 w 341369"/>
              <a:gd name="connsiteY1" fmla="*/ 25202 h 252063"/>
              <a:gd name="connsiteX2" fmla="*/ 308797 w 341369"/>
              <a:gd name="connsiteY2" fmla="*/ 228402 h 252063"/>
              <a:gd name="connsiteX3" fmla="*/ 35747 w 341369"/>
              <a:gd name="connsiteY3" fmla="*/ 225227 h 252063"/>
              <a:gd name="connsiteX4" fmla="*/ 32572 w 341369"/>
              <a:gd name="connsiteY4" fmla="*/ 25202 h 252063"/>
              <a:gd name="connsiteX0" fmla="*/ 17527 w 326324"/>
              <a:gd name="connsiteY0" fmla="*/ 25202 h 252063"/>
              <a:gd name="connsiteX1" fmla="*/ 290577 w 326324"/>
              <a:gd name="connsiteY1" fmla="*/ 25202 h 252063"/>
              <a:gd name="connsiteX2" fmla="*/ 293752 w 326324"/>
              <a:gd name="connsiteY2" fmla="*/ 228402 h 252063"/>
              <a:gd name="connsiteX3" fmla="*/ 20702 w 326324"/>
              <a:gd name="connsiteY3" fmla="*/ 225227 h 252063"/>
              <a:gd name="connsiteX4" fmla="*/ 17527 w 326324"/>
              <a:gd name="connsiteY4" fmla="*/ 25202 h 252063"/>
              <a:gd name="connsiteX0" fmla="*/ 17527 w 326324"/>
              <a:gd name="connsiteY0" fmla="*/ 14706 h 241567"/>
              <a:gd name="connsiteX1" fmla="*/ 290577 w 326324"/>
              <a:gd name="connsiteY1" fmla="*/ 14706 h 241567"/>
              <a:gd name="connsiteX2" fmla="*/ 293752 w 326324"/>
              <a:gd name="connsiteY2" fmla="*/ 217906 h 241567"/>
              <a:gd name="connsiteX3" fmla="*/ 20702 w 326324"/>
              <a:gd name="connsiteY3" fmla="*/ 214731 h 241567"/>
              <a:gd name="connsiteX4" fmla="*/ 17527 w 326324"/>
              <a:gd name="connsiteY4" fmla="*/ 14706 h 241567"/>
              <a:gd name="connsiteX0" fmla="*/ 17527 w 326324"/>
              <a:gd name="connsiteY0" fmla="*/ 14706 h 241567"/>
              <a:gd name="connsiteX1" fmla="*/ 290577 w 326324"/>
              <a:gd name="connsiteY1" fmla="*/ 14706 h 241567"/>
              <a:gd name="connsiteX2" fmla="*/ 293752 w 326324"/>
              <a:gd name="connsiteY2" fmla="*/ 217906 h 241567"/>
              <a:gd name="connsiteX3" fmla="*/ 20702 w 326324"/>
              <a:gd name="connsiteY3" fmla="*/ 214731 h 241567"/>
              <a:gd name="connsiteX4" fmla="*/ 17527 w 326324"/>
              <a:gd name="connsiteY4" fmla="*/ 14706 h 241567"/>
              <a:gd name="connsiteX0" fmla="*/ 17527 w 326324"/>
              <a:gd name="connsiteY0" fmla="*/ 0 h 226861"/>
              <a:gd name="connsiteX1" fmla="*/ 290577 w 326324"/>
              <a:gd name="connsiteY1" fmla="*/ 0 h 226861"/>
              <a:gd name="connsiteX2" fmla="*/ 293752 w 326324"/>
              <a:gd name="connsiteY2" fmla="*/ 203200 h 226861"/>
              <a:gd name="connsiteX3" fmla="*/ 20702 w 326324"/>
              <a:gd name="connsiteY3" fmla="*/ 200025 h 226861"/>
              <a:gd name="connsiteX4" fmla="*/ 17527 w 326324"/>
              <a:gd name="connsiteY4" fmla="*/ 0 h 226861"/>
              <a:gd name="connsiteX0" fmla="*/ 17527 w 313978"/>
              <a:gd name="connsiteY0" fmla="*/ 0 h 226861"/>
              <a:gd name="connsiteX1" fmla="*/ 290577 w 313978"/>
              <a:gd name="connsiteY1" fmla="*/ 0 h 226861"/>
              <a:gd name="connsiteX2" fmla="*/ 293752 w 313978"/>
              <a:gd name="connsiteY2" fmla="*/ 203200 h 226861"/>
              <a:gd name="connsiteX3" fmla="*/ 20702 w 313978"/>
              <a:gd name="connsiteY3" fmla="*/ 200025 h 226861"/>
              <a:gd name="connsiteX4" fmla="*/ 17527 w 313978"/>
              <a:gd name="connsiteY4" fmla="*/ 0 h 226861"/>
              <a:gd name="connsiteX0" fmla="*/ 17527 w 293752"/>
              <a:gd name="connsiteY0" fmla="*/ 0 h 226861"/>
              <a:gd name="connsiteX1" fmla="*/ 290577 w 293752"/>
              <a:gd name="connsiteY1" fmla="*/ 0 h 226861"/>
              <a:gd name="connsiteX2" fmla="*/ 293752 w 293752"/>
              <a:gd name="connsiteY2" fmla="*/ 203200 h 226861"/>
              <a:gd name="connsiteX3" fmla="*/ 20702 w 293752"/>
              <a:gd name="connsiteY3" fmla="*/ 200025 h 226861"/>
              <a:gd name="connsiteX4" fmla="*/ 17527 w 293752"/>
              <a:gd name="connsiteY4" fmla="*/ 0 h 226861"/>
              <a:gd name="connsiteX0" fmla="*/ 17527 w 293752"/>
              <a:gd name="connsiteY0" fmla="*/ 0 h 215565"/>
              <a:gd name="connsiteX1" fmla="*/ 290577 w 293752"/>
              <a:gd name="connsiteY1" fmla="*/ 0 h 215565"/>
              <a:gd name="connsiteX2" fmla="*/ 293752 w 293752"/>
              <a:gd name="connsiteY2" fmla="*/ 203200 h 215565"/>
              <a:gd name="connsiteX3" fmla="*/ 20702 w 293752"/>
              <a:gd name="connsiteY3" fmla="*/ 200025 h 215565"/>
              <a:gd name="connsiteX4" fmla="*/ 17527 w 293752"/>
              <a:gd name="connsiteY4" fmla="*/ 0 h 215565"/>
              <a:gd name="connsiteX0" fmla="*/ 17527 w 293752"/>
              <a:gd name="connsiteY0" fmla="*/ 0 h 215565"/>
              <a:gd name="connsiteX1" fmla="*/ 290577 w 293752"/>
              <a:gd name="connsiteY1" fmla="*/ 0 h 215565"/>
              <a:gd name="connsiteX2" fmla="*/ 293752 w 293752"/>
              <a:gd name="connsiteY2" fmla="*/ 203200 h 215565"/>
              <a:gd name="connsiteX3" fmla="*/ 20702 w 293752"/>
              <a:gd name="connsiteY3" fmla="*/ 200025 h 215565"/>
              <a:gd name="connsiteX4" fmla="*/ 17527 w 293752"/>
              <a:gd name="connsiteY4" fmla="*/ 0 h 215565"/>
              <a:gd name="connsiteX0" fmla="*/ 17527 w 293752"/>
              <a:gd name="connsiteY0" fmla="*/ 0 h 203200"/>
              <a:gd name="connsiteX1" fmla="*/ 290577 w 293752"/>
              <a:gd name="connsiteY1" fmla="*/ 0 h 203200"/>
              <a:gd name="connsiteX2" fmla="*/ 293752 w 293752"/>
              <a:gd name="connsiteY2" fmla="*/ 203200 h 203200"/>
              <a:gd name="connsiteX3" fmla="*/ 20702 w 293752"/>
              <a:gd name="connsiteY3" fmla="*/ 200025 h 203200"/>
              <a:gd name="connsiteX4" fmla="*/ 17527 w 293752"/>
              <a:gd name="connsiteY4" fmla="*/ 0 h 203200"/>
              <a:gd name="connsiteX0" fmla="*/ 0 w 276225"/>
              <a:gd name="connsiteY0" fmla="*/ 0 h 203200"/>
              <a:gd name="connsiteX1" fmla="*/ 273050 w 276225"/>
              <a:gd name="connsiteY1" fmla="*/ 0 h 203200"/>
              <a:gd name="connsiteX2" fmla="*/ 276225 w 276225"/>
              <a:gd name="connsiteY2" fmla="*/ 203200 h 203200"/>
              <a:gd name="connsiteX3" fmla="*/ 3175 w 276225"/>
              <a:gd name="connsiteY3" fmla="*/ 200025 h 203200"/>
              <a:gd name="connsiteX4" fmla="*/ 0 w 276225"/>
              <a:gd name="connsiteY4" fmla="*/ 0 h 203200"/>
              <a:gd name="connsiteX0" fmla="*/ 0 w 276225"/>
              <a:gd name="connsiteY0" fmla="*/ 249382 h 452582"/>
              <a:gd name="connsiteX1" fmla="*/ 266394 w 276225"/>
              <a:gd name="connsiteY1" fmla="*/ 0 h 452582"/>
              <a:gd name="connsiteX2" fmla="*/ 276225 w 276225"/>
              <a:gd name="connsiteY2" fmla="*/ 452582 h 452582"/>
              <a:gd name="connsiteX3" fmla="*/ 3175 w 276225"/>
              <a:gd name="connsiteY3" fmla="*/ 449407 h 452582"/>
              <a:gd name="connsiteX4" fmla="*/ 0 w 276225"/>
              <a:gd name="connsiteY4" fmla="*/ 249382 h 452582"/>
              <a:gd name="connsiteX0" fmla="*/ 0 w 279553"/>
              <a:gd name="connsiteY0" fmla="*/ 249382 h 449509"/>
              <a:gd name="connsiteX1" fmla="*/ 266394 w 279553"/>
              <a:gd name="connsiteY1" fmla="*/ 0 h 449509"/>
              <a:gd name="connsiteX2" fmla="*/ 279553 w 279553"/>
              <a:gd name="connsiteY2" fmla="*/ 255539 h 449509"/>
              <a:gd name="connsiteX3" fmla="*/ 3175 w 279553"/>
              <a:gd name="connsiteY3" fmla="*/ 449407 h 449509"/>
              <a:gd name="connsiteX4" fmla="*/ 0 w 279553"/>
              <a:gd name="connsiteY4" fmla="*/ 249382 h 449509"/>
              <a:gd name="connsiteX0" fmla="*/ 0 w 279553"/>
              <a:gd name="connsiteY0" fmla="*/ 249382 h 449509"/>
              <a:gd name="connsiteX1" fmla="*/ 266394 w 279553"/>
              <a:gd name="connsiteY1" fmla="*/ 0 h 449509"/>
              <a:gd name="connsiteX2" fmla="*/ 279553 w 279553"/>
              <a:gd name="connsiteY2" fmla="*/ 255539 h 449509"/>
              <a:gd name="connsiteX3" fmla="*/ 3175 w 279553"/>
              <a:gd name="connsiteY3" fmla="*/ 449407 h 449509"/>
              <a:gd name="connsiteX4" fmla="*/ 0 w 279553"/>
              <a:gd name="connsiteY4" fmla="*/ 249382 h 449509"/>
              <a:gd name="connsiteX0" fmla="*/ 0 w 279553"/>
              <a:gd name="connsiteY0" fmla="*/ 249382 h 449509"/>
              <a:gd name="connsiteX1" fmla="*/ 266394 w 279553"/>
              <a:gd name="connsiteY1" fmla="*/ 0 h 449509"/>
              <a:gd name="connsiteX2" fmla="*/ 279553 w 279553"/>
              <a:gd name="connsiteY2" fmla="*/ 255539 h 449509"/>
              <a:gd name="connsiteX3" fmla="*/ 3175 w 279553"/>
              <a:gd name="connsiteY3" fmla="*/ 449407 h 449509"/>
              <a:gd name="connsiteX4" fmla="*/ 0 w 279553"/>
              <a:gd name="connsiteY4" fmla="*/ 249382 h 449509"/>
              <a:gd name="connsiteX0" fmla="*/ 0 w 279553"/>
              <a:gd name="connsiteY0" fmla="*/ 227830 h 427957"/>
              <a:gd name="connsiteX1" fmla="*/ 266394 w 279553"/>
              <a:gd name="connsiteY1" fmla="*/ 0 h 427957"/>
              <a:gd name="connsiteX2" fmla="*/ 279553 w 279553"/>
              <a:gd name="connsiteY2" fmla="*/ 233987 h 427957"/>
              <a:gd name="connsiteX3" fmla="*/ 3175 w 279553"/>
              <a:gd name="connsiteY3" fmla="*/ 427855 h 427957"/>
              <a:gd name="connsiteX4" fmla="*/ 0 w 279553"/>
              <a:gd name="connsiteY4" fmla="*/ 227830 h 427957"/>
              <a:gd name="connsiteX0" fmla="*/ 0 w 279553"/>
              <a:gd name="connsiteY0" fmla="*/ 227830 h 427957"/>
              <a:gd name="connsiteX1" fmla="*/ 266394 w 279553"/>
              <a:gd name="connsiteY1" fmla="*/ 0 h 427957"/>
              <a:gd name="connsiteX2" fmla="*/ 279553 w 279553"/>
              <a:gd name="connsiteY2" fmla="*/ 233987 h 427957"/>
              <a:gd name="connsiteX3" fmla="*/ 3175 w 279553"/>
              <a:gd name="connsiteY3" fmla="*/ 427855 h 427957"/>
              <a:gd name="connsiteX4" fmla="*/ 0 w 279553"/>
              <a:gd name="connsiteY4" fmla="*/ 227830 h 427957"/>
              <a:gd name="connsiteX0" fmla="*/ 0 w 279553"/>
              <a:gd name="connsiteY0" fmla="*/ 227830 h 428661"/>
              <a:gd name="connsiteX1" fmla="*/ 266394 w 279553"/>
              <a:gd name="connsiteY1" fmla="*/ 0 h 428661"/>
              <a:gd name="connsiteX2" fmla="*/ 279553 w 279553"/>
              <a:gd name="connsiteY2" fmla="*/ 233987 h 428661"/>
              <a:gd name="connsiteX3" fmla="*/ 3175 w 279553"/>
              <a:gd name="connsiteY3" fmla="*/ 427855 h 428661"/>
              <a:gd name="connsiteX4" fmla="*/ 0 w 279553"/>
              <a:gd name="connsiteY4" fmla="*/ 227830 h 428661"/>
              <a:gd name="connsiteX0" fmla="*/ 0 w 279553"/>
              <a:gd name="connsiteY0" fmla="*/ 227830 h 427855"/>
              <a:gd name="connsiteX1" fmla="*/ 266394 w 279553"/>
              <a:gd name="connsiteY1" fmla="*/ 0 h 427855"/>
              <a:gd name="connsiteX2" fmla="*/ 279553 w 279553"/>
              <a:gd name="connsiteY2" fmla="*/ 233987 h 427855"/>
              <a:gd name="connsiteX3" fmla="*/ 3175 w 279553"/>
              <a:gd name="connsiteY3" fmla="*/ 427855 h 427855"/>
              <a:gd name="connsiteX4" fmla="*/ 0 w 279553"/>
              <a:gd name="connsiteY4" fmla="*/ 227830 h 427855"/>
              <a:gd name="connsiteX0" fmla="*/ 0 w 279553"/>
              <a:gd name="connsiteY0" fmla="*/ 227830 h 427855"/>
              <a:gd name="connsiteX1" fmla="*/ 266394 w 279553"/>
              <a:gd name="connsiteY1" fmla="*/ 0 h 427855"/>
              <a:gd name="connsiteX2" fmla="*/ 279553 w 279553"/>
              <a:gd name="connsiteY2" fmla="*/ 233987 h 427855"/>
              <a:gd name="connsiteX3" fmla="*/ 3175 w 279553"/>
              <a:gd name="connsiteY3" fmla="*/ 427855 h 427855"/>
              <a:gd name="connsiteX4" fmla="*/ 0 w 279553"/>
              <a:gd name="connsiteY4" fmla="*/ 227830 h 427855"/>
              <a:gd name="connsiteX0" fmla="*/ 0 w 279553"/>
              <a:gd name="connsiteY0" fmla="*/ 227830 h 427855"/>
              <a:gd name="connsiteX1" fmla="*/ 266394 w 279553"/>
              <a:gd name="connsiteY1" fmla="*/ 0 h 427855"/>
              <a:gd name="connsiteX2" fmla="*/ 279553 w 279553"/>
              <a:gd name="connsiteY2" fmla="*/ 233987 h 427855"/>
              <a:gd name="connsiteX3" fmla="*/ 3175 w 279553"/>
              <a:gd name="connsiteY3" fmla="*/ 427855 h 427855"/>
              <a:gd name="connsiteX4" fmla="*/ 0 w 279553"/>
              <a:gd name="connsiteY4" fmla="*/ 227830 h 427855"/>
              <a:gd name="connsiteX0" fmla="*/ 0 w 268007"/>
              <a:gd name="connsiteY0" fmla="*/ 227830 h 427855"/>
              <a:gd name="connsiteX1" fmla="*/ 266394 w 268007"/>
              <a:gd name="connsiteY1" fmla="*/ 0 h 427855"/>
              <a:gd name="connsiteX2" fmla="*/ 266241 w 268007"/>
              <a:gd name="connsiteY2" fmla="*/ 233987 h 427855"/>
              <a:gd name="connsiteX3" fmla="*/ 3175 w 268007"/>
              <a:gd name="connsiteY3" fmla="*/ 427855 h 427855"/>
              <a:gd name="connsiteX4" fmla="*/ 0 w 268007"/>
              <a:gd name="connsiteY4" fmla="*/ 227830 h 427855"/>
              <a:gd name="connsiteX0" fmla="*/ 0 w 272282"/>
              <a:gd name="connsiteY0" fmla="*/ 227830 h 427855"/>
              <a:gd name="connsiteX1" fmla="*/ 266394 w 272282"/>
              <a:gd name="connsiteY1" fmla="*/ 0 h 427855"/>
              <a:gd name="connsiteX2" fmla="*/ 266241 w 272282"/>
              <a:gd name="connsiteY2" fmla="*/ 233987 h 427855"/>
              <a:gd name="connsiteX3" fmla="*/ 3175 w 272282"/>
              <a:gd name="connsiteY3" fmla="*/ 427855 h 427855"/>
              <a:gd name="connsiteX4" fmla="*/ 0 w 272282"/>
              <a:gd name="connsiteY4" fmla="*/ 227830 h 427855"/>
              <a:gd name="connsiteX0" fmla="*/ 0 w 282747"/>
              <a:gd name="connsiteY0" fmla="*/ 227830 h 427855"/>
              <a:gd name="connsiteX1" fmla="*/ 266394 w 282747"/>
              <a:gd name="connsiteY1" fmla="*/ 0 h 427855"/>
              <a:gd name="connsiteX2" fmla="*/ 279553 w 282747"/>
              <a:gd name="connsiteY2" fmla="*/ 230908 h 427855"/>
              <a:gd name="connsiteX3" fmla="*/ 3175 w 282747"/>
              <a:gd name="connsiteY3" fmla="*/ 427855 h 427855"/>
              <a:gd name="connsiteX4" fmla="*/ 0 w 282747"/>
              <a:gd name="connsiteY4" fmla="*/ 227830 h 427855"/>
              <a:gd name="connsiteX0" fmla="*/ 0 w 274546"/>
              <a:gd name="connsiteY0" fmla="*/ 227830 h 427855"/>
              <a:gd name="connsiteX1" fmla="*/ 266394 w 274546"/>
              <a:gd name="connsiteY1" fmla="*/ 0 h 427855"/>
              <a:gd name="connsiteX2" fmla="*/ 269569 w 274546"/>
              <a:gd name="connsiteY2" fmla="*/ 233987 h 427855"/>
              <a:gd name="connsiteX3" fmla="*/ 3175 w 274546"/>
              <a:gd name="connsiteY3" fmla="*/ 427855 h 427855"/>
              <a:gd name="connsiteX4" fmla="*/ 0 w 274546"/>
              <a:gd name="connsiteY4" fmla="*/ 227830 h 427855"/>
              <a:gd name="connsiteX0" fmla="*/ 0 w 269569"/>
              <a:gd name="connsiteY0" fmla="*/ 227830 h 427855"/>
              <a:gd name="connsiteX1" fmla="*/ 266394 w 269569"/>
              <a:gd name="connsiteY1" fmla="*/ 0 h 427855"/>
              <a:gd name="connsiteX2" fmla="*/ 269569 w 269569"/>
              <a:gd name="connsiteY2" fmla="*/ 233987 h 427855"/>
              <a:gd name="connsiteX3" fmla="*/ 3175 w 269569"/>
              <a:gd name="connsiteY3" fmla="*/ 427855 h 427855"/>
              <a:gd name="connsiteX4" fmla="*/ 0 w 269569"/>
              <a:gd name="connsiteY4" fmla="*/ 227830 h 427855"/>
              <a:gd name="connsiteX0" fmla="*/ 0 w 271590"/>
              <a:gd name="connsiteY0" fmla="*/ 227830 h 427855"/>
              <a:gd name="connsiteX1" fmla="*/ 266394 w 271590"/>
              <a:gd name="connsiteY1" fmla="*/ 0 h 427855"/>
              <a:gd name="connsiteX2" fmla="*/ 269569 w 271590"/>
              <a:gd name="connsiteY2" fmla="*/ 233987 h 427855"/>
              <a:gd name="connsiteX3" fmla="*/ 3175 w 271590"/>
              <a:gd name="connsiteY3" fmla="*/ 427855 h 427855"/>
              <a:gd name="connsiteX4" fmla="*/ 0 w 271590"/>
              <a:gd name="connsiteY4" fmla="*/ 227830 h 427855"/>
              <a:gd name="connsiteX0" fmla="*/ 0 w 271590"/>
              <a:gd name="connsiteY0" fmla="*/ 218594 h 427855"/>
              <a:gd name="connsiteX1" fmla="*/ 266394 w 271590"/>
              <a:gd name="connsiteY1" fmla="*/ 0 h 427855"/>
              <a:gd name="connsiteX2" fmla="*/ 269569 w 271590"/>
              <a:gd name="connsiteY2" fmla="*/ 233987 h 427855"/>
              <a:gd name="connsiteX3" fmla="*/ 3175 w 271590"/>
              <a:gd name="connsiteY3" fmla="*/ 427855 h 427855"/>
              <a:gd name="connsiteX4" fmla="*/ 0 w 271590"/>
              <a:gd name="connsiteY4" fmla="*/ 218594 h 4278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590" h="427855">
                <a:moveTo>
                  <a:pt x="0" y="218594"/>
                </a:moveTo>
                <a:cubicBezTo>
                  <a:pt x="218839" y="26218"/>
                  <a:pt x="35747" y="192039"/>
                  <a:pt x="266394" y="0"/>
                </a:cubicBezTo>
                <a:cubicBezTo>
                  <a:pt x="271157" y="179917"/>
                  <a:pt x="273578" y="36608"/>
                  <a:pt x="269569" y="233987"/>
                </a:cubicBezTo>
                <a:cubicBezTo>
                  <a:pt x="35888" y="398655"/>
                  <a:pt x="240632" y="260736"/>
                  <a:pt x="3175" y="427855"/>
                </a:cubicBezTo>
                <a:cubicBezTo>
                  <a:pt x="4762" y="266988"/>
                  <a:pt x="2646" y="401157"/>
                  <a:pt x="0" y="218594"/>
                </a:cubicBezTo>
                <a:close/>
              </a:path>
            </a:pathLst>
          </a:custGeom>
          <a:noFill/>
          <a:ln w="508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 name="Freeform 70">
            <a:extLst>
              <a:ext uri="{FF2B5EF4-FFF2-40B4-BE49-F238E27FC236}">
                <a16:creationId xmlns:a16="http://schemas.microsoft.com/office/drawing/2014/main" id="{70C865EA-7B49-BB4E-87A7-1DCE4BFDF260}"/>
              </a:ext>
            </a:extLst>
          </p:cNvPr>
          <p:cNvSpPr/>
          <p:nvPr/>
        </p:nvSpPr>
        <p:spPr>
          <a:xfrm>
            <a:off x="2517775" y="3060698"/>
            <a:ext cx="260350" cy="330101"/>
          </a:xfrm>
          <a:custGeom>
            <a:avLst/>
            <a:gdLst>
              <a:gd name="connsiteX0" fmla="*/ 32572 w 341369"/>
              <a:gd name="connsiteY0" fmla="*/ 24216 h 243553"/>
              <a:gd name="connsiteX1" fmla="*/ 305622 w 341369"/>
              <a:gd name="connsiteY1" fmla="*/ 24216 h 243553"/>
              <a:gd name="connsiteX2" fmla="*/ 308797 w 341369"/>
              <a:gd name="connsiteY2" fmla="*/ 211541 h 243553"/>
              <a:gd name="connsiteX3" fmla="*/ 35747 w 341369"/>
              <a:gd name="connsiteY3" fmla="*/ 224241 h 243553"/>
              <a:gd name="connsiteX4" fmla="*/ 32572 w 341369"/>
              <a:gd name="connsiteY4" fmla="*/ 24216 h 243553"/>
              <a:gd name="connsiteX0" fmla="*/ 32572 w 341369"/>
              <a:gd name="connsiteY0" fmla="*/ 25202 h 252063"/>
              <a:gd name="connsiteX1" fmla="*/ 305622 w 341369"/>
              <a:gd name="connsiteY1" fmla="*/ 25202 h 252063"/>
              <a:gd name="connsiteX2" fmla="*/ 308797 w 341369"/>
              <a:gd name="connsiteY2" fmla="*/ 228402 h 252063"/>
              <a:gd name="connsiteX3" fmla="*/ 35747 w 341369"/>
              <a:gd name="connsiteY3" fmla="*/ 225227 h 252063"/>
              <a:gd name="connsiteX4" fmla="*/ 32572 w 341369"/>
              <a:gd name="connsiteY4" fmla="*/ 25202 h 252063"/>
              <a:gd name="connsiteX0" fmla="*/ 32572 w 341369"/>
              <a:gd name="connsiteY0" fmla="*/ 25202 h 252063"/>
              <a:gd name="connsiteX1" fmla="*/ 305622 w 341369"/>
              <a:gd name="connsiteY1" fmla="*/ 25202 h 252063"/>
              <a:gd name="connsiteX2" fmla="*/ 308797 w 341369"/>
              <a:gd name="connsiteY2" fmla="*/ 228402 h 252063"/>
              <a:gd name="connsiteX3" fmla="*/ 35747 w 341369"/>
              <a:gd name="connsiteY3" fmla="*/ 225227 h 252063"/>
              <a:gd name="connsiteX4" fmla="*/ 32572 w 341369"/>
              <a:gd name="connsiteY4" fmla="*/ 25202 h 252063"/>
              <a:gd name="connsiteX0" fmla="*/ 17527 w 326324"/>
              <a:gd name="connsiteY0" fmla="*/ 25202 h 252063"/>
              <a:gd name="connsiteX1" fmla="*/ 290577 w 326324"/>
              <a:gd name="connsiteY1" fmla="*/ 25202 h 252063"/>
              <a:gd name="connsiteX2" fmla="*/ 293752 w 326324"/>
              <a:gd name="connsiteY2" fmla="*/ 228402 h 252063"/>
              <a:gd name="connsiteX3" fmla="*/ 20702 w 326324"/>
              <a:gd name="connsiteY3" fmla="*/ 225227 h 252063"/>
              <a:gd name="connsiteX4" fmla="*/ 17527 w 326324"/>
              <a:gd name="connsiteY4" fmla="*/ 25202 h 252063"/>
              <a:gd name="connsiteX0" fmla="*/ 17527 w 326324"/>
              <a:gd name="connsiteY0" fmla="*/ 14706 h 241567"/>
              <a:gd name="connsiteX1" fmla="*/ 290577 w 326324"/>
              <a:gd name="connsiteY1" fmla="*/ 14706 h 241567"/>
              <a:gd name="connsiteX2" fmla="*/ 293752 w 326324"/>
              <a:gd name="connsiteY2" fmla="*/ 217906 h 241567"/>
              <a:gd name="connsiteX3" fmla="*/ 20702 w 326324"/>
              <a:gd name="connsiteY3" fmla="*/ 214731 h 241567"/>
              <a:gd name="connsiteX4" fmla="*/ 17527 w 326324"/>
              <a:gd name="connsiteY4" fmla="*/ 14706 h 241567"/>
              <a:gd name="connsiteX0" fmla="*/ 17527 w 326324"/>
              <a:gd name="connsiteY0" fmla="*/ 14706 h 241567"/>
              <a:gd name="connsiteX1" fmla="*/ 290577 w 326324"/>
              <a:gd name="connsiteY1" fmla="*/ 14706 h 241567"/>
              <a:gd name="connsiteX2" fmla="*/ 293752 w 326324"/>
              <a:gd name="connsiteY2" fmla="*/ 217906 h 241567"/>
              <a:gd name="connsiteX3" fmla="*/ 20702 w 326324"/>
              <a:gd name="connsiteY3" fmla="*/ 214731 h 241567"/>
              <a:gd name="connsiteX4" fmla="*/ 17527 w 326324"/>
              <a:gd name="connsiteY4" fmla="*/ 14706 h 241567"/>
              <a:gd name="connsiteX0" fmla="*/ 17527 w 326324"/>
              <a:gd name="connsiteY0" fmla="*/ 0 h 226861"/>
              <a:gd name="connsiteX1" fmla="*/ 290577 w 326324"/>
              <a:gd name="connsiteY1" fmla="*/ 0 h 226861"/>
              <a:gd name="connsiteX2" fmla="*/ 293752 w 326324"/>
              <a:gd name="connsiteY2" fmla="*/ 203200 h 226861"/>
              <a:gd name="connsiteX3" fmla="*/ 20702 w 326324"/>
              <a:gd name="connsiteY3" fmla="*/ 200025 h 226861"/>
              <a:gd name="connsiteX4" fmla="*/ 17527 w 326324"/>
              <a:gd name="connsiteY4" fmla="*/ 0 h 226861"/>
              <a:gd name="connsiteX0" fmla="*/ 17527 w 313978"/>
              <a:gd name="connsiteY0" fmla="*/ 0 h 226861"/>
              <a:gd name="connsiteX1" fmla="*/ 290577 w 313978"/>
              <a:gd name="connsiteY1" fmla="*/ 0 h 226861"/>
              <a:gd name="connsiteX2" fmla="*/ 293752 w 313978"/>
              <a:gd name="connsiteY2" fmla="*/ 203200 h 226861"/>
              <a:gd name="connsiteX3" fmla="*/ 20702 w 313978"/>
              <a:gd name="connsiteY3" fmla="*/ 200025 h 226861"/>
              <a:gd name="connsiteX4" fmla="*/ 17527 w 313978"/>
              <a:gd name="connsiteY4" fmla="*/ 0 h 226861"/>
              <a:gd name="connsiteX0" fmla="*/ 17527 w 293752"/>
              <a:gd name="connsiteY0" fmla="*/ 0 h 226861"/>
              <a:gd name="connsiteX1" fmla="*/ 290577 w 293752"/>
              <a:gd name="connsiteY1" fmla="*/ 0 h 226861"/>
              <a:gd name="connsiteX2" fmla="*/ 293752 w 293752"/>
              <a:gd name="connsiteY2" fmla="*/ 203200 h 226861"/>
              <a:gd name="connsiteX3" fmla="*/ 20702 w 293752"/>
              <a:gd name="connsiteY3" fmla="*/ 200025 h 226861"/>
              <a:gd name="connsiteX4" fmla="*/ 17527 w 293752"/>
              <a:gd name="connsiteY4" fmla="*/ 0 h 226861"/>
              <a:gd name="connsiteX0" fmla="*/ 17527 w 293752"/>
              <a:gd name="connsiteY0" fmla="*/ 0 h 215565"/>
              <a:gd name="connsiteX1" fmla="*/ 290577 w 293752"/>
              <a:gd name="connsiteY1" fmla="*/ 0 h 215565"/>
              <a:gd name="connsiteX2" fmla="*/ 293752 w 293752"/>
              <a:gd name="connsiteY2" fmla="*/ 203200 h 215565"/>
              <a:gd name="connsiteX3" fmla="*/ 20702 w 293752"/>
              <a:gd name="connsiteY3" fmla="*/ 200025 h 215565"/>
              <a:gd name="connsiteX4" fmla="*/ 17527 w 293752"/>
              <a:gd name="connsiteY4" fmla="*/ 0 h 215565"/>
              <a:gd name="connsiteX0" fmla="*/ 17527 w 293752"/>
              <a:gd name="connsiteY0" fmla="*/ 0 h 215565"/>
              <a:gd name="connsiteX1" fmla="*/ 290577 w 293752"/>
              <a:gd name="connsiteY1" fmla="*/ 0 h 215565"/>
              <a:gd name="connsiteX2" fmla="*/ 293752 w 293752"/>
              <a:gd name="connsiteY2" fmla="*/ 203200 h 215565"/>
              <a:gd name="connsiteX3" fmla="*/ 20702 w 293752"/>
              <a:gd name="connsiteY3" fmla="*/ 200025 h 215565"/>
              <a:gd name="connsiteX4" fmla="*/ 17527 w 293752"/>
              <a:gd name="connsiteY4" fmla="*/ 0 h 215565"/>
              <a:gd name="connsiteX0" fmla="*/ 17527 w 293752"/>
              <a:gd name="connsiteY0" fmla="*/ 0 h 203200"/>
              <a:gd name="connsiteX1" fmla="*/ 290577 w 293752"/>
              <a:gd name="connsiteY1" fmla="*/ 0 h 203200"/>
              <a:gd name="connsiteX2" fmla="*/ 293752 w 293752"/>
              <a:gd name="connsiteY2" fmla="*/ 203200 h 203200"/>
              <a:gd name="connsiteX3" fmla="*/ 20702 w 293752"/>
              <a:gd name="connsiteY3" fmla="*/ 200025 h 203200"/>
              <a:gd name="connsiteX4" fmla="*/ 17527 w 293752"/>
              <a:gd name="connsiteY4" fmla="*/ 0 h 203200"/>
              <a:gd name="connsiteX0" fmla="*/ 0 w 276225"/>
              <a:gd name="connsiteY0" fmla="*/ 0 h 203200"/>
              <a:gd name="connsiteX1" fmla="*/ 273050 w 276225"/>
              <a:gd name="connsiteY1" fmla="*/ 0 h 203200"/>
              <a:gd name="connsiteX2" fmla="*/ 276225 w 276225"/>
              <a:gd name="connsiteY2" fmla="*/ 203200 h 203200"/>
              <a:gd name="connsiteX3" fmla="*/ 3175 w 276225"/>
              <a:gd name="connsiteY3" fmla="*/ 200025 h 203200"/>
              <a:gd name="connsiteX4" fmla="*/ 0 w 276225"/>
              <a:gd name="connsiteY4" fmla="*/ 0 h 203200"/>
              <a:gd name="connsiteX0" fmla="*/ 0 w 276225"/>
              <a:gd name="connsiteY0" fmla="*/ 120073 h 323273"/>
              <a:gd name="connsiteX1" fmla="*/ 266394 w 276225"/>
              <a:gd name="connsiteY1" fmla="*/ 0 h 323273"/>
              <a:gd name="connsiteX2" fmla="*/ 276225 w 276225"/>
              <a:gd name="connsiteY2" fmla="*/ 323273 h 323273"/>
              <a:gd name="connsiteX3" fmla="*/ 3175 w 276225"/>
              <a:gd name="connsiteY3" fmla="*/ 320098 h 323273"/>
              <a:gd name="connsiteX4" fmla="*/ 0 w 276225"/>
              <a:gd name="connsiteY4" fmla="*/ 120073 h 323273"/>
              <a:gd name="connsiteX0" fmla="*/ 0 w 272897"/>
              <a:gd name="connsiteY0" fmla="*/ 120073 h 320291"/>
              <a:gd name="connsiteX1" fmla="*/ 266394 w 272897"/>
              <a:gd name="connsiteY1" fmla="*/ 0 h 320291"/>
              <a:gd name="connsiteX2" fmla="*/ 272897 w 272897"/>
              <a:gd name="connsiteY2" fmla="*/ 221673 h 320291"/>
              <a:gd name="connsiteX3" fmla="*/ 3175 w 272897"/>
              <a:gd name="connsiteY3" fmla="*/ 320098 h 320291"/>
              <a:gd name="connsiteX4" fmla="*/ 0 w 272897"/>
              <a:gd name="connsiteY4" fmla="*/ 120073 h 320291"/>
              <a:gd name="connsiteX0" fmla="*/ 0 w 272897"/>
              <a:gd name="connsiteY0" fmla="*/ 120073 h 320836"/>
              <a:gd name="connsiteX1" fmla="*/ 266394 w 272897"/>
              <a:gd name="connsiteY1" fmla="*/ 0 h 320836"/>
              <a:gd name="connsiteX2" fmla="*/ 272897 w 272897"/>
              <a:gd name="connsiteY2" fmla="*/ 221673 h 320836"/>
              <a:gd name="connsiteX3" fmla="*/ 3175 w 272897"/>
              <a:gd name="connsiteY3" fmla="*/ 320098 h 320836"/>
              <a:gd name="connsiteX4" fmla="*/ 0 w 272897"/>
              <a:gd name="connsiteY4" fmla="*/ 120073 h 320836"/>
              <a:gd name="connsiteX0" fmla="*/ 0 w 272897"/>
              <a:gd name="connsiteY0" fmla="*/ 120073 h 320098"/>
              <a:gd name="connsiteX1" fmla="*/ 266394 w 272897"/>
              <a:gd name="connsiteY1" fmla="*/ 0 h 320098"/>
              <a:gd name="connsiteX2" fmla="*/ 272897 w 272897"/>
              <a:gd name="connsiteY2" fmla="*/ 221673 h 320098"/>
              <a:gd name="connsiteX3" fmla="*/ 3175 w 272897"/>
              <a:gd name="connsiteY3" fmla="*/ 320098 h 320098"/>
              <a:gd name="connsiteX4" fmla="*/ 0 w 272897"/>
              <a:gd name="connsiteY4" fmla="*/ 120073 h 320098"/>
              <a:gd name="connsiteX0" fmla="*/ 0 w 272897"/>
              <a:gd name="connsiteY0" fmla="*/ 120073 h 320098"/>
              <a:gd name="connsiteX1" fmla="*/ 266394 w 272897"/>
              <a:gd name="connsiteY1" fmla="*/ 0 h 320098"/>
              <a:gd name="connsiteX2" fmla="*/ 272897 w 272897"/>
              <a:gd name="connsiteY2" fmla="*/ 221673 h 320098"/>
              <a:gd name="connsiteX3" fmla="*/ 3175 w 272897"/>
              <a:gd name="connsiteY3" fmla="*/ 320098 h 320098"/>
              <a:gd name="connsiteX4" fmla="*/ 0 w 272897"/>
              <a:gd name="connsiteY4" fmla="*/ 120073 h 320098"/>
              <a:gd name="connsiteX0" fmla="*/ 0 w 272897"/>
              <a:gd name="connsiteY0" fmla="*/ 120073 h 320098"/>
              <a:gd name="connsiteX1" fmla="*/ 266394 w 272897"/>
              <a:gd name="connsiteY1" fmla="*/ 0 h 320098"/>
              <a:gd name="connsiteX2" fmla="*/ 272897 w 272897"/>
              <a:gd name="connsiteY2" fmla="*/ 221673 h 320098"/>
              <a:gd name="connsiteX3" fmla="*/ 3175 w 272897"/>
              <a:gd name="connsiteY3" fmla="*/ 320098 h 320098"/>
              <a:gd name="connsiteX4" fmla="*/ 0 w 272897"/>
              <a:gd name="connsiteY4" fmla="*/ 120073 h 3200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2897" h="320098">
                <a:moveTo>
                  <a:pt x="0" y="120073"/>
                </a:moveTo>
                <a:cubicBezTo>
                  <a:pt x="208855" y="32375"/>
                  <a:pt x="39075" y="102754"/>
                  <a:pt x="266394" y="0"/>
                </a:cubicBezTo>
                <a:cubicBezTo>
                  <a:pt x="271157" y="179917"/>
                  <a:pt x="270251" y="58161"/>
                  <a:pt x="272897" y="221673"/>
                </a:cubicBezTo>
                <a:cubicBezTo>
                  <a:pt x="55856" y="303214"/>
                  <a:pt x="233976" y="226868"/>
                  <a:pt x="3175" y="320098"/>
                </a:cubicBezTo>
                <a:cubicBezTo>
                  <a:pt x="4762" y="159231"/>
                  <a:pt x="2646" y="302636"/>
                  <a:pt x="0" y="120073"/>
                </a:cubicBezTo>
                <a:close/>
              </a:path>
            </a:pathLst>
          </a:custGeom>
          <a:noFill/>
          <a:ln w="508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 name="Freeform 72">
            <a:extLst>
              <a:ext uri="{FF2B5EF4-FFF2-40B4-BE49-F238E27FC236}">
                <a16:creationId xmlns:a16="http://schemas.microsoft.com/office/drawing/2014/main" id="{C30E6EF3-B5AC-E843-8BC1-F304ED768F36}"/>
              </a:ext>
            </a:extLst>
          </p:cNvPr>
          <p:cNvSpPr/>
          <p:nvPr/>
        </p:nvSpPr>
        <p:spPr>
          <a:xfrm>
            <a:off x="2517774" y="3117848"/>
            <a:ext cx="257175" cy="272951"/>
          </a:xfrm>
          <a:custGeom>
            <a:avLst/>
            <a:gdLst>
              <a:gd name="connsiteX0" fmla="*/ 32572 w 341369"/>
              <a:gd name="connsiteY0" fmla="*/ 24216 h 243553"/>
              <a:gd name="connsiteX1" fmla="*/ 305622 w 341369"/>
              <a:gd name="connsiteY1" fmla="*/ 24216 h 243553"/>
              <a:gd name="connsiteX2" fmla="*/ 308797 w 341369"/>
              <a:gd name="connsiteY2" fmla="*/ 211541 h 243553"/>
              <a:gd name="connsiteX3" fmla="*/ 35747 w 341369"/>
              <a:gd name="connsiteY3" fmla="*/ 224241 h 243553"/>
              <a:gd name="connsiteX4" fmla="*/ 32572 w 341369"/>
              <a:gd name="connsiteY4" fmla="*/ 24216 h 243553"/>
              <a:gd name="connsiteX0" fmla="*/ 32572 w 341369"/>
              <a:gd name="connsiteY0" fmla="*/ 25202 h 252063"/>
              <a:gd name="connsiteX1" fmla="*/ 305622 w 341369"/>
              <a:gd name="connsiteY1" fmla="*/ 25202 h 252063"/>
              <a:gd name="connsiteX2" fmla="*/ 308797 w 341369"/>
              <a:gd name="connsiteY2" fmla="*/ 228402 h 252063"/>
              <a:gd name="connsiteX3" fmla="*/ 35747 w 341369"/>
              <a:gd name="connsiteY3" fmla="*/ 225227 h 252063"/>
              <a:gd name="connsiteX4" fmla="*/ 32572 w 341369"/>
              <a:gd name="connsiteY4" fmla="*/ 25202 h 252063"/>
              <a:gd name="connsiteX0" fmla="*/ 32572 w 341369"/>
              <a:gd name="connsiteY0" fmla="*/ 25202 h 252063"/>
              <a:gd name="connsiteX1" fmla="*/ 305622 w 341369"/>
              <a:gd name="connsiteY1" fmla="*/ 25202 h 252063"/>
              <a:gd name="connsiteX2" fmla="*/ 308797 w 341369"/>
              <a:gd name="connsiteY2" fmla="*/ 228402 h 252063"/>
              <a:gd name="connsiteX3" fmla="*/ 35747 w 341369"/>
              <a:gd name="connsiteY3" fmla="*/ 225227 h 252063"/>
              <a:gd name="connsiteX4" fmla="*/ 32572 w 341369"/>
              <a:gd name="connsiteY4" fmla="*/ 25202 h 252063"/>
              <a:gd name="connsiteX0" fmla="*/ 17527 w 326324"/>
              <a:gd name="connsiteY0" fmla="*/ 25202 h 252063"/>
              <a:gd name="connsiteX1" fmla="*/ 290577 w 326324"/>
              <a:gd name="connsiteY1" fmla="*/ 25202 h 252063"/>
              <a:gd name="connsiteX2" fmla="*/ 293752 w 326324"/>
              <a:gd name="connsiteY2" fmla="*/ 228402 h 252063"/>
              <a:gd name="connsiteX3" fmla="*/ 20702 w 326324"/>
              <a:gd name="connsiteY3" fmla="*/ 225227 h 252063"/>
              <a:gd name="connsiteX4" fmla="*/ 17527 w 326324"/>
              <a:gd name="connsiteY4" fmla="*/ 25202 h 252063"/>
              <a:gd name="connsiteX0" fmla="*/ 17527 w 326324"/>
              <a:gd name="connsiteY0" fmla="*/ 14706 h 241567"/>
              <a:gd name="connsiteX1" fmla="*/ 290577 w 326324"/>
              <a:gd name="connsiteY1" fmla="*/ 14706 h 241567"/>
              <a:gd name="connsiteX2" fmla="*/ 293752 w 326324"/>
              <a:gd name="connsiteY2" fmla="*/ 217906 h 241567"/>
              <a:gd name="connsiteX3" fmla="*/ 20702 w 326324"/>
              <a:gd name="connsiteY3" fmla="*/ 214731 h 241567"/>
              <a:gd name="connsiteX4" fmla="*/ 17527 w 326324"/>
              <a:gd name="connsiteY4" fmla="*/ 14706 h 241567"/>
              <a:gd name="connsiteX0" fmla="*/ 17527 w 326324"/>
              <a:gd name="connsiteY0" fmla="*/ 14706 h 241567"/>
              <a:gd name="connsiteX1" fmla="*/ 290577 w 326324"/>
              <a:gd name="connsiteY1" fmla="*/ 14706 h 241567"/>
              <a:gd name="connsiteX2" fmla="*/ 293752 w 326324"/>
              <a:gd name="connsiteY2" fmla="*/ 217906 h 241567"/>
              <a:gd name="connsiteX3" fmla="*/ 20702 w 326324"/>
              <a:gd name="connsiteY3" fmla="*/ 214731 h 241567"/>
              <a:gd name="connsiteX4" fmla="*/ 17527 w 326324"/>
              <a:gd name="connsiteY4" fmla="*/ 14706 h 241567"/>
              <a:gd name="connsiteX0" fmla="*/ 17527 w 326324"/>
              <a:gd name="connsiteY0" fmla="*/ 0 h 226861"/>
              <a:gd name="connsiteX1" fmla="*/ 290577 w 326324"/>
              <a:gd name="connsiteY1" fmla="*/ 0 h 226861"/>
              <a:gd name="connsiteX2" fmla="*/ 293752 w 326324"/>
              <a:gd name="connsiteY2" fmla="*/ 203200 h 226861"/>
              <a:gd name="connsiteX3" fmla="*/ 20702 w 326324"/>
              <a:gd name="connsiteY3" fmla="*/ 200025 h 226861"/>
              <a:gd name="connsiteX4" fmla="*/ 17527 w 326324"/>
              <a:gd name="connsiteY4" fmla="*/ 0 h 226861"/>
              <a:gd name="connsiteX0" fmla="*/ 17527 w 313978"/>
              <a:gd name="connsiteY0" fmla="*/ 0 h 226861"/>
              <a:gd name="connsiteX1" fmla="*/ 290577 w 313978"/>
              <a:gd name="connsiteY1" fmla="*/ 0 h 226861"/>
              <a:gd name="connsiteX2" fmla="*/ 293752 w 313978"/>
              <a:gd name="connsiteY2" fmla="*/ 203200 h 226861"/>
              <a:gd name="connsiteX3" fmla="*/ 20702 w 313978"/>
              <a:gd name="connsiteY3" fmla="*/ 200025 h 226861"/>
              <a:gd name="connsiteX4" fmla="*/ 17527 w 313978"/>
              <a:gd name="connsiteY4" fmla="*/ 0 h 226861"/>
              <a:gd name="connsiteX0" fmla="*/ 17527 w 293752"/>
              <a:gd name="connsiteY0" fmla="*/ 0 h 226861"/>
              <a:gd name="connsiteX1" fmla="*/ 290577 w 293752"/>
              <a:gd name="connsiteY1" fmla="*/ 0 h 226861"/>
              <a:gd name="connsiteX2" fmla="*/ 293752 w 293752"/>
              <a:gd name="connsiteY2" fmla="*/ 203200 h 226861"/>
              <a:gd name="connsiteX3" fmla="*/ 20702 w 293752"/>
              <a:gd name="connsiteY3" fmla="*/ 200025 h 226861"/>
              <a:gd name="connsiteX4" fmla="*/ 17527 w 293752"/>
              <a:gd name="connsiteY4" fmla="*/ 0 h 226861"/>
              <a:gd name="connsiteX0" fmla="*/ 17527 w 293752"/>
              <a:gd name="connsiteY0" fmla="*/ 0 h 215565"/>
              <a:gd name="connsiteX1" fmla="*/ 290577 w 293752"/>
              <a:gd name="connsiteY1" fmla="*/ 0 h 215565"/>
              <a:gd name="connsiteX2" fmla="*/ 293752 w 293752"/>
              <a:gd name="connsiteY2" fmla="*/ 203200 h 215565"/>
              <a:gd name="connsiteX3" fmla="*/ 20702 w 293752"/>
              <a:gd name="connsiteY3" fmla="*/ 200025 h 215565"/>
              <a:gd name="connsiteX4" fmla="*/ 17527 w 293752"/>
              <a:gd name="connsiteY4" fmla="*/ 0 h 215565"/>
              <a:gd name="connsiteX0" fmla="*/ 17527 w 293752"/>
              <a:gd name="connsiteY0" fmla="*/ 0 h 215565"/>
              <a:gd name="connsiteX1" fmla="*/ 290577 w 293752"/>
              <a:gd name="connsiteY1" fmla="*/ 0 h 215565"/>
              <a:gd name="connsiteX2" fmla="*/ 293752 w 293752"/>
              <a:gd name="connsiteY2" fmla="*/ 203200 h 215565"/>
              <a:gd name="connsiteX3" fmla="*/ 20702 w 293752"/>
              <a:gd name="connsiteY3" fmla="*/ 200025 h 215565"/>
              <a:gd name="connsiteX4" fmla="*/ 17527 w 293752"/>
              <a:gd name="connsiteY4" fmla="*/ 0 h 215565"/>
              <a:gd name="connsiteX0" fmla="*/ 17527 w 293752"/>
              <a:gd name="connsiteY0" fmla="*/ 0 h 203200"/>
              <a:gd name="connsiteX1" fmla="*/ 290577 w 293752"/>
              <a:gd name="connsiteY1" fmla="*/ 0 h 203200"/>
              <a:gd name="connsiteX2" fmla="*/ 293752 w 293752"/>
              <a:gd name="connsiteY2" fmla="*/ 203200 h 203200"/>
              <a:gd name="connsiteX3" fmla="*/ 20702 w 293752"/>
              <a:gd name="connsiteY3" fmla="*/ 200025 h 203200"/>
              <a:gd name="connsiteX4" fmla="*/ 17527 w 293752"/>
              <a:gd name="connsiteY4" fmla="*/ 0 h 203200"/>
              <a:gd name="connsiteX0" fmla="*/ 0 w 276225"/>
              <a:gd name="connsiteY0" fmla="*/ 0 h 203200"/>
              <a:gd name="connsiteX1" fmla="*/ 273050 w 276225"/>
              <a:gd name="connsiteY1" fmla="*/ 0 h 203200"/>
              <a:gd name="connsiteX2" fmla="*/ 276225 w 276225"/>
              <a:gd name="connsiteY2" fmla="*/ 203200 h 203200"/>
              <a:gd name="connsiteX3" fmla="*/ 3175 w 276225"/>
              <a:gd name="connsiteY3" fmla="*/ 200025 h 203200"/>
              <a:gd name="connsiteX4" fmla="*/ 0 w 276225"/>
              <a:gd name="connsiteY4" fmla="*/ 0 h 203200"/>
              <a:gd name="connsiteX0" fmla="*/ 0 w 276225"/>
              <a:gd name="connsiteY0" fmla="*/ 120073 h 323273"/>
              <a:gd name="connsiteX1" fmla="*/ 266394 w 276225"/>
              <a:gd name="connsiteY1" fmla="*/ 0 h 323273"/>
              <a:gd name="connsiteX2" fmla="*/ 276225 w 276225"/>
              <a:gd name="connsiteY2" fmla="*/ 323273 h 323273"/>
              <a:gd name="connsiteX3" fmla="*/ 3175 w 276225"/>
              <a:gd name="connsiteY3" fmla="*/ 320098 h 323273"/>
              <a:gd name="connsiteX4" fmla="*/ 0 w 276225"/>
              <a:gd name="connsiteY4" fmla="*/ 120073 h 323273"/>
              <a:gd name="connsiteX0" fmla="*/ 0 w 272897"/>
              <a:gd name="connsiteY0" fmla="*/ 120073 h 320291"/>
              <a:gd name="connsiteX1" fmla="*/ 266394 w 272897"/>
              <a:gd name="connsiteY1" fmla="*/ 0 h 320291"/>
              <a:gd name="connsiteX2" fmla="*/ 272897 w 272897"/>
              <a:gd name="connsiteY2" fmla="*/ 221673 h 320291"/>
              <a:gd name="connsiteX3" fmla="*/ 3175 w 272897"/>
              <a:gd name="connsiteY3" fmla="*/ 320098 h 320291"/>
              <a:gd name="connsiteX4" fmla="*/ 0 w 272897"/>
              <a:gd name="connsiteY4" fmla="*/ 120073 h 320291"/>
              <a:gd name="connsiteX0" fmla="*/ 0 w 272897"/>
              <a:gd name="connsiteY0" fmla="*/ 120073 h 320836"/>
              <a:gd name="connsiteX1" fmla="*/ 266394 w 272897"/>
              <a:gd name="connsiteY1" fmla="*/ 0 h 320836"/>
              <a:gd name="connsiteX2" fmla="*/ 272897 w 272897"/>
              <a:gd name="connsiteY2" fmla="*/ 221673 h 320836"/>
              <a:gd name="connsiteX3" fmla="*/ 3175 w 272897"/>
              <a:gd name="connsiteY3" fmla="*/ 320098 h 320836"/>
              <a:gd name="connsiteX4" fmla="*/ 0 w 272897"/>
              <a:gd name="connsiteY4" fmla="*/ 120073 h 320836"/>
              <a:gd name="connsiteX0" fmla="*/ 0 w 272897"/>
              <a:gd name="connsiteY0" fmla="*/ 120073 h 320098"/>
              <a:gd name="connsiteX1" fmla="*/ 266394 w 272897"/>
              <a:gd name="connsiteY1" fmla="*/ 0 h 320098"/>
              <a:gd name="connsiteX2" fmla="*/ 272897 w 272897"/>
              <a:gd name="connsiteY2" fmla="*/ 221673 h 320098"/>
              <a:gd name="connsiteX3" fmla="*/ 3175 w 272897"/>
              <a:gd name="connsiteY3" fmla="*/ 320098 h 320098"/>
              <a:gd name="connsiteX4" fmla="*/ 0 w 272897"/>
              <a:gd name="connsiteY4" fmla="*/ 120073 h 320098"/>
              <a:gd name="connsiteX0" fmla="*/ 0 w 272897"/>
              <a:gd name="connsiteY0" fmla="*/ 120073 h 320098"/>
              <a:gd name="connsiteX1" fmla="*/ 266394 w 272897"/>
              <a:gd name="connsiteY1" fmla="*/ 0 h 320098"/>
              <a:gd name="connsiteX2" fmla="*/ 272897 w 272897"/>
              <a:gd name="connsiteY2" fmla="*/ 221673 h 320098"/>
              <a:gd name="connsiteX3" fmla="*/ 3175 w 272897"/>
              <a:gd name="connsiteY3" fmla="*/ 320098 h 320098"/>
              <a:gd name="connsiteX4" fmla="*/ 0 w 272897"/>
              <a:gd name="connsiteY4" fmla="*/ 120073 h 320098"/>
              <a:gd name="connsiteX0" fmla="*/ 0 w 272897"/>
              <a:gd name="connsiteY0" fmla="*/ 120073 h 320098"/>
              <a:gd name="connsiteX1" fmla="*/ 266394 w 272897"/>
              <a:gd name="connsiteY1" fmla="*/ 0 h 320098"/>
              <a:gd name="connsiteX2" fmla="*/ 272897 w 272897"/>
              <a:gd name="connsiteY2" fmla="*/ 221673 h 320098"/>
              <a:gd name="connsiteX3" fmla="*/ 3175 w 272897"/>
              <a:gd name="connsiteY3" fmla="*/ 320098 h 320098"/>
              <a:gd name="connsiteX4" fmla="*/ 0 w 272897"/>
              <a:gd name="connsiteY4" fmla="*/ 120073 h 320098"/>
              <a:gd name="connsiteX0" fmla="*/ 0 w 272897"/>
              <a:gd name="connsiteY0" fmla="*/ 64655 h 264680"/>
              <a:gd name="connsiteX1" fmla="*/ 266394 w 272897"/>
              <a:gd name="connsiteY1" fmla="*/ 0 h 264680"/>
              <a:gd name="connsiteX2" fmla="*/ 272897 w 272897"/>
              <a:gd name="connsiteY2" fmla="*/ 166255 h 264680"/>
              <a:gd name="connsiteX3" fmla="*/ 3175 w 272897"/>
              <a:gd name="connsiteY3" fmla="*/ 264680 h 264680"/>
              <a:gd name="connsiteX4" fmla="*/ 0 w 272897"/>
              <a:gd name="connsiteY4" fmla="*/ 64655 h 264680"/>
              <a:gd name="connsiteX0" fmla="*/ 0 w 269569"/>
              <a:gd name="connsiteY0" fmla="*/ 64655 h 264680"/>
              <a:gd name="connsiteX1" fmla="*/ 266394 w 269569"/>
              <a:gd name="connsiteY1" fmla="*/ 0 h 264680"/>
              <a:gd name="connsiteX2" fmla="*/ 269569 w 269569"/>
              <a:gd name="connsiteY2" fmla="*/ 215515 h 264680"/>
              <a:gd name="connsiteX3" fmla="*/ 3175 w 269569"/>
              <a:gd name="connsiteY3" fmla="*/ 264680 h 264680"/>
              <a:gd name="connsiteX4" fmla="*/ 0 w 269569"/>
              <a:gd name="connsiteY4" fmla="*/ 64655 h 264680"/>
              <a:gd name="connsiteX0" fmla="*/ 0 w 269569"/>
              <a:gd name="connsiteY0" fmla="*/ 64655 h 264680"/>
              <a:gd name="connsiteX1" fmla="*/ 266394 w 269569"/>
              <a:gd name="connsiteY1" fmla="*/ 0 h 264680"/>
              <a:gd name="connsiteX2" fmla="*/ 269569 w 269569"/>
              <a:gd name="connsiteY2" fmla="*/ 215515 h 264680"/>
              <a:gd name="connsiteX3" fmla="*/ 3175 w 269569"/>
              <a:gd name="connsiteY3" fmla="*/ 264680 h 264680"/>
              <a:gd name="connsiteX4" fmla="*/ 0 w 269569"/>
              <a:gd name="connsiteY4" fmla="*/ 64655 h 264680"/>
              <a:gd name="connsiteX0" fmla="*/ 0 w 269569"/>
              <a:gd name="connsiteY0" fmla="*/ 64655 h 264680"/>
              <a:gd name="connsiteX1" fmla="*/ 266394 w 269569"/>
              <a:gd name="connsiteY1" fmla="*/ 0 h 264680"/>
              <a:gd name="connsiteX2" fmla="*/ 269569 w 269569"/>
              <a:gd name="connsiteY2" fmla="*/ 215515 h 264680"/>
              <a:gd name="connsiteX3" fmla="*/ 3175 w 269569"/>
              <a:gd name="connsiteY3" fmla="*/ 264680 h 264680"/>
              <a:gd name="connsiteX4" fmla="*/ 0 w 269569"/>
              <a:gd name="connsiteY4" fmla="*/ 64655 h 264680"/>
              <a:gd name="connsiteX0" fmla="*/ 0 w 269569"/>
              <a:gd name="connsiteY0" fmla="*/ 64655 h 264680"/>
              <a:gd name="connsiteX1" fmla="*/ 266394 w 269569"/>
              <a:gd name="connsiteY1" fmla="*/ 0 h 264680"/>
              <a:gd name="connsiteX2" fmla="*/ 269569 w 269569"/>
              <a:gd name="connsiteY2" fmla="*/ 215515 h 264680"/>
              <a:gd name="connsiteX3" fmla="*/ 3175 w 269569"/>
              <a:gd name="connsiteY3" fmla="*/ 264680 h 264680"/>
              <a:gd name="connsiteX4" fmla="*/ 0 w 269569"/>
              <a:gd name="connsiteY4" fmla="*/ 64655 h 264680"/>
              <a:gd name="connsiteX0" fmla="*/ 0 w 269569"/>
              <a:gd name="connsiteY0" fmla="*/ 64655 h 264680"/>
              <a:gd name="connsiteX1" fmla="*/ 266394 w 269569"/>
              <a:gd name="connsiteY1" fmla="*/ 0 h 264680"/>
              <a:gd name="connsiteX2" fmla="*/ 269569 w 269569"/>
              <a:gd name="connsiteY2" fmla="*/ 215515 h 264680"/>
              <a:gd name="connsiteX3" fmla="*/ 3175 w 269569"/>
              <a:gd name="connsiteY3" fmla="*/ 264680 h 264680"/>
              <a:gd name="connsiteX4" fmla="*/ 0 w 269569"/>
              <a:gd name="connsiteY4" fmla="*/ 64655 h 264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569" h="264680">
                <a:moveTo>
                  <a:pt x="0" y="64655"/>
                </a:moveTo>
                <a:cubicBezTo>
                  <a:pt x="222167" y="16981"/>
                  <a:pt x="39075" y="65809"/>
                  <a:pt x="266394" y="0"/>
                </a:cubicBezTo>
                <a:cubicBezTo>
                  <a:pt x="271157" y="179917"/>
                  <a:pt x="266923" y="52003"/>
                  <a:pt x="269569" y="215515"/>
                </a:cubicBezTo>
                <a:cubicBezTo>
                  <a:pt x="42544" y="257032"/>
                  <a:pt x="233976" y="226869"/>
                  <a:pt x="3175" y="264680"/>
                </a:cubicBezTo>
                <a:cubicBezTo>
                  <a:pt x="4762" y="103813"/>
                  <a:pt x="2646" y="247218"/>
                  <a:pt x="0" y="64655"/>
                </a:cubicBezTo>
                <a:close/>
              </a:path>
            </a:pathLst>
          </a:custGeom>
          <a:noFill/>
          <a:ln w="508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 name="Freeform 74">
            <a:extLst>
              <a:ext uri="{FF2B5EF4-FFF2-40B4-BE49-F238E27FC236}">
                <a16:creationId xmlns:a16="http://schemas.microsoft.com/office/drawing/2014/main" id="{585B16D2-49EB-9D48-A646-4766D6B54C04}"/>
              </a:ext>
            </a:extLst>
          </p:cNvPr>
          <p:cNvSpPr/>
          <p:nvPr/>
        </p:nvSpPr>
        <p:spPr>
          <a:xfrm>
            <a:off x="2514599" y="3035298"/>
            <a:ext cx="257175" cy="352326"/>
          </a:xfrm>
          <a:custGeom>
            <a:avLst/>
            <a:gdLst>
              <a:gd name="connsiteX0" fmla="*/ 32572 w 341369"/>
              <a:gd name="connsiteY0" fmla="*/ 24216 h 243553"/>
              <a:gd name="connsiteX1" fmla="*/ 305622 w 341369"/>
              <a:gd name="connsiteY1" fmla="*/ 24216 h 243553"/>
              <a:gd name="connsiteX2" fmla="*/ 308797 w 341369"/>
              <a:gd name="connsiteY2" fmla="*/ 211541 h 243553"/>
              <a:gd name="connsiteX3" fmla="*/ 35747 w 341369"/>
              <a:gd name="connsiteY3" fmla="*/ 224241 h 243553"/>
              <a:gd name="connsiteX4" fmla="*/ 32572 w 341369"/>
              <a:gd name="connsiteY4" fmla="*/ 24216 h 243553"/>
              <a:gd name="connsiteX0" fmla="*/ 32572 w 341369"/>
              <a:gd name="connsiteY0" fmla="*/ 25202 h 252063"/>
              <a:gd name="connsiteX1" fmla="*/ 305622 w 341369"/>
              <a:gd name="connsiteY1" fmla="*/ 25202 h 252063"/>
              <a:gd name="connsiteX2" fmla="*/ 308797 w 341369"/>
              <a:gd name="connsiteY2" fmla="*/ 228402 h 252063"/>
              <a:gd name="connsiteX3" fmla="*/ 35747 w 341369"/>
              <a:gd name="connsiteY3" fmla="*/ 225227 h 252063"/>
              <a:gd name="connsiteX4" fmla="*/ 32572 w 341369"/>
              <a:gd name="connsiteY4" fmla="*/ 25202 h 252063"/>
              <a:gd name="connsiteX0" fmla="*/ 32572 w 341369"/>
              <a:gd name="connsiteY0" fmla="*/ 25202 h 252063"/>
              <a:gd name="connsiteX1" fmla="*/ 305622 w 341369"/>
              <a:gd name="connsiteY1" fmla="*/ 25202 h 252063"/>
              <a:gd name="connsiteX2" fmla="*/ 308797 w 341369"/>
              <a:gd name="connsiteY2" fmla="*/ 228402 h 252063"/>
              <a:gd name="connsiteX3" fmla="*/ 35747 w 341369"/>
              <a:gd name="connsiteY3" fmla="*/ 225227 h 252063"/>
              <a:gd name="connsiteX4" fmla="*/ 32572 w 341369"/>
              <a:gd name="connsiteY4" fmla="*/ 25202 h 252063"/>
              <a:gd name="connsiteX0" fmla="*/ 17527 w 326324"/>
              <a:gd name="connsiteY0" fmla="*/ 25202 h 252063"/>
              <a:gd name="connsiteX1" fmla="*/ 290577 w 326324"/>
              <a:gd name="connsiteY1" fmla="*/ 25202 h 252063"/>
              <a:gd name="connsiteX2" fmla="*/ 293752 w 326324"/>
              <a:gd name="connsiteY2" fmla="*/ 228402 h 252063"/>
              <a:gd name="connsiteX3" fmla="*/ 20702 w 326324"/>
              <a:gd name="connsiteY3" fmla="*/ 225227 h 252063"/>
              <a:gd name="connsiteX4" fmla="*/ 17527 w 326324"/>
              <a:gd name="connsiteY4" fmla="*/ 25202 h 252063"/>
              <a:gd name="connsiteX0" fmla="*/ 17527 w 326324"/>
              <a:gd name="connsiteY0" fmla="*/ 14706 h 241567"/>
              <a:gd name="connsiteX1" fmla="*/ 290577 w 326324"/>
              <a:gd name="connsiteY1" fmla="*/ 14706 h 241567"/>
              <a:gd name="connsiteX2" fmla="*/ 293752 w 326324"/>
              <a:gd name="connsiteY2" fmla="*/ 217906 h 241567"/>
              <a:gd name="connsiteX3" fmla="*/ 20702 w 326324"/>
              <a:gd name="connsiteY3" fmla="*/ 214731 h 241567"/>
              <a:gd name="connsiteX4" fmla="*/ 17527 w 326324"/>
              <a:gd name="connsiteY4" fmla="*/ 14706 h 241567"/>
              <a:gd name="connsiteX0" fmla="*/ 17527 w 326324"/>
              <a:gd name="connsiteY0" fmla="*/ 14706 h 241567"/>
              <a:gd name="connsiteX1" fmla="*/ 290577 w 326324"/>
              <a:gd name="connsiteY1" fmla="*/ 14706 h 241567"/>
              <a:gd name="connsiteX2" fmla="*/ 293752 w 326324"/>
              <a:gd name="connsiteY2" fmla="*/ 217906 h 241567"/>
              <a:gd name="connsiteX3" fmla="*/ 20702 w 326324"/>
              <a:gd name="connsiteY3" fmla="*/ 214731 h 241567"/>
              <a:gd name="connsiteX4" fmla="*/ 17527 w 326324"/>
              <a:gd name="connsiteY4" fmla="*/ 14706 h 241567"/>
              <a:gd name="connsiteX0" fmla="*/ 17527 w 326324"/>
              <a:gd name="connsiteY0" fmla="*/ 0 h 226861"/>
              <a:gd name="connsiteX1" fmla="*/ 290577 w 326324"/>
              <a:gd name="connsiteY1" fmla="*/ 0 h 226861"/>
              <a:gd name="connsiteX2" fmla="*/ 293752 w 326324"/>
              <a:gd name="connsiteY2" fmla="*/ 203200 h 226861"/>
              <a:gd name="connsiteX3" fmla="*/ 20702 w 326324"/>
              <a:gd name="connsiteY3" fmla="*/ 200025 h 226861"/>
              <a:gd name="connsiteX4" fmla="*/ 17527 w 326324"/>
              <a:gd name="connsiteY4" fmla="*/ 0 h 226861"/>
              <a:gd name="connsiteX0" fmla="*/ 17527 w 313978"/>
              <a:gd name="connsiteY0" fmla="*/ 0 h 226861"/>
              <a:gd name="connsiteX1" fmla="*/ 290577 w 313978"/>
              <a:gd name="connsiteY1" fmla="*/ 0 h 226861"/>
              <a:gd name="connsiteX2" fmla="*/ 293752 w 313978"/>
              <a:gd name="connsiteY2" fmla="*/ 203200 h 226861"/>
              <a:gd name="connsiteX3" fmla="*/ 20702 w 313978"/>
              <a:gd name="connsiteY3" fmla="*/ 200025 h 226861"/>
              <a:gd name="connsiteX4" fmla="*/ 17527 w 313978"/>
              <a:gd name="connsiteY4" fmla="*/ 0 h 226861"/>
              <a:gd name="connsiteX0" fmla="*/ 17527 w 293752"/>
              <a:gd name="connsiteY0" fmla="*/ 0 h 226861"/>
              <a:gd name="connsiteX1" fmla="*/ 290577 w 293752"/>
              <a:gd name="connsiteY1" fmla="*/ 0 h 226861"/>
              <a:gd name="connsiteX2" fmla="*/ 293752 w 293752"/>
              <a:gd name="connsiteY2" fmla="*/ 203200 h 226861"/>
              <a:gd name="connsiteX3" fmla="*/ 20702 w 293752"/>
              <a:gd name="connsiteY3" fmla="*/ 200025 h 226861"/>
              <a:gd name="connsiteX4" fmla="*/ 17527 w 293752"/>
              <a:gd name="connsiteY4" fmla="*/ 0 h 226861"/>
              <a:gd name="connsiteX0" fmla="*/ 17527 w 293752"/>
              <a:gd name="connsiteY0" fmla="*/ 0 h 215565"/>
              <a:gd name="connsiteX1" fmla="*/ 290577 w 293752"/>
              <a:gd name="connsiteY1" fmla="*/ 0 h 215565"/>
              <a:gd name="connsiteX2" fmla="*/ 293752 w 293752"/>
              <a:gd name="connsiteY2" fmla="*/ 203200 h 215565"/>
              <a:gd name="connsiteX3" fmla="*/ 20702 w 293752"/>
              <a:gd name="connsiteY3" fmla="*/ 200025 h 215565"/>
              <a:gd name="connsiteX4" fmla="*/ 17527 w 293752"/>
              <a:gd name="connsiteY4" fmla="*/ 0 h 215565"/>
              <a:gd name="connsiteX0" fmla="*/ 17527 w 293752"/>
              <a:gd name="connsiteY0" fmla="*/ 0 h 215565"/>
              <a:gd name="connsiteX1" fmla="*/ 290577 w 293752"/>
              <a:gd name="connsiteY1" fmla="*/ 0 h 215565"/>
              <a:gd name="connsiteX2" fmla="*/ 293752 w 293752"/>
              <a:gd name="connsiteY2" fmla="*/ 203200 h 215565"/>
              <a:gd name="connsiteX3" fmla="*/ 20702 w 293752"/>
              <a:gd name="connsiteY3" fmla="*/ 200025 h 215565"/>
              <a:gd name="connsiteX4" fmla="*/ 17527 w 293752"/>
              <a:gd name="connsiteY4" fmla="*/ 0 h 215565"/>
              <a:gd name="connsiteX0" fmla="*/ 17527 w 293752"/>
              <a:gd name="connsiteY0" fmla="*/ 0 h 203200"/>
              <a:gd name="connsiteX1" fmla="*/ 290577 w 293752"/>
              <a:gd name="connsiteY1" fmla="*/ 0 h 203200"/>
              <a:gd name="connsiteX2" fmla="*/ 293752 w 293752"/>
              <a:gd name="connsiteY2" fmla="*/ 203200 h 203200"/>
              <a:gd name="connsiteX3" fmla="*/ 20702 w 293752"/>
              <a:gd name="connsiteY3" fmla="*/ 200025 h 203200"/>
              <a:gd name="connsiteX4" fmla="*/ 17527 w 293752"/>
              <a:gd name="connsiteY4" fmla="*/ 0 h 203200"/>
              <a:gd name="connsiteX0" fmla="*/ 0 w 276225"/>
              <a:gd name="connsiteY0" fmla="*/ 0 h 203200"/>
              <a:gd name="connsiteX1" fmla="*/ 273050 w 276225"/>
              <a:gd name="connsiteY1" fmla="*/ 0 h 203200"/>
              <a:gd name="connsiteX2" fmla="*/ 276225 w 276225"/>
              <a:gd name="connsiteY2" fmla="*/ 203200 h 203200"/>
              <a:gd name="connsiteX3" fmla="*/ 3175 w 276225"/>
              <a:gd name="connsiteY3" fmla="*/ 200025 h 203200"/>
              <a:gd name="connsiteX4" fmla="*/ 0 w 276225"/>
              <a:gd name="connsiteY4" fmla="*/ 0 h 203200"/>
              <a:gd name="connsiteX0" fmla="*/ 0 w 276225"/>
              <a:gd name="connsiteY0" fmla="*/ 120073 h 323273"/>
              <a:gd name="connsiteX1" fmla="*/ 266394 w 276225"/>
              <a:gd name="connsiteY1" fmla="*/ 0 h 323273"/>
              <a:gd name="connsiteX2" fmla="*/ 276225 w 276225"/>
              <a:gd name="connsiteY2" fmla="*/ 323273 h 323273"/>
              <a:gd name="connsiteX3" fmla="*/ 3175 w 276225"/>
              <a:gd name="connsiteY3" fmla="*/ 320098 h 323273"/>
              <a:gd name="connsiteX4" fmla="*/ 0 w 276225"/>
              <a:gd name="connsiteY4" fmla="*/ 120073 h 323273"/>
              <a:gd name="connsiteX0" fmla="*/ 0 w 272897"/>
              <a:gd name="connsiteY0" fmla="*/ 120073 h 320291"/>
              <a:gd name="connsiteX1" fmla="*/ 266394 w 272897"/>
              <a:gd name="connsiteY1" fmla="*/ 0 h 320291"/>
              <a:gd name="connsiteX2" fmla="*/ 272897 w 272897"/>
              <a:gd name="connsiteY2" fmla="*/ 221673 h 320291"/>
              <a:gd name="connsiteX3" fmla="*/ 3175 w 272897"/>
              <a:gd name="connsiteY3" fmla="*/ 320098 h 320291"/>
              <a:gd name="connsiteX4" fmla="*/ 0 w 272897"/>
              <a:gd name="connsiteY4" fmla="*/ 120073 h 320291"/>
              <a:gd name="connsiteX0" fmla="*/ 0 w 272897"/>
              <a:gd name="connsiteY0" fmla="*/ 120073 h 320836"/>
              <a:gd name="connsiteX1" fmla="*/ 266394 w 272897"/>
              <a:gd name="connsiteY1" fmla="*/ 0 h 320836"/>
              <a:gd name="connsiteX2" fmla="*/ 272897 w 272897"/>
              <a:gd name="connsiteY2" fmla="*/ 221673 h 320836"/>
              <a:gd name="connsiteX3" fmla="*/ 3175 w 272897"/>
              <a:gd name="connsiteY3" fmla="*/ 320098 h 320836"/>
              <a:gd name="connsiteX4" fmla="*/ 0 w 272897"/>
              <a:gd name="connsiteY4" fmla="*/ 120073 h 320836"/>
              <a:gd name="connsiteX0" fmla="*/ 0 w 272897"/>
              <a:gd name="connsiteY0" fmla="*/ 120073 h 320098"/>
              <a:gd name="connsiteX1" fmla="*/ 266394 w 272897"/>
              <a:gd name="connsiteY1" fmla="*/ 0 h 320098"/>
              <a:gd name="connsiteX2" fmla="*/ 272897 w 272897"/>
              <a:gd name="connsiteY2" fmla="*/ 221673 h 320098"/>
              <a:gd name="connsiteX3" fmla="*/ 3175 w 272897"/>
              <a:gd name="connsiteY3" fmla="*/ 320098 h 320098"/>
              <a:gd name="connsiteX4" fmla="*/ 0 w 272897"/>
              <a:gd name="connsiteY4" fmla="*/ 120073 h 320098"/>
              <a:gd name="connsiteX0" fmla="*/ 0 w 272897"/>
              <a:gd name="connsiteY0" fmla="*/ 120073 h 320098"/>
              <a:gd name="connsiteX1" fmla="*/ 266394 w 272897"/>
              <a:gd name="connsiteY1" fmla="*/ 0 h 320098"/>
              <a:gd name="connsiteX2" fmla="*/ 272897 w 272897"/>
              <a:gd name="connsiteY2" fmla="*/ 221673 h 320098"/>
              <a:gd name="connsiteX3" fmla="*/ 3175 w 272897"/>
              <a:gd name="connsiteY3" fmla="*/ 320098 h 320098"/>
              <a:gd name="connsiteX4" fmla="*/ 0 w 272897"/>
              <a:gd name="connsiteY4" fmla="*/ 120073 h 320098"/>
              <a:gd name="connsiteX0" fmla="*/ 0 w 272897"/>
              <a:gd name="connsiteY0" fmla="*/ 120073 h 320098"/>
              <a:gd name="connsiteX1" fmla="*/ 266394 w 272897"/>
              <a:gd name="connsiteY1" fmla="*/ 0 h 320098"/>
              <a:gd name="connsiteX2" fmla="*/ 272897 w 272897"/>
              <a:gd name="connsiteY2" fmla="*/ 221673 h 320098"/>
              <a:gd name="connsiteX3" fmla="*/ 3175 w 272897"/>
              <a:gd name="connsiteY3" fmla="*/ 320098 h 320098"/>
              <a:gd name="connsiteX4" fmla="*/ 0 w 272897"/>
              <a:gd name="connsiteY4" fmla="*/ 120073 h 320098"/>
              <a:gd name="connsiteX0" fmla="*/ 0 w 272897"/>
              <a:gd name="connsiteY0" fmla="*/ 64655 h 264680"/>
              <a:gd name="connsiteX1" fmla="*/ 266394 w 272897"/>
              <a:gd name="connsiteY1" fmla="*/ 0 h 264680"/>
              <a:gd name="connsiteX2" fmla="*/ 272897 w 272897"/>
              <a:gd name="connsiteY2" fmla="*/ 166255 h 264680"/>
              <a:gd name="connsiteX3" fmla="*/ 3175 w 272897"/>
              <a:gd name="connsiteY3" fmla="*/ 264680 h 264680"/>
              <a:gd name="connsiteX4" fmla="*/ 0 w 272897"/>
              <a:gd name="connsiteY4" fmla="*/ 64655 h 264680"/>
              <a:gd name="connsiteX0" fmla="*/ 0 w 269569"/>
              <a:gd name="connsiteY0" fmla="*/ 64655 h 264680"/>
              <a:gd name="connsiteX1" fmla="*/ 266394 w 269569"/>
              <a:gd name="connsiteY1" fmla="*/ 0 h 264680"/>
              <a:gd name="connsiteX2" fmla="*/ 269569 w 269569"/>
              <a:gd name="connsiteY2" fmla="*/ 215515 h 264680"/>
              <a:gd name="connsiteX3" fmla="*/ 3175 w 269569"/>
              <a:gd name="connsiteY3" fmla="*/ 264680 h 264680"/>
              <a:gd name="connsiteX4" fmla="*/ 0 w 269569"/>
              <a:gd name="connsiteY4" fmla="*/ 64655 h 264680"/>
              <a:gd name="connsiteX0" fmla="*/ 0 w 269569"/>
              <a:gd name="connsiteY0" fmla="*/ 64655 h 264680"/>
              <a:gd name="connsiteX1" fmla="*/ 266394 w 269569"/>
              <a:gd name="connsiteY1" fmla="*/ 0 h 264680"/>
              <a:gd name="connsiteX2" fmla="*/ 269569 w 269569"/>
              <a:gd name="connsiteY2" fmla="*/ 215515 h 264680"/>
              <a:gd name="connsiteX3" fmla="*/ 3175 w 269569"/>
              <a:gd name="connsiteY3" fmla="*/ 264680 h 264680"/>
              <a:gd name="connsiteX4" fmla="*/ 0 w 269569"/>
              <a:gd name="connsiteY4" fmla="*/ 64655 h 264680"/>
              <a:gd name="connsiteX0" fmla="*/ 0 w 269569"/>
              <a:gd name="connsiteY0" fmla="*/ 64655 h 264680"/>
              <a:gd name="connsiteX1" fmla="*/ 266394 w 269569"/>
              <a:gd name="connsiteY1" fmla="*/ 0 h 264680"/>
              <a:gd name="connsiteX2" fmla="*/ 269569 w 269569"/>
              <a:gd name="connsiteY2" fmla="*/ 215515 h 264680"/>
              <a:gd name="connsiteX3" fmla="*/ 3175 w 269569"/>
              <a:gd name="connsiteY3" fmla="*/ 264680 h 264680"/>
              <a:gd name="connsiteX4" fmla="*/ 0 w 269569"/>
              <a:gd name="connsiteY4" fmla="*/ 64655 h 264680"/>
              <a:gd name="connsiteX0" fmla="*/ 0 w 269569"/>
              <a:gd name="connsiteY0" fmla="*/ 64655 h 264680"/>
              <a:gd name="connsiteX1" fmla="*/ 266394 w 269569"/>
              <a:gd name="connsiteY1" fmla="*/ 0 h 264680"/>
              <a:gd name="connsiteX2" fmla="*/ 269569 w 269569"/>
              <a:gd name="connsiteY2" fmla="*/ 215515 h 264680"/>
              <a:gd name="connsiteX3" fmla="*/ 3175 w 269569"/>
              <a:gd name="connsiteY3" fmla="*/ 264680 h 264680"/>
              <a:gd name="connsiteX4" fmla="*/ 0 w 269569"/>
              <a:gd name="connsiteY4" fmla="*/ 64655 h 264680"/>
              <a:gd name="connsiteX0" fmla="*/ 0 w 269569"/>
              <a:gd name="connsiteY0" fmla="*/ 64655 h 264680"/>
              <a:gd name="connsiteX1" fmla="*/ 266394 w 269569"/>
              <a:gd name="connsiteY1" fmla="*/ 0 h 264680"/>
              <a:gd name="connsiteX2" fmla="*/ 269569 w 269569"/>
              <a:gd name="connsiteY2" fmla="*/ 215515 h 264680"/>
              <a:gd name="connsiteX3" fmla="*/ 3175 w 269569"/>
              <a:gd name="connsiteY3" fmla="*/ 264680 h 264680"/>
              <a:gd name="connsiteX4" fmla="*/ 0 w 269569"/>
              <a:gd name="connsiteY4" fmla="*/ 64655 h 264680"/>
              <a:gd name="connsiteX0" fmla="*/ 0 w 269569"/>
              <a:gd name="connsiteY0" fmla="*/ 141625 h 341650"/>
              <a:gd name="connsiteX1" fmla="*/ 259738 w 269569"/>
              <a:gd name="connsiteY1" fmla="*/ 0 h 341650"/>
              <a:gd name="connsiteX2" fmla="*/ 269569 w 269569"/>
              <a:gd name="connsiteY2" fmla="*/ 292485 h 341650"/>
              <a:gd name="connsiteX3" fmla="*/ 3175 w 269569"/>
              <a:gd name="connsiteY3" fmla="*/ 341650 h 341650"/>
              <a:gd name="connsiteX4" fmla="*/ 0 w 269569"/>
              <a:gd name="connsiteY4" fmla="*/ 141625 h 341650"/>
              <a:gd name="connsiteX0" fmla="*/ 0 w 269569"/>
              <a:gd name="connsiteY0" fmla="*/ 141625 h 341650"/>
              <a:gd name="connsiteX1" fmla="*/ 259738 w 269569"/>
              <a:gd name="connsiteY1" fmla="*/ 0 h 341650"/>
              <a:gd name="connsiteX2" fmla="*/ 269569 w 269569"/>
              <a:gd name="connsiteY2" fmla="*/ 230909 h 341650"/>
              <a:gd name="connsiteX3" fmla="*/ 3175 w 269569"/>
              <a:gd name="connsiteY3" fmla="*/ 341650 h 341650"/>
              <a:gd name="connsiteX4" fmla="*/ 0 w 269569"/>
              <a:gd name="connsiteY4" fmla="*/ 141625 h 341650"/>
              <a:gd name="connsiteX0" fmla="*/ 0 w 269569"/>
              <a:gd name="connsiteY0" fmla="*/ 141625 h 341650"/>
              <a:gd name="connsiteX1" fmla="*/ 259738 w 269569"/>
              <a:gd name="connsiteY1" fmla="*/ 0 h 341650"/>
              <a:gd name="connsiteX2" fmla="*/ 269569 w 269569"/>
              <a:gd name="connsiteY2" fmla="*/ 230909 h 341650"/>
              <a:gd name="connsiteX3" fmla="*/ 3175 w 269569"/>
              <a:gd name="connsiteY3" fmla="*/ 341650 h 341650"/>
              <a:gd name="connsiteX4" fmla="*/ 0 w 269569"/>
              <a:gd name="connsiteY4" fmla="*/ 141625 h 341650"/>
              <a:gd name="connsiteX0" fmla="*/ 0 w 269569"/>
              <a:gd name="connsiteY0" fmla="*/ 141625 h 341650"/>
              <a:gd name="connsiteX1" fmla="*/ 259738 w 269569"/>
              <a:gd name="connsiteY1" fmla="*/ 0 h 341650"/>
              <a:gd name="connsiteX2" fmla="*/ 269569 w 269569"/>
              <a:gd name="connsiteY2" fmla="*/ 230909 h 341650"/>
              <a:gd name="connsiteX3" fmla="*/ 3175 w 269569"/>
              <a:gd name="connsiteY3" fmla="*/ 341650 h 341650"/>
              <a:gd name="connsiteX4" fmla="*/ 0 w 269569"/>
              <a:gd name="connsiteY4" fmla="*/ 141625 h 341650"/>
              <a:gd name="connsiteX0" fmla="*/ 0 w 269569"/>
              <a:gd name="connsiteY0" fmla="*/ 141625 h 341650"/>
              <a:gd name="connsiteX1" fmla="*/ 259738 w 269569"/>
              <a:gd name="connsiteY1" fmla="*/ 0 h 341650"/>
              <a:gd name="connsiteX2" fmla="*/ 269569 w 269569"/>
              <a:gd name="connsiteY2" fmla="*/ 230909 h 341650"/>
              <a:gd name="connsiteX3" fmla="*/ 3175 w 269569"/>
              <a:gd name="connsiteY3" fmla="*/ 341650 h 341650"/>
              <a:gd name="connsiteX4" fmla="*/ 0 w 269569"/>
              <a:gd name="connsiteY4" fmla="*/ 141625 h 341650"/>
              <a:gd name="connsiteX0" fmla="*/ 0 w 269569"/>
              <a:gd name="connsiteY0" fmla="*/ 141625 h 341650"/>
              <a:gd name="connsiteX1" fmla="*/ 259738 w 269569"/>
              <a:gd name="connsiteY1" fmla="*/ 0 h 341650"/>
              <a:gd name="connsiteX2" fmla="*/ 269569 w 269569"/>
              <a:gd name="connsiteY2" fmla="*/ 230909 h 341650"/>
              <a:gd name="connsiteX3" fmla="*/ 3175 w 269569"/>
              <a:gd name="connsiteY3" fmla="*/ 341650 h 341650"/>
              <a:gd name="connsiteX4" fmla="*/ 0 w 269569"/>
              <a:gd name="connsiteY4" fmla="*/ 141625 h 341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569" h="341650">
                <a:moveTo>
                  <a:pt x="0" y="141625"/>
                </a:moveTo>
                <a:cubicBezTo>
                  <a:pt x="222167" y="20060"/>
                  <a:pt x="29090" y="136621"/>
                  <a:pt x="259738" y="0"/>
                </a:cubicBezTo>
                <a:cubicBezTo>
                  <a:pt x="264501" y="179917"/>
                  <a:pt x="266923" y="67397"/>
                  <a:pt x="269569" y="230909"/>
                </a:cubicBezTo>
                <a:cubicBezTo>
                  <a:pt x="39216" y="337081"/>
                  <a:pt x="233976" y="248420"/>
                  <a:pt x="3175" y="341650"/>
                </a:cubicBezTo>
                <a:cubicBezTo>
                  <a:pt x="4762" y="180783"/>
                  <a:pt x="2646" y="324188"/>
                  <a:pt x="0" y="141625"/>
                </a:cubicBezTo>
                <a:close/>
              </a:path>
            </a:pathLst>
          </a:custGeom>
          <a:noFill/>
          <a:ln w="508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E49A7992-E329-E04A-A6F0-54CCF9004FE9}"/>
              </a:ext>
            </a:extLst>
          </p:cNvPr>
          <p:cNvSpPr>
            <a:spLocks noGrp="1"/>
          </p:cNvSpPr>
          <p:nvPr>
            <p:ph type="ftr" sz="quarter" idx="11"/>
          </p:nvPr>
        </p:nvSpPr>
        <p:spPr/>
        <p:txBody>
          <a:bodyPr/>
          <a:lstStyle/>
          <a:p>
            <a:pPr>
              <a:defRPr/>
            </a:pPr>
            <a:r>
              <a:rPr lang="en-US"/>
              <a:t>Class 19:  Preferential Trading Arrangements</a:t>
            </a:r>
          </a:p>
        </p:txBody>
      </p:sp>
    </p:spTree>
    <p:extLst>
      <p:ext uri="{BB962C8B-B14F-4D97-AF65-F5344CB8AC3E}">
        <p14:creationId xmlns:p14="http://schemas.microsoft.com/office/powerpoint/2010/main" val="2509837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xit" presetSubtype="0" fill="hold" grpId="1" nodeType="clickEffect">
                                  <p:stCondLst>
                                    <p:cond delay="0"/>
                                  </p:stCondLst>
                                  <p:childTnLst>
                                    <p:animEffect transition="out" filter="dissolve">
                                      <p:cBhvr>
                                        <p:cTn id="10" dur="250"/>
                                        <p:tgtEl>
                                          <p:spTgt spid="69"/>
                                        </p:tgtEl>
                                      </p:cBhvr>
                                    </p:animEffect>
                                    <p:set>
                                      <p:cBhvr>
                                        <p:cTn id="11" dur="1" fill="hold">
                                          <p:stCondLst>
                                            <p:cond delay="249"/>
                                          </p:stCondLst>
                                        </p:cTn>
                                        <p:tgtEl>
                                          <p:spTgt spid="69"/>
                                        </p:tgtEl>
                                        <p:attrNameLst>
                                          <p:attrName>style.visibility</p:attrName>
                                        </p:attrNameLst>
                                      </p:cBhvr>
                                      <p:to>
                                        <p:strVal val="hidden"/>
                                      </p:to>
                                    </p:set>
                                  </p:childTnLst>
                                </p:cTn>
                              </p:par>
                              <p:par>
                                <p:cTn id="12" presetID="9" presetClass="entr" presetSubtype="0" fill="hold" grpId="0" nodeType="withEffect">
                                  <p:stCondLst>
                                    <p:cond delay="0"/>
                                  </p:stCondLst>
                                  <p:childTnLst>
                                    <p:set>
                                      <p:cBhvr>
                                        <p:cTn id="13" dur="1" fill="hold">
                                          <p:stCondLst>
                                            <p:cond delay="0"/>
                                          </p:stCondLst>
                                        </p:cTn>
                                        <p:tgtEl>
                                          <p:spTgt spid="73"/>
                                        </p:tgtEl>
                                        <p:attrNameLst>
                                          <p:attrName>style.visibility</p:attrName>
                                        </p:attrNameLst>
                                      </p:cBhvr>
                                      <p:to>
                                        <p:strVal val="visible"/>
                                      </p:to>
                                    </p:set>
                                    <p:animEffect transition="in" filter="dissolve">
                                      <p:cBhvr>
                                        <p:cTn id="14" dur="250"/>
                                        <p:tgtEl>
                                          <p:spTgt spid="73"/>
                                        </p:tgtEl>
                                      </p:cBhvr>
                                    </p:animEffect>
                                  </p:childTnLst>
                                </p:cTn>
                              </p:par>
                            </p:childTnLst>
                          </p:cTn>
                        </p:par>
                        <p:par>
                          <p:cTn id="15" fill="hold">
                            <p:stCondLst>
                              <p:cond delay="250"/>
                            </p:stCondLst>
                            <p:childTnLst>
                              <p:par>
                                <p:cTn id="16" presetID="9" presetClass="exit" presetSubtype="0" fill="hold" grpId="1" nodeType="afterEffect">
                                  <p:stCondLst>
                                    <p:cond delay="0"/>
                                  </p:stCondLst>
                                  <p:childTnLst>
                                    <p:animEffect transition="out" filter="dissolve">
                                      <p:cBhvr>
                                        <p:cTn id="17" dur="250"/>
                                        <p:tgtEl>
                                          <p:spTgt spid="73"/>
                                        </p:tgtEl>
                                      </p:cBhvr>
                                    </p:animEffect>
                                    <p:set>
                                      <p:cBhvr>
                                        <p:cTn id="18" dur="1" fill="hold">
                                          <p:stCondLst>
                                            <p:cond delay="249"/>
                                          </p:stCondLst>
                                        </p:cTn>
                                        <p:tgtEl>
                                          <p:spTgt spid="73"/>
                                        </p:tgtEl>
                                        <p:attrNameLst>
                                          <p:attrName>style.visibility</p:attrName>
                                        </p:attrNameLst>
                                      </p:cBhvr>
                                      <p:to>
                                        <p:strVal val="hidden"/>
                                      </p:to>
                                    </p:set>
                                  </p:childTnLst>
                                </p:cTn>
                              </p:par>
                              <p:par>
                                <p:cTn id="19" presetID="9" presetClass="entr" presetSubtype="0" fill="hold" grpId="0" nodeType="withEffect">
                                  <p:stCondLst>
                                    <p:cond delay="0"/>
                                  </p:stCondLst>
                                  <p:childTnLst>
                                    <p:set>
                                      <p:cBhvr>
                                        <p:cTn id="20" dur="1" fill="hold">
                                          <p:stCondLst>
                                            <p:cond delay="0"/>
                                          </p:stCondLst>
                                        </p:cTn>
                                        <p:tgtEl>
                                          <p:spTgt spid="71"/>
                                        </p:tgtEl>
                                        <p:attrNameLst>
                                          <p:attrName>style.visibility</p:attrName>
                                        </p:attrNameLst>
                                      </p:cBhvr>
                                      <p:to>
                                        <p:strVal val="visible"/>
                                      </p:to>
                                    </p:set>
                                    <p:animEffect transition="in" filter="dissolve">
                                      <p:cBhvr>
                                        <p:cTn id="21" dur="250"/>
                                        <p:tgtEl>
                                          <p:spTgt spid="71"/>
                                        </p:tgtEl>
                                      </p:cBhvr>
                                    </p:animEffect>
                                  </p:childTnLst>
                                </p:cTn>
                              </p:par>
                            </p:childTnLst>
                          </p:cTn>
                        </p:par>
                        <p:par>
                          <p:cTn id="22" fill="hold">
                            <p:stCondLst>
                              <p:cond delay="500"/>
                            </p:stCondLst>
                            <p:childTnLst>
                              <p:par>
                                <p:cTn id="23" presetID="9" presetClass="exit" presetSubtype="0" fill="hold" grpId="1" nodeType="afterEffect">
                                  <p:stCondLst>
                                    <p:cond delay="0"/>
                                  </p:stCondLst>
                                  <p:childTnLst>
                                    <p:animEffect transition="out" filter="dissolve">
                                      <p:cBhvr>
                                        <p:cTn id="24" dur="250"/>
                                        <p:tgtEl>
                                          <p:spTgt spid="71"/>
                                        </p:tgtEl>
                                      </p:cBhvr>
                                    </p:animEffect>
                                    <p:set>
                                      <p:cBhvr>
                                        <p:cTn id="25" dur="1" fill="hold">
                                          <p:stCondLst>
                                            <p:cond delay="249"/>
                                          </p:stCondLst>
                                        </p:cTn>
                                        <p:tgtEl>
                                          <p:spTgt spid="71"/>
                                        </p:tgtEl>
                                        <p:attrNameLst>
                                          <p:attrName>style.visibility</p:attrName>
                                        </p:attrNameLst>
                                      </p:cBhvr>
                                      <p:to>
                                        <p:strVal val="hidden"/>
                                      </p:to>
                                    </p:set>
                                  </p:childTnLst>
                                </p:cTn>
                              </p:par>
                              <p:par>
                                <p:cTn id="26" presetID="9" presetClass="entr" presetSubtype="0" fill="hold" grpId="0" nodeType="withEffect">
                                  <p:stCondLst>
                                    <p:cond delay="0"/>
                                  </p:stCondLst>
                                  <p:childTnLst>
                                    <p:set>
                                      <p:cBhvr>
                                        <p:cTn id="27" dur="1" fill="hold">
                                          <p:stCondLst>
                                            <p:cond delay="0"/>
                                          </p:stCondLst>
                                        </p:cTn>
                                        <p:tgtEl>
                                          <p:spTgt spid="75"/>
                                        </p:tgtEl>
                                        <p:attrNameLst>
                                          <p:attrName>style.visibility</p:attrName>
                                        </p:attrNameLst>
                                      </p:cBhvr>
                                      <p:to>
                                        <p:strVal val="visible"/>
                                      </p:to>
                                    </p:set>
                                    <p:animEffect transition="in" filter="dissolve">
                                      <p:cBhvr>
                                        <p:cTn id="28" dur="250"/>
                                        <p:tgtEl>
                                          <p:spTgt spid="75"/>
                                        </p:tgtEl>
                                      </p:cBhvr>
                                    </p:animEffect>
                                  </p:childTnLst>
                                </p:cTn>
                              </p:par>
                            </p:childTnLst>
                          </p:cTn>
                        </p:par>
                        <p:par>
                          <p:cTn id="29" fill="hold">
                            <p:stCondLst>
                              <p:cond delay="750"/>
                            </p:stCondLst>
                            <p:childTnLst>
                              <p:par>
                                <p:cTn id="30" presetID="9" presetClass="exit" presetSubtype="0" fill="hold" grpId="1" nodeType="afterEffect">
                                  <p:stCondLst>
                                    <p:cond delay="0"/>
                                  </p:stCondLst>
                                  <p:childTnLst>
                                    <p:animEffect transition="out" filter="dissolve">
                                      <p:cBhvr>
                                        <p:cTn id="31" dur="250"/>
                                        <p:tgtEl>
                                          <p:spTgt spid="75"/>
                                        </p:tgtEl>
                                      </p:cBhvr>
                                    </p:animEffect>
                                    <p:set>
                                      <p:cBhvr>
                                        <p:cTn id="32" dur="1" fill="hold">
                                          <p:stCondLst>
                                            <p:cond delay="249"/>
                                          </p:stCondLst>
                                        </p:cTn>
                                        <p:tgtEl>
                                          <p:spTgt spid="75"/>
                                        </p:tgtEl>
                                        <p:attrNameLst>
                                          <p:attrName>style.visibility</p:attrName>
                                        </p:attrNameLst>
                                      </p:cBhvr>
                                      <p:to>
                                        <p:strVal val="hidden"/>
                                      </p:to>
                                    </p:set>
                                  </p:childTnLst>
                                </p:cTn>
                              </p:par>
                              <p:par>
                                <p:cTn id="33" presetID="9" presetClass="entr" presetSubtype="0" fill="hold" grpId="0" nodeType="withEffect">
                                  <p:stCondLst>
                                    <p:cond delay="0"/>
                                  </p:stCondLst>
                                  <p:childTnLst>
                                    <p:set>
                                      <p:cBhvr>
                                        <p:cTn id="34" dur="1" fill="hold">
                                          <p:stCondLst>
                                            <p:cond delay="0"/>
                                          </p:stCondLst>
                                        </p:cTn>
                                        <p:tgtEl>
                                          <p:spTgt spid="70"/>
                                        </p:tgtEl>
                                        <p:attrNameLst>
                                          <p:attrName>style.visibility</p:attrName>
                                        </p:attrNameLst>
                                      </p:cBhvr>
                                      <p:to>
                                        <p:strVal val="visible"/>
                                      </p:to>
                                    </p:set>
                                    <p:animEffect transition="in" filter="dissolve">
                                      <p:cBhvr>
                                        <p:cTn id="35" dur="25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animBg="1"/>
      <p:bldP spid="69" grpId="1" animBg="1"/>
      <p:bldP spid="70" grpId="0" animBg="1"/>
      <p:bldP spid="71" grpId="0" animBg="1"/>
      <p:bldP spid="71" grpId="1" animBg="1"/>
      <p:bldP spid="73" grpId="0" animBg="1"/>
      <p:bldP spid="73" grpId="1" animBg="1"/>
      <p:bldP spid="75" grpId="0" animBg="1"/>
      <p:bldP spid="75"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87616-3EA8-5A4A-BCCC-E0675C2EAC99}"/>
              </a:ext>
            </a:extLst>
          </p:cNvPr>
          <p:cNvSpPr>
            <a:spLocks noGrp="1"/>
          </p:cNvSpPr>
          <p:nvPr>
            <p:ph type="title"/>
          </p:nvPr>
        </p:nvSpPr>
        <p:spPr/>
        <p:txBody>
          <a:bodyPr/>
          <a:lstStyle/>
          <a:p>
            <a:pPr lvl="1"/>
            <a:r>
              <a:rPr lang="en-US" sz="4000" dirty="0"/>
              <a:t>Questions</a:t>
            </a:r>
          </a:p>
        </p:txBody>
      </p:sp>
      <p:sp>
        <p:nvSpPr>
          <p:cNvPr id="3" name="Content Placeholder 2">
            <a:extLst>
              <a:ext uri="{FF2B5EF4-FFF2-40B4-BE49-F238E27FC236}">
                <a16:creationId xmlns:a16="http://schemas.microsoft.com/office/drawing/2014/main" id="{8486B655-64A1-C348-96F6-2E47C2FA9E16}"/>
              </a:ext>
            </a:extLst>
          </p:cNvPr>
          <p:cNvSpPr>
            <a:spLocks noGrp="1"/>
          </p:cNvSpPr>
          <p:nvPr>
            <p:ph idx="1"/>
          </p:nvPr>
        </p:nvSpPr>
        <p:spPr/>
        <p:txBody>
          <a:bodyPr/>
          <a:lstStyle/>
          <a:p>
            <a:r>
              <a:rPr lang="en-US" sz="2800" dirty="0"/>
              <a:t>Why does the text say that the GATT permission for countries to form FTAs is a “rather strange exception”?</a:t>
            </a:r>
          </a:p>
          <a:p>
            <a:r>
              <a:rPr lang="en-US" sz="2800" dirty="0"/>
              <a:t>Why do members of a customs union “cede part of their national sovereignty to a supranational entity”?</a:t>
            </a:r>
          </a:p>
          <a:p>
            <a:r>
              <a:rPr lang="en-US" sz="2800" dirty="0"/>
              <a:t>Why are rules of origin needed in a Free Trade Agreement but not in a Customs Union?</a:t>
            </a:r>
          </a:p>
          <a:p>
            <a:r>
              <a:rPr lang="en-US" sz="2800" dirty="0"/>
              <a:t>What is diagonal cumulation?</a:t>
            </a:r>
            <a:endParaRPr lang="en-US" sz="2000" dirty="0"/>
          </a:p>
        </p:txBody>
      </p:sp>
      <p:sp>
        <p:nvSpPr>
          <p:cNvPr id="6" name="Rectangle 5">
            <a:extLst>
              <a:ext uri="{FF2B5EF4-FFF2-40B4-BE49-F238E27FC236}">
                <a16:creationId xmlns:a16="http://schemas.microsoft.com/office/drawing/2014/main" id="{95B7D61B-DC79-B046-A919-82226793953F}"/>
              </a:ext>
            </a:extLst>
          </p:cNvPr>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Footer Placeholder 6">
            <a:extLst>
              <a:ext uri="{FF2B5EF4-FFF2-40B4-BE49-F238E27FC236}">
                <a16:creationId xmlns:a16="http://schemas.microsoft.com/office/drawing/2014/main" id="{EE0A0906-A322-4B4A-A4BB-AF263A3FC3F8}"/>
              </a:ext>
            </a:extLst>
          </p:cNvPr>
          <p:cNvSpPr>
            <a:spLocks noGrp="1"/>
          </p:cNvSpPr>
          <p:nvPr>
            <p:ph type="ftr" sz="quarter" idx="11"/>
          </p:nvPr>
        </p:nvSpPr>
        <p:spPr/>
        <p:txBody>
          <a:bodyPr/>
          <a:lstStyle/>
          <a:p>
            <a:pPr>
              <a:defRPr/>
            </a:pPr>
            <a:r>
              <a:rPr lang="en-US"/>
              <a:t>Class 19:  Preferential Trading Arrangements</a:t>
            </a:r>
          </a:p>
        </p:txBody>
      </p:sp>
      <p:sp>
        <p:nvSpPr>
          <p:cNvPr id="4" name="Slide Number Placeholder 3">
            <a:extLst>
              <a:ext uri="{FF2B5EF4-FFF2-40B4-BE49-F238E27FC236}">
                <a16:creationId xmlns:a16="http://schemas.microsoft.com/office/drawing/2014/main" id="{B2D1ADE7-74D6-174F-BF7C-E1881A41BB92}"/>
              </a:ext>
            </a:extLst>
          </p:cNvPr>
          <p:cNvSpPr>
            <a:spLocks noGrp="1"/>
          </p:cNvSpPr>
          <p:nvPr>
            <p:ph type="sldNum" sz="quarter" idx="12"/>
          </p:nvPr>
        </p:nvSpPr>
        <p:spPr/>
        <p:txBody>
          <a:bodyPr/>
          <a:lstStyle/>
          <a:p>
            <a:pPr>
              <a:defRPr/>
            </a:pPr>
            <a:fld id="{659DFB22-C7E9-9E4B-8431-4E4E88AD005A}" type="slidenum">
              <a:rPr lang="en-US" smtClean="0"/>
              <a:pPr>
                <a:defRPr/>
              </a:pPr>
              <a:t>8</a:t>
            </a:fld>
            <a:endParaRPr lang="en-US"/>
          </a:p>
        </p:txBody>
      </p:sp>
    </p:spTree>
    <p:extLst>
      <p:ext uri="{BB962C8B-B14F-4D97-AF65-F5344CB8AC3E}">
        <p14:creationId xmlns:p14="http://schemas.microsoft.com/office/powerpoint/2010/main" val="226628889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Rectangle 83">
            <a:extLst>
              <a:ext uri="{FF2B5EF4-FFF2-40B4-BE49-F238E27FC236}">
                <a16:creationId xmlns:a16="http://schemas.microsoft.com/office/drawing/2014/main" id="{5E56FDA5-6DB4-6846-9557-B6E7529EDD54}"/>
              </a:ext>
            </a:extLst>
          </p:cNvPr>
          <p:cNvSpPr/>
          <p:nvPr/>
        </p:nvSpPr>
        <p:spPr>
          <a:xfrm>
            <a:off x="0" y="668740"/>
            <a:ext cx="9144000" cy="55546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 name="Right Triangle 103">
            <a:extLst>
              <a:ext uri="{FF2B5EF4-FFF2-40B4-BE49-F238E27FC236}">
                <a16:creationId xmlns:a16="http://schemas.microsoft.com/office/drawing/2014/main" id="{A71342B8-2139-6C46-B716-91EB0F7ED9BA}"/>
              </a:ext>
            </a:extLst>
          </p:cNvPr>
          <p:cNvSpPr/>
          <p:nvPr/>
        </p:nvSpPr>
        <p:spPr>
          <a:xfrm flipV="1">
            <a:off x="2518287" y="3152737"/>
            <a:ext cx="271002" cy="269157"/>
          </a:xfrm>
          <a:prstGeom prst="rtTriangle">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 name="Right Triangle 92">
            <a:extLst>
              <a:ext uri="{FF2B5EF4-FFF2-40B4-BE49-F238E27FC236}">
                <a16:creationId xmlns:a16="http://schemas.microsoft.com/office/drawing/2014/main" id="{50AEABB8-294C-7747-8C5E-402D164B8DD1}"/>
              </a:ext>
            </a:extLst>
          </p:cNvPr>
          <p:cNvSpPr/>
          <p:nvPr/>
        </p:nvSpPr>
        <p:spPr>
          <a:xfrm flipH="1">
            <a:off x="1382661" y="3926758"/>
            <a:ext cx="271002" cy="248880"/>
          </a:xfrm>
          <a:prstGeom prst="rtTriangle">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 name="Right Triangle 85">
            <a:extLst>
              <a:ext uri="{FF2B5EF4-FFF2-40B4-BE49-F238E27FC236}">
                <a16:creationId xmlns:a16="http://schemas.microsoft.com/office/drawing/2014/main" id="{C24FF2CE-D5F9-3D4A-A329-DC77A1D5A46E}"/>
              </a:ext>
            </a:extLst>
          </p:cNvPr>
          <p:cNvSpPr/>
          <p:nvPr/>
        </p:nvSpPr>
        <p:spPr>
          <a:xfrm flipV="1">
            <a:off x="1944445" y="3162845"/>
            <a:ext cx="570155" cy="526356"/>
          </a:xfrm>
          <a:prstGeom prst="rtTriangle">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F8B286E1-10A7-E14C-9919-075CCBE225BF}"/>
              </a:ext>
            </a:extLst>
          </p:cNvPr>
          <p:cNvSpPr/>
          <p:nvPr/>
        </p:nvSpPr>
        <p:spPr>
          <a:xfrm flipV="1">
            <a:off x="4003717" y="2920719"/>
            <a:ext cx="2556695" cy="233657"/>
          </a:xfrm>
          <a:prstGeom prst="rect">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 name="Right Triangle 82">
            <a:extLst>
              <a:ext uri="{FF2B5EF4-FFF2-40B4-BE49-F238E27FC236}">
                <a16:creationId xmlns:a16="http://schemas.microsoft.com/office/drawing/2014/main" id="{F11B4B00-1A05-9547-AC1B-529F2490CA54}"/>
              </a:ext>
            </a:extLst>
          </p:cNvPr>
          <p:cNvSpPr/>
          <p:nvPr/>
        </p:nvSpPr>
        <p:spPr>
          <a:xfrm>
            <a:off x="6548566" y="2914650"/>
            <a:ext cx="291227" cy="242761"/>
          </a:xfrm>
          <a:prstGeom prst="rtTriangle">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 name="Rectangle 96">
            <a:extLst>
              <a:ext uri="{FF2B5EF4-FFF2-40B4-BE49-F238E27FC236}">
                <a16:creationId xmlns:a16="http://schemas.microsoft.com/office/drawing/2014/main" id="{842B352D-3D9B-064E-9FEA-B9DCD8B4A935}"/>
              </a:ext>
            </a:extLst>
          </p:cNvPr>
          <p:cNvSpPr/>
          <p:nvPr/>
        </p:nvSpPr>
        <p:spPr>
          <a:xfrm flipV="1">
            <a:off x="1143538" y="2915217"/>
            <a:ext cx="1648107" cy="251057"/>
          </a:xfrm>
          <a:prstGeom prst="rect">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80</a:t>
            </a:fld>
            <a:endParaRPr lang="en-US"/>
          </a:p>
        </p:txBody>
      </p:sp>
      <p:cxnSp>
        <p:nvCxnSpPr>
          <p:cNvPr id="7" name="Straight Connector 6"/>
          <p:cNvCxnSpPr>
            <a:cxnSpLocks/>
          </p:cNvCxnSpPr>
          <p:nvPr/>
        </p:nvCxnSpPr>
        <p:spPr>
          <a:xfrm>
            <a:off x="1143000" y="4743450"/>
            <a:ext cx="22288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V="1">
            <a:off x="11430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914400" y="2114550"/>
            <a:ext cx="514350" cy="369332"/>
          </a:xfrm>
          <a:prstGeom prst="rect">
            <a:avLst/>
          </a:prstGeom>
          <a:noFill/>
        </p:spPr>
        <p:txBody>
          <a:bodyPr wrap="square" rtlCol="0">
            <a:spAutoFit/>
          </a:bodyPr>
          <a:lstStyle/>
          <a:p>
            <a:r>
              <a:rPr lang="en-US" dirty="0"/>
              <a:t>P</a:t>
            </a:r>
          </a:p>
        </p:txBody>
      </p:sp>
      <p:sp>
        <p:nvSpPr>
          <p:cNvPr id="34" name="TextBox 33"/>
          <p:cNvSpPr txBox="1"/>
          <p:nvPr/>
        </p:nvSpPr>
        <p:spPr>
          <a:xfrm>
            <a:off x="1314450" y="1600201"/>
            <a:ext cx="1943100" cy="646331"/>
          </a:xfrm>
          <a:prstGeom prst="rect">
            <a:avLst/>
          </a:prstGeom>
          <a:noFill/>
        </p:spPr>
        <p:txBody>
          <a:bodyPr wrap="square" rtlCol="0">
            <a:spAutoFit/>
          </a:bodyPr>
          <a:lstStyle/>
          <a:p>
            <a:pPr algn="ctr"/>
            <a:r>
              <a:rPr lang="en-US" dirty="0"/>
              <a:t>Export Supplies of B, C, and D</a:t>
            </a:r>
          </a:p>
        </p:txBody>
      </p:sp>
      <p:sp>
        <p:nvSpPr>
          <p:cNvPr id="38" name="Left Brace 37"/>
          <p:cNvSpPr/>
          <p:nvPr/>
        </p:nvSpPr>
        <p:spPr>
          <a:xfrm>
            <a:off x="971550" y="3371850"/>
            <a:ext cx="171450" cy="1028700"/>
          </a:xfrm>
          <a:prstGeom prst="leftBrace">
            <a:avLst>
              <a:gd name="adj1" fmla="val 44444"/>
              <a:gd name="adj2"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61" name="Straight Connector 60"/>
          <p:cNvCxnSpPr>
            <a:cxnSpLocks/>
          </p:cNvCxnSpPr>
          <p:nvPr/>
        </p:nvCxnSpPr>
        <p:spPr>
          <a:xfrm>
            <a:off x="4000500" y="4743450"/>
            <a:ext cx="36004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flipV="1">
            <a:off x="40005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5" name="TextBox 64"/>
          <p:cNvSpPr txBox="1"/>
          <p:nvPr/>
        </p:nvSpPr>
        <p:spPr>
          <a:xfrm>
            <a:off x="7486650" y="4686300"/>
            <a:ext cx="514350" cy="369332"/>
          </a:xfrm>
          <a:prstGeom prst="rect">
            <a:avLst/>
          </a:prstGeom>
          <a:noFill/>
        </p:spPr>
        <p:txBody>
          <a:bodyPr wrap="square" rtlCol="0">
            <a:spAutoFit/>
          </a:bodyPr>
          <a:lstStyle/>
          <a:p>
            <a:r>
              <a:rPr lang="en-US" dirty="0"/>
              <a:t>Q</a:t>
            </a:r>
          </a:p>
        </p:txBody>
      </p:sp>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92EE2414-DF8A-4344-983D-77235EC7E06D}"/>
                  </a:ext>
                </a:extLst>
              </p:cNvPr>
              <p:cNvSpPr txBox="1"/>
              <p:nvPr/>
            </p:nvSpPr>
            <p:spPr>
              <a:xfrm>
                <a:off x="2286000" y="2171700"/>
                <a:ext cx="1023657" cy="3702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𝑡</m:t>
                          </m:r>
                        </m:sup>
                      </m:sSup>
                      <m:r>
                        <a:rPr lang="en-US" i="1">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𝑡</m:t>
                          </m:r>
                        </m:sup>
                      </m:sSup>
                      <m:r>
                        <a:rPr lang="en-US" b="0" i="1" smtClean="0">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b="0" i="1" smtClean="0">
                              <a:latin typeface="Cambria Math" panose="02040503050406030204" pitchFamily="18" charset="0"/>
                            </a:rPr>
                            <m:t>𝐷</m:t>
                          </m:r>
                          <m:r>
                            <a:rPr lang="en-US" i="1">
                              <a:latin typeface="Cambria Math" panose="02040503050406030204" pitchFamily="18" charset="0"/>
                            </a:rPr>
                            <m:t>𝑡</m:t>
                          </m:r>
                        </m:sup>
                      </m:sSup>
                    </m:oMath>
                  </m:oMathPara>
                </a14:m>
                <a:endParaRPr lang="en-US" baseline="30000" dirty="0"/>
              </a:p>
            </p:txBody>
          </p:sp>
        </mc:Choice>
        <mc:Fallback xmlns="">
          <p:sp>
            <p:nvSpPr>
              <p:cNvPr id="52" name="TextBox 51">
                <a:extLst>
                  <a:ext uri="{FF2B5EF4-FFF2-40B4-BE49-F238E27FC236}">
                    <a16:creationId xmlns:a16="http://schemas.microsoft.com/office/drawing/2014/main" id="{92EE2414-DF8A-4344-983D-77235EC7E06D}"/>
                  </a:ext>
                </a:extLst>
              </p:cNvPr>
              <p:cNvSpPr txBox="1">
                <a:spLocks noRot="1" noChangeAspect="1" noMove="1" noResize="1" noEditPoints="1" noAdjustHandles="1" noChangeArrowheads="1" noChangeShapeType="1" noTextEdit="1"/>
              </p:cNvSpPr>
              <p:nvPr/>
            </p:nvSpPr>
            <p:spPr>
              <a:xfrm>
                <a:off x="2286000" y="2171700"/>
                <a:ext cx="1023657" cy="370230"/>
              </a:xfrm>
              <a:prstGeom prst="rect">
                <a:avLst/>
              </a:prstGeom>
              <a:blipFill>
                <a:blip r:embed="rId2"/>
                <a:stretch>
                  <a:fillRect r="-33333"/>
                </a:stretch>
              </a:blipFill>
            </p:spPr>
            <p:txBody>
              <a:bodyPr/>
              <a:lstStyle/>
              <a:p>
                <a:r>
                  <a:rPr lang="en-US">
                    <a:noFill/>
                  </a:rPr>
                  <a:t> </a:t>
                </a:r>
              </a:p>
            </p:txBody>
          </p:sp>
        </mc:Fallback>
      </mc:AlternateContent>
      <p:sp>
        <p:nvSpPr>
          <p:cNvPr id="82" name="TextBox 81">
            <a:extLst>
              <a:ext uri="{FF2B5EF4-FFF2-40B4-BE49-F238E27FC236}">
                <a16:creationId xmlns:a16="http://schemas.microsoft.com/office/drawing/2014/main" id="{7E6B0EBB-1053-F74B-9D67-38DE2DAC1BC9}"/>
              </a:ext>
            </a:extLst>
          </p:cNvPr>
          <p:cNvSpPr txBox="1"/>
          <p:nvPr/>
        </p:nvSpPr>
        <p:spPr>
          <a:xfrm>
            <a:off x="3771900" y="2114550"/>
            <a:ext cx="514350" cy="369332"/>
          </a:xfrm>
          <a:prstGeom prst="rect">
            <a:avLst/>
          </a:prstGeom>
          <a:noFill/>
        </p:spPr>
        <p:txBody>
          <a:bodyPr wrap="square" rtlCol="0">
            <a:spAutoFit/>
          </a:bodyPr>
          <a:lstStyle/>
          <a:p>
            <a:r>
              <a:rPr lang="en-US" dirty="0"/>
              <a:t>P</a:t>
            </a:r>
          </a:p>
        </p:txBody>
      </p:sp>
      <p:cxnSp>
        <p:nvCxnSpPr>
          <p:cNvPr id="37" name="Straight Connector 36">
            <a:extLst>
              <a:ext uri="{FF2B5EF4-FFF2-40B4-BE49-F238E27FC236}">
                <a16:creationId xmlns:a16="http://schemas.microsoft.com/office/drawing/2014/main" id="{2B69756F-A655-3D4B-94B8-1C84BBD8D05F}"/>
              </a:ext>
            </a:extLst>
          </p:cNvPr>
          <p:cNvCxnSpPr>
            <a:cxnSpLocks/>
          </p:cNvCxnSpPr>
          <p:nvPr/>
        </p:nvCxnSpPr>
        <p:spPr>
          <a:xfrm flipV="1">
            <a:off x="4000500" y="3371850"/>
            <a:ext cx="108585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7D3B3EFB-8AD7-B847-A9E9-32226D6619E0}"/>
              </a:ext>
            </a:extLst>
          </p:cNvPr>
          <p:cNvCxnSpPr>
            <a:cxnSpLocks/>
          </p:cNvCxnSpPr>
          <p:nvPr/>
        </p:nvCxnSpPr>
        <p:spPr>
          <a:xfrm flipV="1">
            <a:off x="4000500" y="3371850"/>
            <a:ext cx="217170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0" name="Straight Connector 89">
            <a:extLst>
              <a:ext uri="{FF2B5EF4-FFF2-40B4-BE49-F238E27FC236}">
                <a16:creationId xmlns:a16="http://schemas.microsoft.com/office/drawing/2014/main" id="{B2D8F04D-0077-A244-88D3-72FB5EC1C75A}"/>
              </a:ext>
            </a:extLst>
          </p:cNvPr>
          <p:cNvCxnSpPr>
            <a:cxnSpLocks/>
          </p:cNvCxnSpPr>
          <p:nvPr/>
        </p:nvCxnSpPr>
        <p:spPr>
          <a:xfrm flipV="1">
            <a:off x="1143000" y="2343150"/>
            <a:ext cx="114300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2" name="Straight Connector 91">
            <a:extLst>
              <a:ext uri="{FF2B5EF4-FFF2-40B4-BE49-F238E27FC236}">
                <a16:creationId xmlns:a16="http://schemas.microsoft.com/office/drawing/2014/main" id="{8B85F163-61A3-0746-963C-6D9ECA960372}"/>
              </a:ext>
            </a:extLst>
          </p:cNvPr>
          <p:cNvCxnSpPr>
            <a:cxnSpLocks/>
          </p:cNvCxnSpPr>
          <p:nvPr/>
        </p:nvCxnSpPr>
        <p:spPr>
          <a:xfrm flipV="1">
            <a:off x="1143000" y="2743200"/>
            <a:ext cx="1828800" cy="16573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5" name="Straight Connector 104">
            <a:extLst>
              <a:ext uri="{FF2B5EF4-FFF2-40B4-BE49-F238E27FC236}">
                <a16:creationId xmlns:a16="http://schemas.microsoft.com/office/drawing/2014/main" id="{BD22C410-650B-8D47-BD64-C672E078F6CA}"/>
              </a:ext>
            </a:extLst>
          </p:cNvPr>
          <p:cNvCxnSpPr>
            <a:cxnSpLocks/>
          </p:cNvCxnSpPr>
          <p:nvPr/>
        </p:nvCxnSpPr>
        <p:spPr>
          <a:xfrm flipV="1">
            <a:off x="6172200" y="2914650"/>
            <a:ext cx="1485900" cy="4572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8" name="Straight Connector 107">
            <a:extLst>
              <a:ext uri="{FF2B5EF4-FFF2-40B4-BE49-F238E27FC236}">
                <a16:creationId xmlns:a16="http://schemas.microsoft.com/office/drawing/2014/main" id="{78587724-9D09-8C47-A585-6DFE04317138}"/>
              </a:ext>
            </a:extLst>
          </p:cNvPr>
          <p:cNvCxnSpPr>
            <a:cxnSpLocks/>
          </p:cNvCxnSpPr>
          <p:nvPr/>
        </p:nvCxnSpPr>
        <p:spPr>
          <a:xfrm flipV="1">
            <a:off x="5086350" y="2571750"/>
            <a:ext cx="2571750" cy="8001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0296D01C-5A67-F249-8B2F-49D0E799DF72}"/>
              </a:ext>
            </a:extLst>
          </p:cNvPr>
          <p:cNvCxnSpPr>
            <a:cxnSpLocks/>
          </p:cNvCxnSpPr>
          <p:nvPr/>
        </p:nvCxnSpPr>
        <p:spPr>
          <a:xfrm>
            <a:off x="5772150" y="2286000"/>
            <a:ext cx="1771650" cy="14287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80892F4F-B952-8C4F-B790-4341425ED3BF}"/>
                  </a:ext>
                </a:extLst>
              </p:cNvPr>
              <p:cNvSpPr/>
              <p:nvPr/>
            </p:nvSpPr>
            <p:spPr>
              <a:xfrm>
                <a:off x="7258051" y="2286000"/>
                <a:ext cx="64203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𝑋</m:t>
                          </m:r>
                        </m:e>
                        <m:sub>
                          <m:r>
                            <a:rPr lang="en-US" i="1">
                              <a:solidFill>
                                <a:schemeClr val="tx1"/>
                              </a:solidFill>
                              <a:latin typeface="Cambria Math" panose="02040503050406030204" pitchFamily="18" charset="0"/>
                            </a:rPr>
                            <m:t>1</m:t>
                          </m:r>
                        </m:sub>
                      </m:sSub>
                    </m:oMath>
                  </m:oMathPara>
                </a14:m>
                <a:endParaRPr lang="en-US" dirty="0">
                  <a:solidFill>
                    <a:schemeClr val="tx1"/>
                  </a:solidFill>
                </a:endParaRPr>
              </a:p>
            </p:txBody>
          </p:sp>
        </mc:Choice>
        <mc:Fallback xmlns="">
          <p:sp>
            <p:nvSpPr>
              <p:cNvPr id="2" name="Rectangle 1">
                <a:extLst>
                  <a:ext uri="{FF2B5EF4-FFF2-40B4-BE49-F238E27FC236}">
                    <a16:creationId xmlns:a16="http://schemas.microsoft.com/office/drawing/2014/main" id="{80892F4F-B952-8C4F-B790-4341425ED3BF}"/>
                  </a:ext>
                </a:extLst>
              </p:cNvPr>
              <p:cNvSpPr>
                <a:spLocks noRot="1" noChangeAspect="1" noMove="1" noResize="1" noEditPoints="1" noAdjustHandles="1" noChangeArrowheads="1" noChangeShapeType="1" noTextEdit="1"/>
              </p:cNvSpPr>
              <p:nvPr/>
            </p:nvSpPr>
            <p:spPr>
              <a:xfrm>
                <a:off x="7258051" y="2286000"/>
                <a:ext cx="642035" cy="369332"/>
              </a:xfrm>
              <a:prstGeom prst="rect">
                <a:avLst/>
              </a:prstGeom>
              <a:blipFill>
                <a:blip r:embed="rId3"/>
                <a:stretch>
                  <a:fillRect b="-137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Rectangle 40">
                <a:extLst>
                  <a:ext uri="{FF2B5EF4-FFF2-40B4-BE49-F238E27FC236}">
                    <a16:creationId xmlns:a16="http://schemas.microsoft.com/office/drawing/2014/main" id="{DABB84F5-AE17-204A-80ED-F6F8F057D7D9}"/>
                  </a:ext>
                </a:extLst>
              </p:cNvPr>
              <p:cNvSpPr/>
              <p:nvPr/>
            </p:nvSpPr>
            <p:spPr>
              <a:xfrm>
                <a:off x="7315200" y="2971800"/>
                <a:ext cx="64735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𝑋</m:t>
                          </m:r>
                        </m:e>
                        <m:sub>
                          <m:r>
                            <a:rPr lang="en-US" b="0" i="1" smtClean="0">
                              <a:solidFill>
                                <a:schemeClr val="tx1"/>
                              </a:solidFill>
                              <a:latin typeface="Cambria Math" panose="02040503050406030204" pitchFamily="18" charset="0"/>
                            </a:rPr>
                            <m:t>2</m:t>
                          </m:r>
                        </m:sub>
                      </m:sSub>
                    </m:oMath>
                  </m:oMathPara>
                </a14:m>
                <a:endParaRPr lang="en-US" dirty="0">
                  <a:solidFill>
                    <a:schemeClr val="tx1"/>
                  </a:solidFill>
                </a:endParaRPr>
              </a:p>
            </p:txBody>
          </p:sp>
        </mc:Choice>
        <mc:Fallback xmlns="">
          <p:sp>
            <p:nvSpPr>
              <p:cNvPr id="41" name="Rectangle 40">
                <a:extLst>
                  <a:ext uri="{FF2B5EF4-FFF2-40B4-BE49-F238E27FC236}">
                    <a16:creationId xmlns:a16="http://schemas.microsoft.com/office/drawing/2014/main" id="{DABB84F5-AE17-204A-80ED-F6F8F057D7D9}"/>
                  </a:ext>
                </a:extLst>
              </p:cNvPr>
              <p:cNvSpPr>
                <a:spLocks noRot="1" noChangeAspect="1" noMove="1" noResize="1" noEditPoints="1" noAdjustHandles="1" noChangeArrowheads="1" noChangeShapeType="1" noTextEdit="1"/>
              </p:cNvSpPr>
              <p:nvPr/>
            </p:nvSpPr>
            <p:spPr>
              <a:xfrm>
                <a:off x="7315200" y="2971800"/>
                <a:ext cx="647357" cy="369332"/>
              </a:xfrm>
              <a:prstGeom prst="rect">
                <a:avLst/>
              </a:prstGeom>
              <a:blipFill>
                <a:blip r:embed="rId4"/>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Rectangle 44">
                <a:extLst>
                  <a:ext uri="{FF2B5EF4-FFF2-40B4-BE49-F238E27FC236}">
                    <a16:creationId xmlns:a16="http://schemas.microsoft.com/office/drawing/2014/main" id="{0CF069C6-2FA6-5044-AFDE-4E27CCAE2EE5}"/>
                  </a:ext>
                </a:extLst>
              </p:cNvPr>
              <p:cNvSpPr/>
              <p:nvPr/>
            </p:nvSpPr>
            <p:spPr>
              <a:xfrm>
                <a:off x="7315200" y="3371850"/>
                <a:ext cx="570349" cy="37003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𝑀</m:t>
                          </m:r>
                        </m:e>
                        <m:sup>
                          <m:r>
                            <a:rPr lang="en-US" i="1">
                              <a:latin typeface="Cambria Math" panose="02040503050406030204" pitchFamily="18" charset="0"/>
                            </a:rPr>
                            <m:t>𝐴</m:t>
                          </m:r>
                        </m:sup>
                      </m:sSup>
                    </m:oMath>
                  </m:oMathPara>
                </a14:m>
                <a:endParaRPr lang="en-US" dirty="0"/>
              </a:p>
            </p:txBody>
          </p:sp>
        </mc:Choice>
        <mc:Fallback xmlns="">
          <p:sp>
            <p:nvSpPr>
              <p:cNvPr id="45" name="Rectangle 44">
                <a:extLst>
                  <a:ext uri="{FF2B5EF4-FFF2-40B4-BE49-F238E27FC236}">
                    <a16:creationId xmlns:a16="http://schemas.microsoft.com/office/drawing/2014/main" id="{0CF069C6-2FA6-5044-AFDE-4E27CCAE2EE5}"/>
                  </a:ext>
                </a:extLst>
              </p:cNvPr>
              <p:cNvSpPr>
                <a:spLocks noRot="1" noChangeAspect="1" noMove="1" noResize="1" noEditPoints="1" noAdjustHandles="1" noChangeArrowheads="1" noChangeShapeType="1" noTextEdit="1"/>
              </p:cNvSpPr>
              <p:nvPr/>
            </p:nvSpPr>
            <p:spPr>
              <a:xfrm>
                <a:off x="7315200" y="3371850"/>
                <a:ext cx="570349" cy="370038"/>
              </a:xfrm>
              <a:prstGeom prst="rect">
                <a:avLst/>
              </a:prstGeom>
              <a:blipFill>
                <a:blip r:embed="rId5"/>
                <a:stretch>
                  <a:fillRect/>
                </a:stretch>
              </a:blipFill>
            </p:spPr>
            <p:txBody>
              <a:bodyPr/>
              <a:lstStyle/>
              <a:p>
                <a:r>
                  <a:rPr lang="en-US">
                    <a:noFill/>
                  </a:rPr>
                  <a:t> </a:t>
                </a:r>
              </a:p>
            </p:txBody>
          </p:sp>
        </mc:Fallback>
      </mc:AlternateContent>
      <p:cxnSp>
        <p:nvCxnSpPr>
          <p:cNvPr id="46" name="Straight Connector 45">
            <a:extLst>
              <a:ext uri="{FF2B5EF4-FFF2-40B4-BE49-F238E27FC236}">
                <a16:creationId xmlns:a16="http://schemas.microsoft.com/office/drawing/2014/main" id="{2AF4C72D-A217-9045-8FD3-1A2D1F3846E0}"/>
              </a:ext>
            </a:extLst>
          </p:cNvPr>
          <p:cNvCxnSpPr>
            <a:cxnSpLocks/>
          </p:cNvCxnSpPr>
          <p:nvPr/>
        </p:nvCxnSpPr>
        <p:spPr>
          <a:xfrm>
            <a:off x="1143000" y="2914650"/>
            <a:ext cx="5350669"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3" name="Straight Connector 52">
            <a:extLst>
              <a:ext uri="{FF2B5EF4-FFF2-40B4-BE49-F238E27FC236}">
                <a16:creationId xmlns:a16="http://schemas.microsoft.com/office/drawing/2014/main" id="{C411EB69-7D49-CF40-82E4-3B972507DF3B}"/>
              </a:ext>
            </a:extLst>
          </p:cNvPr>
          <p:cNvCxnSpPr>
            <a:cxnSpLocks/>
          </p:cNvCxnSpPr>
          <p:nvPr/>
        </p:nvCxnSpPr>
        <p:spPr>
          <a:xfrm flipV="1">
            <a:off x="6549146" y="2908570"/>
            <a:ext cx="0" cy="1839744"/>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9F0E4899-CCAF-DB40-8F93-BF49E3BE89D1}"/>
              </a:ext>
            </a:extLst>
          </p:cNvPr>
          <p:cNvCxnSpPr>
            <a:cxnSpLocks/>
          </p:cNvCxnSpPr>
          <p:nvPr/>
        </p:nvCxnSpPr>
        <p:spPr>
          <a:xfrm flipV="1">
            <a:off x="2791838" y="2906138"/>
            <a:ext cx="0" cy="1839744"/>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8" name="Straight Connector 57">
            <a:extLst>
              <a:ext uri="{FF2B5EF4-FFF2-40B4-BE49-F238E27FC236}">
                <a16:creationId xmlns:a16="http://schemas.microsoft.com/office/drawing/2014/main" id="{8BC69BF0-E90A-5D48-AB9E-DEFC55577E12}"/>
              </a:ext>
            </a:extLst>
          </p:cNvPr>
          <p:cNvCxnSpPr>
            <a:cxnSpLocks/>
          </p:cNvCxnSpPr>
          <p:nvPr/>
        </p:nvCxnSpPr>
        <p:spPr>
          <a:xfrm flipV="1">
            <a:off x="1651270" y="2908570"/>
            <a:ext cx="0" cy="2377805"/>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108F5F29-3284-6845-BBD9-F61EF62DE53E}"/>
              </a:ext>
            </a:extLst>
          </p:cNvPr>
          <p:cNvCxnSpPr>
            <a:cxnSpLocks/>
          </p:cNvCxnSpPr>
          <p:nvPr/>
        </p:nvCxnSpPr>
        <p:spPr>
          <a:xfrm>
            <a:off x="1143000" y="3156698"/>
            <a:ext cx="5710378"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CD0ACFD9-A660-F14C-BA38-C134DEBEC825}"/>
              </a:ext>
            </a:extLst>
          </p:cNvPr>
          <p:cNvCxnSpPr>
            <a:cxnSpLocks/>
          </p:cNvCxnSpPr>
          <p:nvPr/>
        </p:nvCxnSpPr>
        <p:spPr>
          <a:xfrm flipV="1">
            <a:off x="6858000" y="3160569"/>
            <a:ext cx="0" cy="1582882"/>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458363F3-4D2B-F944-B8A8-BDF52ADACE6B}"/>
              </a:ext>
            </a:extLst>
          </p:cNvPr>
          <p:cNvCxnSpPr>
            <a:cxnSpLocks/>
          </p:cNvCxnSpPr>
          <p:nvPr/>
        </p:nvCxnSpPr>
        <p:spPr>
          <a:xfrm flipV="1">
            <a:off x="2514600" y="3143251"/>
            <a:ext cx="0" cy="2095499"/>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A2D15046-B6AB-D446-B3B4-F3C28A3E276E}"/>
              </a:ext>
            </a:extLst>
          </p:cNvPr>
          <p:cNvCxnSpPr>
            <a:cxnSpLocks/>
          </p:cNvCxnSpPr>
          <p:nvPr/>
        </p:nvCxnSpPr>
        <p:spPr>
          <a:xfrm flipV="1">
            <a:off x="1371600" y="3143250"/>
            <a:ext cx="0" cy="1582882"/>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sp>
        <p:nvSpPr>
          <p:cNvPr id="80" name="TextBox 79">
            <a:extLst>
              <a:ext uri="{FF2B5EF4-FFF2-40B4-BE49-F238E27FC236}">
                <a16:creationId xmlns:a16="http://schemas.microsoft.com/office/drawing/2014/main" id="{23324163-DAA0-964E-A3D4-8EFA0336428B}"/>
              </a:ext>
            </a:extLst>
          </p:cNvPr>
          <p:cNvSpPr txBox="1"/>
          <p:nvPr/>
        </p:nvSpPr>
        <p:spPr>
          <a:xfrm>
            <a:off x="1933575" y="1104901"/>
            <a:ext cx="5086350" cy="507831"/>
          </a:xfrm>
          <a:prstGeom prst="rect">
            <a:avLst/>
          </a:prstGeom>
          <a:noFill/>
        </p:spPr>
        <p:txBody>
          <a:bodyPr wrap="square" rtlCol="0">
            <a:spAutoFit/>
          </a:bodyPr>
          <a:lstStyle/>
          <a:p>
            <a:pPr algn="ctr"/>
            <a:r>
              <a:rPr lang="en-US" sz="2700" dirty="0"/>
              <a:t>Welfare Effects on World</a:t>
            </a:r>
          </a:p>
        </p:txBody>
      </p:sp>
      <p:cxnSp>
        <p:nvCxnSpPr>
          <p:cNvPr id="81" name="Straight Connector 80">
            <a:extLst>
              <a:ext uri="{FF2B5EF4-FFF2-40B4-BE49-F238E27FC236}">
                <a16:creationId xmlns:a16="http://schemas.microsoft.com/office/drawing/2014/main" id="{ACBECF16-67F2-054D-BE41-9CD22182BC4F}"/>
              </a:ext>
            </a:extLst>
          </p:cNvPr>
          <p:cNvCxnSpPr>
            <a:cxnSpLocks/>
          </p:cNvCxnSpPr>
          <p:nvPr/>
        </p:nvCxnSpPr>
        <p:spPr>
          <a:xfrm flipV="1">
            <a:off x="1946545" y="2908570"/>
            <a:ext cx="0" cy="2377805"/>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sp>
        <p:nvSpPr>
          <p:cNvPr id="87" name="Rectangle 86">
            <a:extLst>
              <a:ext uri="{FF2B5EF4-FFF2-40B4-BE49-F238E27FC236}">
                <a16:creationId xmlns:a16="http://schemas.microsoft.com/office/drawing/2014/main" id="{39E003F1-DA2C-1F43-AD3F-25501B2A3002}"/>
              </a:ext>
            </a:extLst>
          </p:cNvPr>
          <p:cNvSpPr/>
          <p:nvPr/>
        </p:nvSpPr>
        <p:spPr>
          <a:xfrm flipV="1">
            <a:off x="1151607" y="3939883"/>
            <a:ext cx="232996" cy="251057"/>
          </a:xfrm>
          <a:prstGeom prst="rect">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 name="Right Triangle 87">
            <a:extLst>
              <a:ext uri="{FF2B5EF4-FFF2-40B4-BE49-F238E27FC236}">
                <a16:creationId xmlns:a16="http://schemas.microsoft.com/office/drawing/2014/main" id="{0ECBF73A-590E-6F4D-85CB-1456CB0C6945}"/>
              </a:ext>
            </a:extLst>
          </p:cNvPr>
          <p:cNvSpPr/>
          <p:nvPr/>
        </p:nvSpPr>
        <p:spPr>
          <a:xfrm flipV="1">
            <a:off x="1375937" y="3940820"/>
            <a:ext cx="275091" cy="245187"/>
          </a:xfrm>
          <a:prstGeom prst="rtTriangle">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 name="Rectangle 88">
            <a:extLst>
              <a:ext uri="{FF2B5EF4-FFF2-40B4-BE49-F238E27FC236}">
                <a16:creationId xmlns:a16="http://schemas.microsoft.com/office/drawing/2014/main" id="{6BF48513-DA34-AB4C-A5E9-EC1A2B03E899}"/>
              </a:ext>
            </a:extLst>
          </p:cNvPr>
          <p:cNvSpPr/>
          <p:nvPr/>
        </p:nvSpPr>
        <p:spPr>
          <a:xfrm>
            <a:off x="1166486" y="3953769"/>
            <a:ext cx="459525" cy="210807"/>
          </a:xfrm>
          <a:prstGeom prst="rect">
            <a:avLst/>
          </a:prstGeom>
          <a:noFill/>
          <a:ln w="508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11" name="TextBox 110">
                <a:extLst>
                  <a:ext uri="{FF2B5EF4-FFF2-40B4-BE49-F238E27FC236}">
                    <a16:creationId xmlns:a16="http://schemas.microsoft.com/office/drawing/2014/main" id="{98B28FCE-E7C6-DD40-8DC4-42B289AAA48F}"/>
                  </a:ext>
                </a:extLst>
              </p:cNvPr>
              <p:cNvSpPr txBox="1"/>
              <p:nvPr/>
            </p:nvSpPr>
            <p:spPr>
              <a:xfrm>
                <a:off x="2438400" y="2438400"/>
                <a:ext cx="1793502" cy="376963"/>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𝐵𝑓</m:t>
                        </m:r>
                      </m:sup>
                    </m:sSup>
                    <m:r>
                      <a:rPr lang="en-US" b="0" i="1" smtClean="0">
                        <a:latin typeface="Cambria Math" panose="02040503050406030204" pitchFamily="18" charset="0"/>
                      </a:rPr>
                      <m:t>,</m:t>
                    </m:r>
                    <m:r>
                      <a:rPr lang="en-US" i="1">
                        <a:latin typeface="Cambria Math" panose="02040503050406030204" pitchFamily="18" charset="0"/>
                      </a:rPr>
                      <m:t> </m:t>
                    </m:r>
                    <m:sSup>
                      <m:sSupPr>
                        <m:ctrlPr>
                          <a:rPr lang="en-US" i="1">
                            <a:latin typeface="Cambria Math" panose="02040503050406030204" pitchFamily="18" charset="0"/>
                          </a:rPr>
                        </m:ctrlPr>
                      </m:sSupPr>
                      <m:e>
                        <m:r>
                          <a:rPr lang="en-US" b="0" i="1" smtClean="0">
                            <a:latin typeface="Cambria Math" panose="02040503050406030204" pitchFamily="18" charset="0"/>
                          </a:rPr>
                          <m:t> </m:t>
                        </m:r>
                        <m:r>
                          <a:rPr lang="en-US" i="1">
                            <a:latin typeface="Cambria Math" panose="02040503050406030204" pitchFamily="18" charset="0"/>
                          </a:rPr>
                          <m:t>𝑋</m:t>
                        </m:r>
                      </m:e>
                      <m:sup>
                        <m:r>
                          <a:rPr lang="en-US" i="1">
                            <a:latin typeface="Cambria Math" panose="02040503050406030204" pitchFamily="18" charset="0"/>
                          </a:rPr>
                          <m:t>𝐶𝑓</m:t>
                        </m:r>
                      </m:sup>
                    </m:sSup>
                  </m:oMath>
                </a14:m>
                <a:r>
                  <a:rPr lang="en-US" dirty="0"/>
                  <a:t>,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b="0" i="1" smtClean="0">
                            <a:latin typeface="Cambria Math" panose="02040503050406030204" pitchFamily="18" charset="0"/>
                          </a:rPr>
                          <m:t>𝐷</m:t>
                        </m:r>
                        <m:r>
                          <a:rPr lang="en-US" i="1">
                            <a:latin typeface="Cambria Math" panose="02040503050406030204" pitchFamily="18" charset="0"/>
                          </a:rPr>
                          <m:t>𝑓</m:t>
                        </m:r>
                      </m:sup>
                    </m:sSup>
                  </m:oMath>
                </a14:m>
                <a:endParaRPr lang="en-US" baseline="30000" dirty="0"/>
              </a:p>
            </p:txBody>
          </p:sp>
        </mc:Choice>
        <mc:Fallback xmlns="">
          <p:sp>
            <p:nvSpPr>
              <p:cNvPr id="111" name="TextBox 110">
                <a:extLst>
                  <a:ext uri="{FF2B5EF4-FFF2-40B4-BE49-F238E27FC236}">
                    <a16:creationId xmlns:a16="http://schemas.microsoft.com/office/drawing/2014/main" id="{98B28FCE-E7C6-DD40-8DC4-42B289AAA48F}"/>
                  </a:ext>
                </a:extLst>
              </p:cNvPr>
              <p:cNvSpPr txBox="1">
                <a:spLocks noRot="1" noChangeAspect="1" noMove="1" noResize="1" noEditPoints="1" noAdjustHandles="1" noChangeArrowheads="1" noChangeShapeType="1" noTextEdit="1"/>
              </p:cNvSpPr>
              <p:nvPr/>
            </p:nvSpPr>
            <p:spPr>
              <a:xfrm>
                <a:off x="2438400" y="2438400"/>
                <a:ext cx="1793502" cy="376963"/>
              </a:xfrm>
              <a:prstGeom prst="rect">
                <a:avLst/>
              </a:prstGeom>
              <a:blipFill>
                <a:blip r:embed="rId6"/>
                <a:stretch>
                  <a:fillRect t="-3333" b="-2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2" name="Rectangle 111">
                <a:extLst>
                  <a:ext uri="{FF2B5EF4-FFF2-40B4-BE49-F238E27FC236}">
                    <a16:creationId xmlns:a16="http://schemas.microsoft.com/office/drawing/2014/main" id="{024BEC00-05D1-754A-93B0-8FCA25B5C0D2}"/>
                  </a:ext>
                </a:extLst>
              </p:cNvPr>
              <p:cNvSpPr/>
              <p:nvPr/>
            </p:nvSpPr>
            <p:spPr>
              <a:xfrm>
                <a:off x="685800" y="3657600"/>
                <a:ext cx="33457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𝑡</m:t>
                      </m:r>
                    </m:oMath>
                  </m:oMathPara>
                </a14:m>
                <a:endParaRPr lang="en-US" dirty="0"/>
              </a:p>
            </p:txBody>
          </p:sp>
        </mc:Choice>
        <mc:Fallback xmlns="">
          <p:sp>
            <p:nvSpPr>
              <p:cNvPr id="112" name="Rectangle 111">
                <a:extLst>
                  <a:ext uri="{FF2B5EF4-FFF2-40B4-BE49-F238E27FC236}">
                    <a16:creationId xmlns:a16="http://schemas.microsoft.com/office/drawing/2014/main" id="{024BEC00-05D1-754A-93B0-8FCA25B5C0D2}"/>
                  </a:ext>
                </a:extLst>
              </p:cNvPr>
              <p:cNvSpPr>
                <a:spLocks noRot="1" noChangeAspect="1" noMove="1" noResize="1" noEditPoints="1" noAdjustHandles="1" noChangeArrowheads="1" noChangeShapeType="1" noTextEdit="1"/>
              </p:cNvSpPr>
              <p:nvPr/>
            </p:nvSpPr>
            <p:spPr>
              <a:xfrm>
                <a:off x="685800" y="3657600"/>
                <a:ext cx="334579" cy="369332"/>
              </a:xfrm>
              <a:prstGeom prst="rect">
                <a:avLst/>
              </a:prstGeom>
              <a:blipFill>
                <a:blip r:embed="rId7"/>
                <a:stretch>
                  <a:fillRect/>
                </a:stretch>
              </a:blipFill>
            </p:spPr>
            <p:txBody>
              <a:bodyPr/>
              <a:lstStyle/>
              <a:p>
                <a:r>
                  <a:rPr lang="en-US">
                    <a:noFill/>
                  </a:rPr>
                  <a:t> </a:t>
                </a:r>
              </a:p>
            </p:txBody>
          </p:sp>
        </mc:Fallback>
      </mc:AlternateContent>
      <p:sp>
        <p:nvSpPr>
          <p:cNvPr id="113" name="TextBox 112">
            <a:extLst>
              <a:ext uri="{FF2B5EF4-FFF2-40B4-BE49-F238E27FC236}">
                <a16:creationId xmlns:a16="http://schemas.microsoft.com/office/drawing/2014/main" id="{F4B52497-A01E-9343-AC59-FD2C5251F745}"/>
              </a:ext>
            </a:extLst>
          </p:cNvPr>
          <p:cNvSpPr txBox="1"/>
          <p:nvPr/>
        </p:nvSpPr>
        <p:spPr>
          <a:xfrm>
            <a:off x="4743450" y="1771650"/>
            <a:ext cx="2171700" cy="369332"/>
          </a:xfrm>
          <a:prstGeom prst="rect">
            <a:avLst/>
          </a:prstGeom>
          <a:noFill/>
        </p:spPr>
        <p:txBody>
          <a:bodyPr wrap="square" rtlCol="0">
            <a:spAutoFit/>
          </a:bodyPr>
          <a:lstStyle/>
          <a:p>
            <a:pPr algn="ctr"/>
            <a:r>
              <a:rPr lang="en-US" dirty="0"/>
              <a:t>Import Market</a:t>
            </a:r>
          </a:p>
        </p:txBody>
      </p:sp>
      <p:sp>
        <p:nvSpPr>
          <p:cNvPr id="114" name="TextBox 113">
            <a:extLst>
              <a:ext uri="{FF2B5EF4-FFF2-40B4-BE49-F238E27FC236}">
                <a16:creationId xmlns:a16="http://schemas.microsoft.com/office/drawing/2014/main" id="{3925E6DE-1241-2C43-BA41-7453B98F7297}"/>
              </a:ext>
            </a:extLst>
          </p:cNvPr>
          <p:cNvSpPr txBox="1"/>
          <p:nvPr/>
        </p:nvSpPr>
        <p:spPr>
          <a:xfrm>
            <a:off x="3143250" y="4686300"/>
            <a:ext cx="514350" cy="369332"/>
          </a:xfrm>
          <a:prstGeom prst="rect">
            <a:avLst/>
          </a:prstGeom>
          <a:noFill/>
        </p:spPr>
        <p:txBody>
          <a:bodyPr wrap="square" rtlCol="0">
            <a:spAutoFit/>
          </a:bodyPr>
          <a:lstStyle/>
          <a:p>
            <a:r>
              <a:rPr lang="en-US" dirty="0"/>
              <a:t>Q</a:t>
            </a:r>
          </a:p>
        </p:txBody>
      </p:sp>
      <p:cxnSp>
        <p:nvCxnSpPr>
          <p:cNvPr id="115" name="Straight Arrow Connector 114">
            <a:extLst>
              <a:ext uri="{FF2B5EF4-FFF2-40B4-BE49-F238E27FC236}">
                <a16:creationId xmlns:a16="http://schemas.microsoft.com/office/drawing/2014/main" id="{4D1D87E8-E5BC-6847-8DA2-C64DA769689A}"/>
              </a:ext>
            </a:extLst>
          </p:cNvPr>
          <p:cNvCxnSpPr/>
          <p:nvPr/>
        </p:nvCxnSpPr>
        <p:spPr>
          <a:xfrm>
            <a:off x="1657350" y="4457700"/>
            <a:ext cx="857250" cy="0"/>
          </a:xfrm>
          <a:prstGeom prst="straightConnector1">
            <a:avLst/>
          </a:prstGeom>
          <a:ln w="38100">
            <a:solidFill>
              <a:srgbClr val="00B0F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6" name="Straight Arrow Connector 115">
            <a:extLst>
              <a:ext uri="{FF2B5EF4-FFF2-40B4-BE49-F238E27FC236}">
                <a16:creationId xmlns:a16="http://schemas.microsoft.com/office/drawing/2014/main" id="{6EA3D9E6-8CA2-8044-A24B-43527D101350}"/>
              </a:ext>
            </a:extLst>
          </p:cNvPr>
          <p:cNvCxnSpPr>
            <a:cxnSpLocks/>
          </p:cNvCxnSpPr>
          <p:nvPr/>
        </p:nvCxnSpPr>
        <p:spPr>
          <a:xfrm>
            <a:off x="6547631" y="4461217"/>
            <a:ext cx="313886" cy="0"/>
          </a:xfrm>
          <a:prstGeom prst="straightConnector1">
            <a:avLst/>
          </a:prstGeom>
          <a:ln w="381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7" name="Straight Arrow Connector 116">
            <a:extLst>
              <a:ext uri="{FF2B5EF4-FFF2-40B4-BE49-F238E27FC236}">
                <a16:creationId xmlns:a16="http://schemas.microsoft.com/office/drawing/2014/main" id="{070D64B1-D240-C442-B181-6EDA7EFBBBAF}"/>
              </a:ext>
            </a:extLst>
          </p:cNvPr>
          <p:cNvCxnSpPr>
            <a:cxnSpLocks/>
          </p:cNvCxnSpPr>
          <p:nvPr/>
        </p:nvCxnSpPr>
        <p:spPr>
          <a:xfrm flipH="1">
            <a:off x="2514600" y="4457700"/>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8" name="Straight Arrow Connector 117">
            <a:extLst>
              <a:ext uri="{FF2B5EF4-FFF2-40B4-BE49-F238E27FC236}">
                <a16:creationId xmlns:a16="http://schemas.microsoft.com/office/drawing/2014/main" id="{27FDBA61-21F6-954A-9F00-B0FA1A252220}"/>
              </a:ext>
            </a:extLst>
          </p:cNvPr>
          <p:cNvCxnSpPr>
            <a:cxnSpLocks/>
          </p:cNvCxnSpPr>
          <p:nvPr/>
        </p:nvCxnSpPr>
        <p:spPr>
          <a:xfrm flipH="1">
            <a:off x="1371600" y="4457700"/>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19" name="Left Brace 118">
            <a:extLst>
              <a:ext uri="{FF2B5EF4-FFF2-40B4-BE49-F238E27FC236}">
                <a16:creationId xmlns:a16="http://schemas.microsoft.com/office/drawing/2014/main" id="{D1AC43D4-C485-DB4D-BEEB-B6937F9DE156}"/>
              </a:ext>
            </a:extLst>
          </p:cNvPr>
          <p:cNvSpPr/>
          <p:nvPr/>
        </p:nvSpPr>
        <p:spPr>
          <a:xfrm rot="5400000">
            <a:off x="1481138" y="4574382"/>
            <a:ext cx="54769" cy="273844"/>
          </a:xfrm>
          <a:prstGeom prst="leftBrace">
            <a:avLst>
              <a:gd name="adj1" fmla="val 44444"/>
              <a:gd name="adj2" fmla="val 50000"/>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0" name="Left Brace 119">
            <a:extLst>
              <a:ext uri="{FF2B5EF4-FFF2-40B4-BE49-F238E27FC236}">
                <a16:creationId xmlns:a16="http://schemas.microsoft.com/office/drawing/2014/main" id="{BAA6F9BC-B3B2-BA42-A36C-2AA5CD7870DE}"/>
              </a:ext>
            </a:extLst>
          </p:cNvPr>
          <p:cNvSpPr/>
          <p:nvPr/>
        </p:nvSpPr>
        <p:spPr>
          <a:xfrm rot="5400000">
            <a:off x="2624138" y="4574382"/>
            <a:ext cx="54769" cy="273844"/>
          </a:xfrm>
          <a:prstGeom prst="leftBrace">
            <a:avLst>
              <a:gd name="adj1" fmla="val 44444"/>
              <a:gd name="adj2" fmla="val 50000"/>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1" name="Left Brace 120">
            <a:extLst>
              <a:ext uri="{FF2B5EF4-FFF2-40B4-BE49-F238E27FC236}">
                <a16:creationId xmlns:a16="http://schemas.microsoft.com/office/drawing/2014/main" id="{1A76FE83-C402-3340-858A-E31110D5777B}"/>
              </a:ext>
            </a:extLst>
          </p:cNvPr>
          <p:cNvSpPr/>
          <p:nvPr/>
        </p:nvSpPr>
        <p:spPr>
          <a:xfrm rot="5400000">
            <a:off x="6672262" y="4555332"/>
            <a:ext cx="61913" cy="304800"/>
          </a:xfrm>
          <a:prstGeom prst="leftBrace">
            <a:avLst>
              <a:gd name="adj1" fmla="val 44444"/>
              <a:gd name="adj2" fmla="val 50000"/>
            </a:avLst>
          </a:prstGeom>
          <a:ln>
            <a:solidFill>
              <a:srgbClr val="00B05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22" name="Straight Arrow Connector 121">
            <a:extLst>
              <a:ext uri="{FF2B5EF4-FFF2-40B4-BE49-F238E27FC236}">
                <a16:creationId xmlns:a16="http://schemas.microsoft.com/office/drawing/2014/main" id="{E2885FD1-7295-5C42-A738-447AE2EBB0E9}"/>
              </a:ext>
            </a:extLst>
          </p:cNvPr>
          <p:cNvCxnSpPr>
            <a:cxnSpLocks/>
          </p:cNvCxnSpPr>
          <p:nvPr/>
        </p:nvCxnSpPr>
        <p:spPr>
          <a:xfrm flipH="1">
            <a:off x="2226635" y="5048250"/>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23" name="Rectangle 122">
            <a:extLst>
              <a:ext uri="{FF2B5EF4-FFF2-40B4-BE49-F238E27FC236}">
                <a16:creationId xmlns:a16="http://schemas.microsoft.com/office/drawing/2014/main" id="{AB0613FD-B812-6249-B5FF-7C2C1B75C871}"/>
              </a:ext>
            </a:extLst>
          </p:cNvPr>
          <p:cNvSpPr/>
          <p:nvPr/>
        </p:nvSpPr>
        <p:spPr>
          <a:xfrm>
            <a:off x="2120948" y="5048250"/>
            <a:ext cx="463588" cy="369332"/>
          </a:xfrm>
          <a:prstGeom prst="rect">
            <a:avLst/>
          </a:prstGeom>
        </p:spPr>
        <p:txBody>
          <a:bodyPr wrap="none">
            <a:spAutoFit/>
          </a:bodyPr>
          <a:lstStyle/>
          <a:p>
            <a:r>
              <a:rPr lang="en-US" i="1" dirty="0">
                <a:solidFill>
                  <a:srgbClr val="0070C0"/>
                </a:solidFill>
                <a:latin typeface="Cambria Math" panose="02040503050406030204" pitchFamily="18" charset="0"/>
              </a:rPr>
              <a:t>TR</a:t>
            </a:r>
          </a:p>
        </p:txBody>
      </p:sp>
      <p:cxnSp>
        <p:nvCxnSpPr>
          <p:cNvPr id="124" name="Straight Arrow Connector 123">
            <a:extLst>
              <a:ext uri="{FF2B5EF4-FFF2-40B4-BE49-F238E27FC236}">
                <a16:creationId xmlns:a16="http://schemas.microsoft.com/office/drawing/2014/main" id="{A7357D22-4D90-E64D-A1EF-521A4A745595}"/>
              </a:ext>
            </a:extLst>
          </p:cNvPr>
          <p:cNvCxnSpPr>
            <a:cxnSpLocks/>
          </p:cNvCxnSpPr>
          <p:nvPr/>
        </p:nvCxnSpPr>
        <p:spPr>
          <a:xfrm flipH="1">
            <a:off x="1651000" y="5052483"/>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25" name="Rectangle 124">
            <a:extLst>
              <a:ext uri="{FF2B5EF4-FFF2-40B4-BE49-F238E27FC236}">
                <a16:creationId xmlns:a16="http://schemas.microsoft.com/office/drawing/2014/main" id="{E7A3F2FB-B05A-844B-AE37-E3078DB28A32}"/>
              </a:ext>
            </a:extLst>
          </p:cNvPr>
          <p:cNvSpPr/>
          <p:nvPr/>
        </p:nvSpPr>
        <p:spPr>
          <a:xfrm>
            <a:off x="1531029" y="5059463"/>
            <a:ext cx="473206" cy="369332"/>
          </a:xfrm>
          <a:prstGeom prst="rect">
            <a:avLst/>
          </a:prstGeom>
        </p:spPr>
        <p:txBody>
          <a:bodyPr wrap="none">
            <a:spAutoFit/>
          </a:bodyPr>
          <a:lstStyle/>
          <a:p>
            <a:r>
              <a:rPr lang="en-US" i="1" dirty="0">
                <a:solidFill>
                  <a:srgbClr val="FF0000"/>
                </a:solidFill>
                <a:latin typeface="Cambria Math" panose="02040503050406030204" pitchFamily="18" charset="0"/>
              </a:rPr>
              <a:t>TD</a:t>
            </a:r>
          </a:p>
        </p:txBody>
      </p:sp>
      <p:cxnSp>
        <p:nvCxnSpPr>
          <p:cNvPr id="126" name="Straight Arrow Connector 125">
            <a:extLst>
              <a:ext uri="{FF2B5EF4-FFF2-40B4-BE49-F238E27FC236}">
                <a16:creationId xmlns:a16="http://schemas.microsoft.com/office/drawing/2014/main" id="{0C8FF2EB-B3C6-0B49-A9AF-13F2930CEA77}"/>
              </a:ext>
            </a:extLst>
          </p:cNvPr>
          <p:cNvCxnSpPr>
            <a:cxnSpLocks/>
          </p:cNvCxnSpPr>
          <p:nvPr/>
        </p:nvCxnSpPr>
        <p:spPr>
          <a:xfrm>
            <a:off x="1940917" y="5051767"/>
            <a:ext cx="313886" cy="0"/>
          </a:xfrm>
          <a:prstGeom prst="straightConnector1">
            <a:avLst/>
          </a:prstGeom>
          <a:ln w="381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sp>
        <p:nvSpPr>
          <p:cNvPr id="127" name="Rectangle 126">
            <a:extLst>
              <a:ext uri="{FF2B5EF4-FFF2-40B4-BE49-F238E27FC236}">
                <a16:creationId xmlns:a16="http://schemas.microsoft.com/office/drawing/2014/main" id="{A883F824-7E22-2540-9D2A-35B14A6C72F7}"/>
              </a:ext>
            </a:extLst>
          </p:cNvPr>
          <p:cNvSpPr/>
          <p:nvPr/>
        </p:nvSpPr>
        <p:spPr>
          <a:xfrm>
            <a:off x="1831605" y="5055230"/>
            <a:ext cx="447623" cy="369332"/>
          </a:xfrm>
          <a:prstGeom prst="rect">
            <a:avLst/>
          </a:prstGeom>
        </p:spPr>
        <p:txBody>
          <a:bodyPr wrap="none">
            <a:spAutoFit/>
          </a:bodyPr>
          <a:lstStyle/>
          <a:p>
            <a:r>
              <a:rPr lang="en-US" i="1" dirty="0">
                <a:solidFill>
                  <a:srgbClr val="00B050"/>
                </a:solidFill>
                <a:latin typeface="Cambria Math" panose="02040503050406030204" pitchFamily="18" charset="0"/>
              </a:rPr>
              <a:t>TC</a:t>
            </a:r>
          </a:p>
        </p:txBody>
      </p:sp>
      <p:sp>
        <p:nvSpPr>
          <p:cNvPr id="128" name="Rectangle 127">
            <a:extLst>
              <a:ext uri="{FF2B5EF4-FFF2-40B4-BE49-F238E27FC236}">
                <a16:creationId xmlns:a16="http://schemas.microsoft.com/office/drawing/2014/main" id="{34E60F2F-D46B-324B-9720-50AB4A38AAA2}"/>
              </a:ext>
            </a:extLst>
          </p:cNvPr>
          <p:cNvSpPr/>
          <p:nvPr/>
        </p:nvSpPr>
        <p:spPr>
          <a:xfrm>
            <a:off x="2409324" y="4420268"/>
            <a:ext cx="463588" cy="369332"/>
          </a:xfrm>
          <a:prstGeom prst="rect">
            <a:avLst/>
          </a:prstGeom>
        </p:spPr>
        <p:txBody>
          <a:bodyPr wrap="none">
            <a:spAutoFit/>
          </a:bodyPr>
          <a:lstStyle/>
          <a:p>
            <a:r>
              <a:rPr lang="en-US" i="1" dirty="0">
                <a:solidFill>
                  <a:srgbClr val="0070C0"/>
                </a:solidFill>
                <a:latin typeface="Cambria Math" panose="02040503050406030204" pitchFamily="18" charset="0"/>
              </a:rPr>
              <a:t>TR</a:t>
            </a:r>
          </a:p>
        </p:txBody>
      </p:sp>
      <p:sp>
        <p:nvSpPr>
          <p:cNvPr id="129" name="Rectangle 128">
            <a:extLst>
              <a:ext uri="{FF2B5EF4-FFF2-40B4-BE49-F238E27FC236}">
                <a16:creationId xmlns:a16="http://schemas.microsoft.com/office/drawing/2014/main" id="{B608A33A-9601-E44D-9D53-53BBF2E9BCAF}"/>
              </a:ext>
            </a:extLst>
          </p:cNvPr>
          <p:cNvSpPr/>
          <p:nvPr/>
        </p:nvSpPr>
        <p:spPr>
          <a:xfrm>
            <a:off x="6445299" y="4415819"/>
            <a:ext cx="447623" cy="369332"/>
          </a:xfrm>
          <a:prstGeom prst="rect">
            <a:avLst/>
          </a:prstGeom>
        </p:spPr>
        <p:txBody>
          <a:bodyPr wrap="none">
            <a:spAutoFit/>
          </a:bodyPr>
          <a:lstStyle/>
          <a:p>
            <a:r>
              <a:rPr lang="en-US" i="1" dirty="0">
                <a:solidFill>
                  <a:srgbClr val="00B050"/>
                </a:solidFill>
                <a:latin typeface="Cambria Math" panose="02040503050406030204" pitchFamily="18" charset="0"/>
              </a:rPr>
              <a:t>TC</a:t>
            </a:r>
          </a:p>
        </p:txBody>
      </p:sp>
      <p:sp>
        <p:nvSpPr>
          <p:cNvPr id="130" name="Rectangle 129">
            <a:extLst>
              <a:ext uri="{FF2B5EF4-FFF2-40B4-BE49-F238E27FC236}">
                <a16:creationId xmlns:a16="http://schemas.microsoft.com/office/drawing/2014/main" id="{5D981321-B5A5-CB46-B009-9D9184560E2B}"/>
              </a:ext>
            </a:extLst>
          </p:cNvPr>
          <p:cNvSpPr/>
          <p:nvPr/>
        </p:nvSpPr>
        <p:spPr>
          <a:xfrm>
            <a:off x="1260977" y="4420268"/>
            <a:ext cx="473206" cy="369332"/>
          </a:xfrm>
          <a:prstGeom prst="rect">
            <a:avLst/>
          </a:prstGeom>
        </p:spPr>
        <p:txBody>
          <a:bodyPr wrap="none">
            <a:spAutoFit/>
          </a:bodyPr>
          <a:lstStyle/>
          <a:p>
            <a:r>
              <a:rPr lang="en-US" i="1" dirty="0">
                <a:solidFill>
                  <a:srgbClr val="FF0000"/>
                </a:solidFill>
                <a:latin typeface="Cambria Math" panose="02040503050406030204" pitchFamily="18" charset="0"/>
              </a:rPr>
              <a:t>TD</a:t>
            </a:r>
          </a:p>
        </p:txBody>
      </p:sp>
      <p:sp>
        <p:nvSpPr>
          <p:cNvPr id="3" name="Footer Placeholder 2">
            <a:extLst>
              <a:ext uri="{FF2B5EF4-FFF2-40B4-BE49-F238E27FC236}">
                <a16:creationId xmlns:a16="http://schemas.microsoft.com/office/drawing/2014/main" id="{0E3712F4-666E-5B42-961B-D61DA291B1A2}"/>
              </a:ext>
            </a:extLst>
          </p:cNvPr>
          <p:cNvSpPr>
            <a:spLocks noGrp="1"/>
          </p:cNvSpPr>
          <p:nvPr>
            <p:ph type="ftr" sz="quarter" idx="11"/>
          </p:nvPr>
        </p:nvSpPr>
        <p:spPr/>
        <p:txBody>
          <a:bodyPr/>
          <a:lstStyle/>
          <a:p>
            <a:pPr>
              <a:defRPr/>
            </a:pPr>
            <a:r>
              <a:rPr lang="en-US"/>
              <a:t>Class 19:  Preferential Trading Arrangements</a:t>
            </a:r>
          </a:p>
        </p:txBody>
      </p:sp>
    </p:spTree>
    <p:extLst>
      <p:ext uri="{BB962C8B-B14F-4D97-AF65-F5344CB8AC3E}">
        <p14:creationId xmlns:p14="http://schemas.microsoft.com/office/powerpoint/2010/main" val="2977058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Rectangle 83">
            <a:extLst>
              <a:ext uri="{FF2B5EF4-FFF2-40B4-BE49-F238E27FC236}">
                <a16:creationId xmlns:a16="http://schemas.microsoft.com/office/drawing/2014/main" id="{5E56FDA5-6DB4-6846-9557-B6E7529EDD54}"/>
              </a:ext>
            </a:extLst>
          </p:cNvPr>
          <p:cNvSpPr/>
          <p:nvPr/>
        </p:nvSpPr>
        <p:spPr>
          <a:xfrm>
            <a:off x="0" y="668740"/>
            <a:ext cx="9144000" cy="55546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 name="Right Triangle 92">
            <a:extLst>
              <a:ext uri="{FF2B5EF4-FFF2-40B4-BE49-F238E27FC236}">
                <a16:creationId xmlns:a16="http://schemas.microsoft.com/office/drawing/2014/main" id="{50AEABB8-294C-7747-8C5E-402D164B8DD1}"/>
              </a:ext>
            </a:extLst>
          </p:cNvPr>
          <p:cNvSpPr/>
          <p:nvPr/>
        </p:nvSpPr>
        <p:spPr>
          <a:xfrm flipH="1">
            <a:off x="1382661" y="3926758"/>
            <a:ext cx="271002" cy="248880"/>
          </a:xfrm>
          <a:prstGeom prst="rtTriangle">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 name="Right Triangle 85">
            <a:extLst>
              <a:ext uri="{FF2B5EF4-FFF2-40B4-BE49-F238E27FC236}">
                <a16:creationId xmlns:a16="http://schemas.microsoft.com/office/drawing/2014/main" id="{C24FF2CE-D5F9-3D4A-A329-DC77A1D5A46E}"/>
              </a:ext>
            </a:extLst>
          </p:cNvPr>
          <p:cNvSpPr/>
          <p:nvPr/>
        </p:nvSpPr>
        <p:spPr>
          <a:xfrm flipV="1">
            <a:off x="1944445" y="3162845"/>
            <a:ext cx="570155" cy="526356"/>
          </a:xfrm>
          <a:prstGeom prst="rtTriangle">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F8B286E1-10A7-E14C-9919-075CCBE225BF}"/>
              </a:ext>
            </a:extLst>
          </p:cNvPr>
          <p:cNvSpPr/>
          <p:nvPr/>
        </p:nvSpPr>
        <p:spPr>
          <a:xfrm flipV="1">
            <a:off x="4003717" y="2920719"/>
            <a:ext cx="2556695" cy="233657"/>
          </a:xfrm>
          <a:prstGeom prst="rect">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 name="Right Triangle 82">
            <a:extLst>
              <a:ext uri="{FF2B5EF4-FFF2-40B4-BE49-F238E27FC236}">
                <a16:creationId xmlns:a16="http://schemas.microsoft.com/office/drawing/2014/main" id="{F11B4B00-1A05-9547-AC1B-529F2490CA54}"/>
              </a:ext>
            </a:extLst>
          </p:cNvPr>
          <p:cNvSpPr/>
          <p:nvPr/>
        </p:nvSpPr>
        <p:spPr>
          <a:xfrm>
            <a:off x="6548566" y="2914650"/>
            <a:ext cx="291227" cy="242761"/>
          </a:xfrm>
          <a:prstGeom prst="rtTriangle">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 name="Rectangle 96">
            <a:extLst>
              <a:ext uri="{FF2B5EF4-FFF2-40B4-BE49-F238E27FC236}">
                <a16:creationId xmlns:a16="http://schemas.microsoft.com/office/drawing/2014/main" id="{842B352D-3D9B-064E-9FEA-B9DCD8B4A935}"/>
              </a:ext>
            </a:extLst>
          </p:cNvPr>
          <p:cNvSpPr/>
          <p:nvPr/>
        </p:nvSpPr>
        <p:spPr>
          <a:xfrm flipV="1">
            <a:off x="1143538" y="2915218"/>
            <a:ext cx="1372707" cy="251057"/>
          </a:xfrm>
          <a:prstGeom prst="rect">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 name="Right Triangle 97">
            <a:extLst>
              <a:ext uri="{FF2B5EF4-FFF2-40B4-BE49-F238E27FC236}">
                <a16:creationId xmlns:a16="http://schemas.microsoft.com/office/drawing/2014/main" id="{A5FEBBE0-CE28-7B4E-82B5-AD82213A7782}"/>
              </a:ext>
            </a:extLst>
          </p:cNvPr>
          <p:cNvSpPr/>
          <p:nvPr/>
        </p:nvSpPr>
        <p:spPr>
          <a:xfrm flipV="1">
            <a:off x="2512513" y="2916154"/>
            <a:ext cx="275091" cy="245187"/>
          </a:xfrm>
          <a:prstGeom prst="rtTriangle">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81</a:t>
            </a:fld>
            <a:endParaRPr lang="en-US"/>
          </a:p>
        </p:txBody>
      </p:sp>
      <p:cxnSp>
        <p:nvCxnSpPr>
          <p:cNvPr id="7" name="Straight Connector 6"/>
          <p:cNvCxnSpPr>
            <a:cxnSpLocks/>
          </p:cNvCxnSpPr>
          <p:nvPr/>
        </p:nvCxnSpPr>
        <p:spPr>
          <a:xfrm>
            <a:off x="1143000" y="4743450"/>
            <a:ext cx="22288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V="1">
            <a:off x="11430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914400" y="2114550"/>
            <a:ext cx="514350" cy="369332"/>
          </a:xfrm>
          <a:prstGeom prst="rect">
            <a:avLst/>
          </a:prstGeom>
          <a:noFill/>
        </p:spPr>
        <p:txBody>
          <a:bodyPr wrap="square" rtlCol="0">
            <a:spAutoFit/>
          </a:bodyPr>
          <a:lstStyle/>
          <a:p>
            <a:r>
              <a:rPr lang="en-US" dirty="0"/>
              <a:t>P</a:t>
            </a:r>
          </a:p>
        </p:txBody>
      </p:sp>
      <p:sp>
        <p:nvSpPr>
          <p:cNvPr id="34" name="TextBox 33"/>
          <p:cNvSpPr txBox="1"/>
          <p:nvPr/>
        </p:nvSpPr>
        <p:spPr>
          <a:xfrm>
            <a:off x="1314450" y="1600201"/>
            <a:ext cx="1943100" cy="646331"/>
          </a:xfrm>
          <a:prstGeom prst="rect">
            <a:avLst/>
          </a:prstGeom>
          <a:noFill/>
        </p:spPr>
        <p:txBody>
          <a:bodyPr wrap="square" rtlCol="0">
            <a:spAutoFit/>
          </a:bodyPr>
          <a:lstStyle/>
          <a:p>
            <a:pPr algn="ctr"/>
            <a:r>
              <a:rPr lang="en-US" dirty="0"/>
              <a:t>Export Supplies of B, C, and D</a:t>
            </a:r>
          </a:p>
        </p:txBody>
      </p:sp>
      <p:sp>
        <p:nvSpPr>
          <p:cNvPr id="38" name="Left Brace 37"/>
          <p:cNvSpPr/>
          <p:nvPr/>
        </p:nvSpPr>
        <p:spPr>
          <a:xfrm>
            <a:off x="971550" y="3371850"/>
            <a:ext cx="171450" cy="1028700"/>
          </a:xfrm>
          <a:prstGeom prst="leftBrace">
            <a:avLst>
              <a:gd name="adj1" fmla="val 44444"/>
              <a:gd name="adj2"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61" name="Straight Connector 60"/>
          <p:cNvCxnSpPr>
            <a:cxnSpLocks/>
          </p:cNvCxnSpPr>
          <p:nvPr/>
        </p:nvCxnSpPr>
        <p:spPr>
          <a:xfrm>
            <a:off x="4000500" y="4743450"/>
            <a:ext cx="36004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flipV="1">
            <a:off x="40005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5" name="TextBox 64"/>
          <p:cNvSpPr txBox="1"/>
          <p:nvPr/>
        </p:nvSpPr>
        <p:spPr>
          <a:xfrm>
            <a:off x="7486650" y="4686300"/>
            <a:ext cx="514350" cy="369332"/>
          </a:xfrm>
          <a:prstGeom prst="rect">
            <a:avLst/>
          </a:prstGeom>
          <a:noFill/>
        </p:spPr>
        <p:txBody>
          <a:bodyPr wrap="square" rtlCol="0">
            <a:spAutoFit/>
          </a:bodyPr>
          <a:lstStyle/>
          <a:p>
            <a:r>
              <a:rPr lang="en-US" dirty="0"/>
              <a:t>Q</a:t>
            </a:r>
          </a:p>
        </p:txBody>
      </p:sp>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92EE2414-DF8A-4344-983D-77235EC7E06D}"/>
                  </a:ext>
                </a:extLst>
              </p:cNvPr>
              <p:cNvSpPr txBox="1"/>
              <p:nvPr/>
            </p:nvSpPr>
            <p:spPr>
              <a:xfrm>
                <a:off x="2286000" y="2171700"/>
                <a:ext cx="1023657" cy="3702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𝑡</m:t>
                          </m:r>
                        </m:sup>
                      </m:sSup>
                      <m:r>
                        <a:rPr lang="en-US" i="1">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𝑡</m:t>
                          </m:r>
                        </m:sup>
                      </m:sSup>
                      <m:r>
                        <a:rPr lang="en-US" b="0" i="1" smtClean="0">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b="0" i="1" smtClean="0">
                              <a:latin typeface="Cambria Math" panose="02040503050406030204" pitchFamily="18" charset="0"/>
                            </a:rPr>
                            <m:t>𝐷</m:t>
                          </m:r>
                          <m:r>
                            <a:rPr lang="en-US" i="1">
                              <a:latin typeface="Cambria Math" panose="02040503050406030204" pitchFamily="18" charset="0"/>
                            </a:rPr>
                            <m:t>𝑡</m:t>
                          </m:r>
                        </m:sup>
                      </m:sSup>
                    </m:oMath>
                  </m:oMathPara>
                </a14:m>
                <a:endParaRPr lang="en-US" baseline="30000" dirty="0"/>
              </a:p>
            </p:txBody>
          </p:sp>
        </mc:Choice>
        <mc:Fallback xmlns="">
          <p:sp>
            <p:nvSpPr>
              <p:cNvPr id="52" name="TextBox 51">
                <a:extLst>
                  <a:ext uri="{FF2B5EF4-FFF2-40B4-BE49-F238E27FC236}">
                    <a16:creationId xmlns:a16="http://schemas.microsoft.com/office/drawing/2014/main" id="{92EE2414-DF8A-4344-983D-77235EC7E06D}"/>
                  </a:ext>
                </a:extLst>
              </p:cNvPr>
              <p:cNvSpPr txBox="1">
                <a:spLocks noRot="1" noChangeAspect="1" noMove="1" noResize="1" noEditPoints="1" noAdjustHandles="1" noChangeArrowheads="1" noChangeShapeType="1" noTextEdit="1"/>
              </p:cNvSpPr>
              <p:nvPr/>
            </p:nvSpPr>
            <p:spPr>
              <a:xfrm>
                <a:off x="2286000" y="2171700"/>
                <a:ext cx="1023657" cy="370230"/>
              </a:xfrm>
              <a:prstGeom prst="rect">
                <a:avLst/>
              </a:prstGeom>
              <a:blipFill>
                <a:blip r:embed="rId2"/>
                <a:stretch>
                  <a:fillRect r="-33333"/>
                </a:stretch>
              </a:blipFill>
            </p:spPr>
            <p:txBody>
              <a:bodyPr/>
              <a:lstStyle/>
              <a:p>
                <a:r>
                  <a:rPr lang="en-US">
                    <a:noFill/>
                  </a:rPr>
                  <a:t> </a:t>
                </a:r>
              </a:p>
            </p:txBody>
          </p:sp>
        </mc:Fallback>
      </mc:AlternateContent>
      <p:sp>
        <p:nvSpPr>
          <p:cNvPr id="82" name="TextBox 81">
            <a:extLst>
              <a:ext uri="{FF2B5EF4-FFF2-40B4-BE49-F238E27FC236}">
                <a16:creationId xmlns:a16="http://schemas.microsoft.com/office/drawing/2014/main" id="{7E6B0EBB-1053-F74B-9D67-38DE2DAC1BC9}"/>
              </a:ext>
            </a:extLst>
          </p:cNvPr>
          <p:cNvSpPr txBox="1"/>
          <p:nvPr/>
        </p:nvSpPr>
        <p:spPr>
          <a:xfrm>
            <a:off x="3771900" y="2114550"/>
            <a:ext cx="514350" cy="369332"/>
          </a:xfrm>
          <a:prstGeom prst="rect">
            <a:avLst/>
          </a:prstGeom>
          <a:noFill/>
        </p:spPr>
        <p:txBody>
          <a:bodyPr wrap="square" rtlCol="0">
            <a:spAutoFit/>
          </a:bodyPr>
          <a:lstStyle/>
          <a:p>
            <a:r>
              <a:rPr lang="en-US" dirty="0"/>
              <a:t>P</a:t>
            </a:r>
          </a:p>
        </p:txBody>
      </p:sp>
      <p:cxnSp>
        <p:nvCxnSpPr>
          <p:cNvPr id="37" name="Straight Connector 36">
            <a:extLst>
              <a:ext uri="{FF2B5EF4-FFF2-40B4-BE49-F238E27FC236}">
                <a16:creationId xmlns:a16="http://schemas.microsoft.com/office/drawing/2014/main" id="{2B69756F-A655-3D4B-94B8-1C84BBD8D05F}"/>
              </a:ext>
            </a:extLst>
          </p:cNvPr>
          <p:cNvCxnSpPr>
            <a:cxnSpLocks/>
          </p:cNvCxnSpPr>
          <p:nvPr/>
        </p:nvCxnSpPr>
        <p:spPr>
          <a:xfrm flipV="1">
            <a:off x="4000500" y="3371850"/>
            <a:ext cx="108585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7D3B3EFB-8AD7-B847-A9E9-32226D6619E0}"/>
              </a:ext>
            </a:extLst>
          </p:cNvPr>
          <p:cNvCxnSpPr>
            <a:cxnSpLocks/>
          </p:cNvCxnSpPr>
          <p:nvPr/>
        </p:nvCxnSpPr>
        <p:spPr>
          <a:xfrm flipV="1">
            <a:off x="4000500" y="3371850"/>
            <a:ext cx="217170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0" name="Straight Connector 89">
            <a:extLst>
              <a:ext uri="{FF2B5EF4-FFF2-40B4-BE49-F238E27FC236}">
                <a16:creationId xmlns:a16="http://schemas.microsoft.com/office/drawing/2014/main" id="{B2D8F04D-0077-A244-88D3-72FB5EC1C75A}"/>
              </a:ext>
            </a:extLst>
          </p:cNvPr>
          <p:cNvCxnSpPr>
            <a:cxnSpLocks/>
          </p:cNvCxnSpPr>
          <p:nvPr/>
        </p:nvCxnSpPr>
        <p:spPr>
          <a:xfrm flipV="1">
            <a:off x="1143000" y="2343150"/>
            <a:ext cx="114300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5" name="Straight Connector 104">
            <a:extLst>
              <a:ext uri="{FF2B5EF4-FFF2-40B4-BE49-F238E27FC236}">
                <a16:creationId xmlns:a16="http://schemas.microsoft.com/office/drawing/2014/main" id="{BD22C410-650B-8D47-BD64-C672E078F6CA}"/>
              </a:ext>
            </a:extLst>
          </p:cNvPr>
          <p:cNvCxnSpPr>
            <a:cxnSpLocks/>
          </p:cNvCxnSpPr>
          <p:nvPr/>
        </p:nvCxnSpPr>
        <p:spPr>
          <a:xfrm flipV="1">
            <a:off x="6172200" y="2914650"/>
            <a:ext cx="1485900" cy="4572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8" name="Straight Connector 107">
            <a:extLst>
              <a:ext uri="{FF2B5EF4-FFF2-40B4-BE49-F238E27FC236}">
                <a16:creationId xmlns:a16="http://schemas.microsoft.com/office/drawing/2014/main" id="{78587724-9D09-8C47-A585-6DFE04317138}"/>
              </a:ext>
            </a:extLst>
          </p:cNvPr>
          <p:cNvCxnSpPr>
            <a:cxnSpLocks/>
          </p:cNvCxnSpPr>
          <p:nvPr/>
        </p:nvCxnSpPr>
        <p:spPr>
          <a:xfrm flipV="1">
            <a:off x="5086350" y="2571750"/>
            <a:ext cx="2571750" cy="8001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0296D01C-5A67-F249-8B2F-49D0E799DF72}"/>
              </a:ext>
            </a:extLst>
          </p:cNvPr>
          <p:cNvCxnSpPr>
            <a:cxnSpLocks/>
          </p:cNvCxnSpPr>
          <p:nvPr/>
        </p:nvCxnSpPr>
        <p:spPr>
          <a:xfrm>
            <a:off x="5772150" y="2286000"/>
            <a:ext cx="1771650" cy="14287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80892F4F-B952-8C4F-B790-4341425ED3BF}"/>
                  </a:ext>
                </a:extLst>
              </p:cNvPr>
              <p:cNvSpPr/>
              <p:nvPr/>
            </p:nvSpPr>
            <p:spPr>
              <a:xfrm>
                <a:off x="7258051" y="2286000"/>
                <a:ext cx="64203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𝑋</m:t>
                          </m:r>
                        </m:e>
                        <m:sub>
                          <m:r>
                            <a:rPr lang="en-US" i="1">
                              <a:solidFill>
                                <a:schemeClr val="tx1"/>
                              </a:solidFill>
                              <a:latin typeface="Cambria Math" panose="02040503050406030204" pitchFamily="18" charset="0"/>
                            </a:rPr>
                            <m:t>1</m:t>
                          </m:r>
                        </m:sub>
                      </m:sSub>
                    </m:oMath>
                  </m:oMathPara>
                </a14:m>
                <a:endParaRPr lang="en-US" dirty="0">
                  <a:solidFill>
                    <a:schemeClr val="tx1"/>
                  </a:solidFill>
                </a:endParaRPr>
              </a:p>
            </p:txBody>
          </p:sp>
        </mc:Choice>
        <mc:Fallback xmlns="">
          <p:sp>
            <p:nvSpPr>
              <p:cNvPr id="2" name="Rectangle 1">
                <a:extLst>
                  <a:ext uri="{FF2B5EF4-FFF2-40B4-BE49-F238E27FC236}">
                    <a16:creationId xmlns:a16="http://schemas.microsoft.com/office/drawing/2014/main" id="{80892F4F-B952-8C4F-B790-4341425ED3BF}"/>
                  </a:ext>
                </a:extLst>
              </p:cNvPr>
              <p:cNvSpPr>
                <a:spLocks noRot="1" noChangeAspect="1" noMove="1" noResize="1" noEditPoints="1" noAdjustHandles="1" noChangeArrowheads="1" noChangeShapeType="1" noTextEdit="1"/>
              </p:cNvSpPr>
              <p:nvPr/>
            </p:nvSpPr>
            <p:spPr>
              <a:xfrm>
                <a:off x="7258051" y="2286000"/>
                <a:ext cx="642035" cy="369332"/>
              </a:xfrm>
              <a:prstGeom prst="rect">
                <a:avLst/>
              </a:prstGeom>
              <a:blipFill>
                <a:blip r:embed="rId3"/>
                <a:stretch>
                  <a:fillRect b="-137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Rectangle 40">
                <a:extLst>
                  <a:ext uri="{FF2B5EF4-FFF2-40B4-BE49-F238E27FC236}">
                    <a16:creationId xmlns:a16="http://schemas.microsoft.com/office/drawing/2014/main" id="{DABB84F5-AE17-204A-80ED-F6F8F057D7D9}"/>
                  </a:ext>
                </a:extLst>
              </p:cNvPr>
              <p:cNvSpPr/>
              <p:nvPr/>
            </p:nvSpPr>
            <p:spPr>
              <a:xfrm>
                <a:off x="7315200" y="2971800"/>
                <a:ext cx="64735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𝑋</m:t>
                          </m:r>
                        </m:e>
                        <m:sub>
                          <m:r>
                            <a:rPr lang="en-US" b="0" i="1" smtClean="0">
                              <a:solidFill>
                                <a:schemeClr val="tx1"/>
                              </a:solidFill>
                              <a:latin typeface="Cambria Math" panose="02040503050406030204" pitchFamily="18" charset="0"/>
                            </a:rPr>
                            <m:t>2</m:t>
                          </m:r>
                        </m:sub>
                      </m:sSub>
                    </m:oMath>
                  </m:oMathPara>
                </a14:m>
                <a:endParaRPr lang="en-US" dirty="0">
                  <a:solidFill>
                    <a:schemeClr val="tx1"/>
                  </a:solidFill>
                </a:endParaRPr>
              </a:p>
            </p:txBody>
          </p:sp>
        </mc:Choice>
        <mc:Fallback xmlns="">
          <p:sp>
            <p:nvSpPr>
              <p:cNvPr id="41" name="Rectangle 40">
                <a:extLst>
                  <a:ext uri="{FF2B5EF4-FFF2-40B4-BE49-F238E27FC236}">
                    <a16:creationId xmlns:a16="http://schemas.microsoft.com/office/drawing/2014/main" id="{DABB84F5-AE17-204A-80ED-F6F8F057D7D9}"/>
                  </a:ext>
                </a:extLst>
              </p:cNvPr>
              <p:cNvSpPr>
                <a:spLocks noRot="1" noChangeAspect="1" noMove="1" noResize="1" noEditPoints="1" noAdjustHandles="1" noChangeArrowheads="1" noChangeShapeType="1" noTextEdit="1"/>
              </p:cNvSpPr>
              <p:nvPr/>
            </p:nvSpPr>
            <p:spPr>
              <a:xfrm>
                <a:off x="7315200" y="2971800"/>
                <a:ext cx="647357" cy="369332"/>
              </a:xfrm>
              <a:prstGeom prst="rect">
                <a:avLst/>
              </a:prstGeom>
              <a:blipFill>
                <a:blip r:embed="rId4"/>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Rectangle 44">
                <a:extLst>
                  <a:ext uri="{FF2B5EF4-FFF2-40B4-BE49-F238E27FC236}">
                    <a16:creationId xmlns:a16="http://schemas.microsoft.com/office/drawing/2014/main" id="{0CF069C6-2FA6-5044-AFDE-4E27CCAE2EE5}"/>
                  </a:ext>
                </a:extLst>
              </p:cNvPr>
              <p:cNvSpPr/>
              <p:nvPr/>
            </p:nvSpPr>
            <p:spPr>
              <a:xfrm>
                <a:off x="7315200" y="3371850"/>
                <a:ext cx="570349" cy="37003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𝑀</m:t>
                          </m:r>
                        </m:e>
                        <m:sup>
                          <m:r>
                            <a:rPr lang="en-US" i="1">
                              <a:latin typeface="Cambria Math" panose="02040503050406030204" pitchFamily="18" charset="0"/>
                            </a:rPr>
                            <m:t>𝐴</m:t>
                          </m:r>
                        </m:sup>
                      </m:sSup>
                    </m:oMath>
                  </m:oMathPara>
                </a14:m>
                <a:endParaRPr lang="en-US" dirty="0"/>
              </a:p>
            </p:txBody>
          </p:sp>
        </mc:Choice>
        <mc:Fallback xmlns="">
          <p:sp>
            <p:nvSpPr>
              <p:cNvPr id="45" name="Rectangle 44">
                <a:extLst>
                  <a:ext uri="{FF2B5EF4-FFF2-40B4-BE49-F238E27FC236}">
                    <a16:creationId xmlns:a16="http://schemas.microsoft.com/office/drawing/2014/main" id="{0CF069C6-2FA6-5044-AFDE-4E27CCAE2EE5}"/>
                  </a:ext>
                </a:extLst>
              </p:cNvPr>
              <p:cNvSpPr>
                <a:spLocks noRot="1" noChangeAspect="1" noMove="1" noResize="1" noEditPoints="1" noAdjustHandles="1" noChangeArrowheads="1" noChangeShapeType="1" noTextEdit="1"/>
              </p:cNvSpPr>
              <p:nvPr/>
            </p:nvSpPr>
            <p:spPr>
              <a:xfrm>
                <a:off x="7315200" y="3371850"/>
                <a:ext cx="570349" cy="370038"/>
              </a:xfrm>
              <a:prstGeom prst="rect">
                <a:avLst/>
              </a:prstGeom>
              <a:blipFill>
                <a:blip r:embed="rId5"/>
                <a:stretch>
                  <a:fillRect/>
                </a:stretch>
              </a:blipFill>
            </p:spPr>
            <p:txBody>
              <a:bodyPr/>
              <a:lstStyle/>
              <a:p>
                <a:r>
                  <a:rPr lang="en-US">
                    <a:noFill/>
                  </a:rPr>
                  <a:t> </a:t>
                </a:r>
              </a:p>
            </p:txBody>
          </p:sp>
        </mc:Fallback>
      </mc:AlternateContent>
      <p:cxnSp>
        <p:nvCxnSpPr>
          <p:cNvPr id="46" name="Straight Connector 45">
            <a:extLst>
              <a:ext uri="{FF2B5EF4-FFF2-40B4-BE49-F238E27FC236}">
                <a16:creationId xmlns:a16="http://schemas.microsoft.com/office/drawing/2014/main" id="{2AF4C72D-A217-9045-8FD3-1A2D1F3846E0}"/>
              </a:ext>
            </a:extLst>
          </p:cNvPr>
          <p:cNvCxnSpPr>
            <a:cxnSpLocks/>
          </p:cNvCxnSpPr>
          <p:nvPr/>
        </p:nvCxnSpPr>
        <p:spPr>
          <a:xfrm>
            <a:off x="1143000" y="2914650"/>
            <a:ext cx="5350669"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3" name="Straight Connector 52">
            <a:extLst>
              <a:ext uri="{FF2B5EF4-FFF2-40B4-BE49-F238E27FC236}">
                <a16:creationId xmlns:a16="http://schemas.microsoft.com/office/drawing/2014/main" id="{C411EB69-7D49-CF40-82E4-3B972507DF3B}"/>
              </a:ext>
            </a:extLst>
          </p:cNvPr>
          <p:cNvCxnSpPr>
            <a:cxnSpLocks/>
          </p:cNvCxnSpPr>
          <p:nvPr/>
        </p:nvCxnSpPr>
        <p:spPr>
          <a:xfrm flipV="1">
            <a:off x="6549146" y="2908570"/>
            <a:ext cx="0" cy="1839744"/>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9F0E4899-CCAF-DB40-8F93-BF49E3BE89D1}"/>
              </a:ext>
            </a:extLst>
          </p:cNvPr>
          <p:cNvCxnSpPr>
            <a:cxnSpLocks/>
          </p:cNvCxnSpPr>
          <p:nvPr/>
        </p:nvCxnSpPr>
        <p:spPr>
          <a:xfrm flipV="1">
            <a:off x="2791838" y="2906138"/>
            <a:ext cx="0" cy="1839744"/>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8" name="Straight Connector 57">
            <a:extLst>
              <a:ext uri="{FF2B5EF4-FFF2-40B4-BE49-F238E27FC236}">
                <a16:creationId xmlns:a16="http://schemas.microsoft.com/office/drawing/2014/main" id="{8BC69BF0-E90A-5D48-AB9E-DEFC55577E12}"/>
              </a:ext>
            </a:extLst>
          </p:cNvPr>
          <p:cNvCxnSpPr>
            <a:cxnSpLocks/>
          </p:cNvCxnSpPr>
          <p:nvPr/>
        </p:nvCxnSpPr>
        <p:spPr>
          <a:xfrm flipV="1">
            <a:off x="1651270" y="2908570"/>
            <a:ext cx="0" cy="2377805"/>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CD0ACFD9-A660-F14C-BA38-C134DEBEC825}"/>
              </a:ext>
            </a:extLst>
          </p:cNvPr>
          <p:cNvCxnSpPr>
            <a:cxnSpLocks/>
          </p:cNvCxnSpPr>
          <p:nvPr/>
        </p:nvCxnSpPr>
        <p:spPr>
          <a:xfrm flipV="1">
            <a:off x="6858000" y="3160569"/>
            <a:ext cx="0" cy="1582882"/>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458363F3-4D2B-F944-B8A8-BDF52ADACE6B}"/>
              </a:ext>
            </a:extLst>
          </p:cNvPr>
          <p:cNvCxnSpPr>
            <a:cxnSpLocks/>
          </p:cNvCxnSpPr>
          <p:nvPr/>
        </p:nvCxnSpPr>
        <p:spPr>
          <a:xfrm flipV="1">
            <a:off x="2514600" y="3143251"/>
            <a:ext cx="0" cy="2095499"/>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A2D15046-B6AB-D446-B3B4-F3C28A3E276E}"/>
              </a:ext>
            </a:extLst>
          </p:cNvPr>
          <p:cNvCxnSpPr>
            <a:cxnSpLocks/>
          </p:cNvCxnSpPr>
          <p:nvPr/>
        </p:nvCxnSpPr>
        <p:spPr>
          <a:xfrm flipV="1">
            <a:off x="1371600" y="3143250"/>
            <a:ext cx="0" cy="1582882"/>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sp>
        <p:nvSpPr>
          <p:cNvPr id="80" name="TextBox 79">
            <a:extLst>
              <a:ext uri="{FF2B5EF4-FFF2-40B4-BE49-F238E27FC236}">
                <a16:creationId xmlns:a16="http://schemas.microsoft.com/office/drawing/2014/main" id="{23324163-DAA0-964E-A3D4-8EFA0336428B}"/>
              </a:ext>
            </a:extLst>
          </p:cNvPr>
          <p:cNvSpPr txBox="1"/>
          <p:nvPr/>
        </p:nvSpPr>
        <p:spPr>
          <a:xfrm>
            <a:off x="1933575" y="1104901"/>
            <a:ext cx="5086350" cy="507831"/>
          </a:xfrm>
          <a:prstGeom prst="rect">
            <a:avLst/>
          </a:prstGeom>
          <a:noFill/>
        </p:spPr>
        <p:txBody>
          <a:bodyPr wrap="square" rtlCol="0">
            <a:spAutoFit/>
          </a:bodyPr>
          <a:lstStyle/>
          <a:p>
            <a:pPr algn="ctr"/>
            <a:r>
              <a:rPr lang="en-US" sz="2700" dirty="0"/>
              <a:t>Welfare Effects on World</a:t>
            </a:r>
          </a:p>
        </p:txBody>
      </p:sp>
      <p:cxnSp>
        <p:nvCxnSpPr>
          <p:cNvPr id="81" name="Straight Connector 80">
            <a:extLst>
              <a:ext uri="{FF2B5EF4-FFF2-40B4-BE49-F238E27FC236}">
                <a16:creationId xmlns:a16="http://schemas.microsoft.com/office/drawing/2014/main" id="{ACBECF16-67F2-054D-BE41-9CD22182BC4F}"/>
              </a:ext>
            </a:extLst>
          </p:cNvPr>
          <p:cNvCxnSpPr>
            <a:cxnSpLocks/>
          </p:cNvCxnSpPr>
          <p:nvPr/>
        </p:nvCxnSpPr>
        <p:spPr>
          <a:xfrm flipV="1">
            <a:off x="1946545" y="2908570"/>
            <a:ext cx="0" cy="2377805"/>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sp>
        <p:nvSpPr>
          <p:cNvPr id="87" name="Rectangle 86">
            <a:extLst>
              <a:ext uri="{FF2B5EF4-FFF2-40B4-BE49-F238E27FC236}">
                <a16:creationId xmlns:a16="http://schemas.microsoft.com/office/drawing/2014/main" id="{39E003F1-DA2C-1F43-AD3F-25501B2A3002}"/>
              </a:ext>
            </a:extLst>
          </p:cNvPr>
          <p:cNvSpPr/>
          <p:nvPr/>
        </p:nvSpPr>
        <p:spPr>
          <a:xfrm flipV="1">
            <a:off x="1151607" y="3939883"/>
            <a:ext cx="232996" cy="251057"/>
          </a:xfrm>
          <a:prstGeom prst="rect">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 name="Right Triangle 87">
            <a:extLst>
              <a:ext uri="{FF2B5EF4-FFF2-40B4-BE49-F238E27FC236}">
                <a16:creationId xmlns:a16="http://schemas.microsoft.com/office/drawing/2014/main" id="{0ECBF73A-590E-6F4D-85CB-1456CB0C6945}"/>
              </a:ext>
            </a:extLst>
          </p:cNvPr>
          <p:cNvSpPr/>
          <p:nvPr/>
        </p:nvSpPr>
        <p:spPr>
          <a:xfrm flipV="1">
            <a:off x="1375937" y="3940820"/>
            <a:ext cx="275091" cy="245187"/>
          </a:xfrm>
          <a:prstGeom prst="rtTriangle">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 name="Rectangle 88">
            <a:extLst>
              <a:ext uri="{FF2B5EF4-FFF2-40B4-BE49-F238E27FC236}">
                <a16:creationId xmlns:a16="http://schemas.microsoft.com/office/drawing/2014/main" id="{6BF48513-DA34-AB4C-A5E9-EC1A2B03E899}"/>
              </a:ext>
            </a:extLst>
          </p:cNvPr>
          <p:cNvSpPr/>
          <p:nvPr/>
        </p:nvSpPr>
        <p:spPr>
          <a:xfrm>
            <a:off x="1166486" y="3953769"/>
            <a:ext cx="459525" cy="210807"/>
          </a:xfrm>
          <a:prstGeom prst="rect">
            <a:avLst/>
          </a:prstGeom>
          <a:noFill/>
          <a:ln w="508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 name="Left Brace 93">
            <a:extLst>
              <a:ext uri="{FF2B5EF4-FFF2-40B4-BE49-F238E27FC236}">
                <a16:creationId xmlns:a16="http://schemas.microsoft.com/office/drawing/2014/main" id="{48094261-269B-6749-99F1-C0FC42795DE7}"/>
              </a:ext>
            </a:extLst>
          </p:cNvPr>
          <p:cNvSpPr/>
          <p:nvPr/>
        </p:nvSpPr>
        <p:spPr>
          <a:xfrm rot="5400000">
            <a:off x="1910609" y="2040489"/>
            <a:ext cx="117287" cy="1640884"/>
          </a:xfrm>
          <a:prstGeom prst="leftBrace">
            <a:avLst>
              <a:gd name="adj1" fmla="val 44444"/>
              <a:gd name="adj2"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5" name="Left Brace 94">
            <a:extLst>
              <a:ext uri="{FF2B5EF4-FFF2-40B4-BE49-F238E27FC236}">
                <a16:creationId xmlns:a16="http://schemas.microsoft.com/office/drawing/2014/main" id="{C060B6C5-7E36-5843-9EE1-70CD5ED99AB8}"/>
              </a:ext>
            </a:extLst>
          </p:cNvPr>
          <p:cNvSpPr/>
          <p:nvPr/>
        </p:nvSpPr>
        <p:spPr>
          <a:xfrm rot="5400000">
            <a:off x="1337172" y="3629066"/>
            <a:ext cx="117287" cy="497883"/>
          </a:xfrm>
          <a:prstGeom prst="leftBrace">
            <a:avLst>
              <a:gd name="adj1" fmla="val 44444"/>
              <a:gd name="adj2"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9" name="Left Brace 98">
            <a:extLst>
              <a:ext uri="{FF2B5EF4-FFF2-40B4-BE49-F238E27FC236}">
                <a16:creationId xmlns:a16="http://schemas.microsoft.com/office/drawing/2014/main" id="{2F98E980-DC4B-B342-9F7F-6E850D619786}"/>
              </a:ext>
            </a:extLst>
          </p:cNvPr>
          <p:cNvSpPr/>
          <p:nvPr/>
        </p:nvSpPr>
        <p:spPr>
          <a:xfrm rot="5400000">
            <a:off x="4192734" y="2610053"/>
            <a:ext cx="117287" cy="497883"/>
          </a:xfrm>
          <a:prstGeom prst="leftBrace">
            <a:avLst>
              <a:gd name="adj1" fmla="val 44444"/>
              <a:gd name="adj2"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00" name="Rectangle 99">
                <a:extLst>
                  <a:ext uri="{FF2B5EF4-FFF2-40B4-BE49-F238E27FC236}">
                    <a16:creationId xmlns:a16="http://schemas.microsoft.com/office/drawing/2014/main" id="{2681B095-1C77-A04C-8C92-444CF3B6EA13}"/>
                  </a:ext>
                </a:extLst>
              </p:cNvPr>
              <p:cNvSpPr/>
              <p:nvPr/>
            </p:nvSpPr>
            <p:spPr>
              <a:xfrm>
                <a:off x="4031843" y="2485828"/>
                <a:ext cx="525528" cy="37266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𝑋</m:t>
                          </m:r>
                        </m:e>
                        <m:sub>
                          <m:r>
                            <a:rPr lang="en-US" i="0">
                              <a:latin typeface="Cambria Math" panose="02040503050406030204" pitchFamily="18" charset="0"/>
                            </a:rPr>
                            <m:t>1</m:t>
                          </m:r>
                        </m:sub>
                        <m:sup>
                          <m:r>
                            <a:rPr lang="en-US" i="1">
                              <a:latin typeface="Cambria Math" panose="02040503050406030204" pitchFamily="18" charset="0"/>
                            </a:rPr>
                            <m:t>𝐵</m:t>
                          </m:r>
                        </m:sup>
                      </m:sSubSup>
                    </m:oMath>
                  </m:oMathPara>
                </a14:m>
                <a:endParaRPr lang="en-US" dirty="0"/>
              </a:p>
            </p:txBody>
          </p:sp>
        </mc:Choice>
        <mc:Fallback xmlns="">
          <p:sp>
            <p:nvSpPr>
              <p:cNvPr id="100" name="Rectangle 99">
                <a:extLst>
                  <a:ext uri="{FF2B5EF4-FFF2-40B4-BE49-F238E27FC236}">
                    <a16:creationId xmlns:a16="http://schemas.microsoft.com/office/drawing/2014/main" id="{2681B095-1C77-A04C-8C92-444CF3B6EA13}"/>
                  </a:ext>
                </a:extLst>
              </p:cNvPr>
              <p:cNvSpPr>
                <a:spLocks noRot="1" noChangeAspect="1" noMove="1" noResize="1" noEditPoints="1" noAdjustHandles="1" noChangeArrowheads="1" noChangeShapeType="1" noTextEdit="1"/>
              </p:cNvSpPr>
              <p:nvPr/>
            </p:nvSpPr>
            <p:spPr>
              <a:xfrm>
                <a:off x="4031843" y="2485828"/>
                <a:ext cx="525528" cy="372666"/>
              </a:xfrm>
              <a:prstGeom prst="rect">
                <a:avLst/>
              </a:prstGeom>
              <a:blipFill>
                <a:blip r:embed="rId6"/>
                <a:stretch>
                  <a:fillRect/>
                </a:stretch>
              </a:blipFill>
            </p:spPr>
            <p:txBody>
              <a:bodyPr/>
              <a:lstStyle/>
              <a:p>
                <a:r>
                  <a:rPr lang="en-US">
                    <a:noFill/>
                  </a:rPr>
                  <a:t> </a:t>
                </a:r>
              </a:p>
            </p:txBody>
          </p:sp>
        </mc:Fallback>
      </mc:AlternateContent>
      <p:sp>
        <p:nvSpPr>
          <p:cNvPr id="101" name="Left Brace 100">
            <a:extLst>
              <a:ext uri="{FF2B5EF4-FFF2-40B4-BE49-F238E27FC236}">
                <a16:creationId xmlns:a16="http://schemas.microsoft.com/office/drawing/2014/main" id="{8AA66834-B7A6-3B4C-81D7-EB21A8CC0847}"/>
              </a:ext>
            </a:extLst>
          </p:cNvPr>
          <p:cNvSpPr/>
          <p:nvPr/>
        </p:nvSpPr>
        <p:spPr>
          <a:xfrm rot="5400000">
            <a:off x="4702242" y="2611990"/>
            <a:ext cx="117287" cy="497883"/>
          </a:xfrm>
          <a:prstGeom prst="leftBrace">
            <a:avLst>
              <a:gd name="adj1" fmla="val 44444"/>
              <a:gd name="adj2"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02" name="Rectangle 101">
                <a:extLst>
                  <a:ext uri="{FF2B5EF4-FFF2-40B4-BE49-F238E27FC236}">
                    <a16:creationId xmlns:a16="http://schemas.microsoft.com/office/drawing/2014/main" id="{934DD6BE-6D9F-C242-8829-00ACD479E5A9}"/>
                  </a:ext>
                </a:extLst>
              </p:cNvPr>
              <p:cNvSpPr/>
              <p:nvPr/>
            </p:nvSpPr>
            <p:spPr>
              <a:xfrm>
                <a:off x="4530465" y="2487766"/>
                <a:ext cx="517193" cy="37600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latin typeface="Cambria Math" panose="02040503050406030204" pitchFamily="18" charset="0"/>
                            </a:rPr>
                          </m:ctrlPr>
                        </m:sSubSupPr>
                        <m:e>
                          <m:r>
                            <a:rPr lang="en-US" i="1">
                              <a:latin typeface="Cambria Math" panose="02040503050406030204" pitchFamily="18" charset="0"/>
                            </a:rPr>
                            <m:t>𝑋</m:t>
                          </m:r>
                        </m:e>
                        <m:sub>
                          <m:r>
                            <a:rPr lang="en-US" i="0">
                              <a:latin typeface="Cambria Math" panose="02040503050406030204" pitchFamily="18" charset="0"/>
                            </a:rPr>
                            <m:t>1</m:t>
                          </m:r>
                        </m:sub>
                        <m:sup>
                          <m:r>
                            <a:rPr lang="en-US" b="0" i="1" smtClean="0">
                              <a:latin typeface="Cambria Math" panose="02040503050406030204" pitchFamily="18" charset="0"/>
                            </a:rPr>
                            <m:t>𝐶</m:t>
                          </m:r>
                        </m:sup>
                      </m:sSubSup>
                    </m:oMath>
                  </m:oMathPara>
                </a14:m>
                <a:endParaRPr lang="en-US" dirty="0"/>
              </a:p>
            </p:txBody>
          </p:sp>
        </mc:Choice>
        <mc:Fallback xmlns="">
          <p:sp>
            <p:nvSpPr>
              <p:cNvPr id="102" name="Rectangle 101">
                <a:extLst>
                  <a:ext uri="{FF2B5EF4-FFF2-40B4-BE49-F238E27FC236}">
                    <a16:creationId xmlns:a16="http://schemas.microsoft.com/office/drawing/2014/main" id="{934DD6BE-6D9F-C242-8829-00ACD479E5A9}"/>
                  </a:ext>
                </a:extLst>
              </p:cNvPr>
              <p:cNvSpPr>
                <a:spLocks noRot="1" noChangeAspect="1" noMove="1" noResize="1" noEditPoints="1" noAdjustHandles="1" noChangeArrowheads="1" noChangeShapeType="1" noTextEdit="1"/>
              </p:cNvSpPr>
              <p:nvPr/>
            </p:nvSpPr>
            <p:spPr>
              <a:xfrm>
                <a:off x="4530465" y="2487766"/>
                <a:ext cx="517193" cy="376000"/>
              </a:xfrm>
              <a:prstGeom prst="rect">
                <a:avLst/>
              </a:prstGeom>
              <a:blipFill>
                <a:blip r:embed="rId7"/>
                <a:stretch>
                  <a:fillRect/>
                </a:stretch>
              </a:blipFill>
            </p:spPr>
            <p:txBody>
              <a:bodyPr/>
              <a:lstStyle/>
              <a:p>
                <a:r>
                  <a:rPr lang="en-US">
                    <a:noFill/>
                  </a:rPr>
                  <a:t> </a:t>
                </a:r>
              </a:p>
            </p:txBody>
          </p:sp>
        </mc:Fallback>
      </mc:AlternateContent>
      <p:sp>
        <p:nvSpPr>
          <p:cNvPr id="106" name="Left Brace 105">
            <a:extLst>
              <a:ext uri="{FF2B5EF4-FFF2-40B4-BE49-F238E27FC236}">
                <a16:creationId xmlns:a16="http://schemas.microsoft.com/office/drawing/2014/main" id="{128BD93C-E177-9D4A-824B-097DF464DCC2}"/>
              </a:ext>
            </a:extLst>
          </p:cNvPr>
          <p:cNvSpPr/>
          <p:nvPr/>
        </p:nvSpPr>
        <p:spPr>
          <a:xfrm rot="5400000">
            <a:off x="5722224" y="2095702"/>
            <a:ext cx="117287" cy="1518835"/>
          </a:xfrm>
          <a:prstGeom prst="leftBrace">
            <a:avLst>
              <a:gd name="adj1" fmla="val 44444"/>
              <a:gd name="adj2"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07" name="Rectangle 106">
                <a:extLst>
                  <a:ext uri="{FF2B5EF4-FFF2-40B4-BE49-F238E27FC236}">
                    <a16:creationId xmlns:a16="http://schemas.microsoft.com/office/drawing/2014/main" id="{89653676-FCA5-1A4F-A29A-E66555CE8498}"/>
                  </a:ext>
                </a:extLst>
              </p:cNvPr>
              <p:cNvSpPr/>
              <p:nvPr/>
            </p:nvSpPr>
            <p:spPr>
              <a:xfrm>
                <a:off x="5589977" y="2494315"/>
                <a:ext cx="369014" cy="37266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en-US" i="1" smtClean="0">
                              <a:latin typeface="Cambria Math" panose="02040503050406030204" pitchFamily="18" charset="0"/>
                            </a:rPr>
                          </m:ctrlPr>
                        </m:sSubSupPr>
                        <m:e>
                          <m:r>
                            <a:rPr lang="en-US" i="1">
                              <a:latin typeface="Cambria Math" panose="02040503050406030204" pitchFamily="18" charset="0"/>
                            </a:rPr>
                            <m:t>𝑋</m:t>
                          </m:r>
                        </m:e>
                        <m:sub>
                          <m:r>
                            <a:rPr lang="en-US" i="0">
                              <a:latin typeface="Cambria Math" panose="02040503050406030204" pitchFamily="18" charset="0"/>
                            </a:rPr>
                            <m:t>1</m:t>
                          </m:r>
                        </m:sub>
                        <m:sup>
                          <m:r>
                            <a:rPr lang="en-US" b="0" i="1" smtClean="0">
                              <a:latin typeface="Cambria Math" panose="02040503050406030204" pitchFamily="18" charset="0"/>
                            </a:rPr>
                            <m:t>𝐷</m:t>
                          </m:r>
                        </m:sup>
                      </m:sSubSup>
                    </m:oMath>
                  </m:oMathPara>
                </a14:m>
                <a:endParaRPr lang="en-US" dirty="0"/>
              </a:p>
            </p:txBody>
          </p:sp>
        </mc:Choice>
        <mc:Fallback xmlns="">
          <p:sp>
            <p:nvSpPr>
              <p:cNvPr id="107" name="Rectangle 106">
                <a:extLst>
                  <a:ext uri="{FF2B5EF4-FFF2-40B4-BE49-F238E27FC236}">
                    <a16:creationId xmlns:a16="http://schemas.microsoft.com/office/drawing/2014/main" id="{89653676-FCA5-1A4F-A29A-E66555CE8498}"/>
                  </a:ext>
                </a:extLst>
              </p:cNvPr>
              <p:cNvSpPr>
                <a:spLocks noRot="1" noChangeAspect="1" noMove="1" noResize="1" noEditPoints="1" noAdjustHandles="1" noChangeArrowheads="1" noChangeShapeType="1" noTextEdit="1"/>
              </p:cNvSpPr>
              <p:nvPr/>
            </p:nvSpPr>
            <p:spPr>
              <a:xfrm>
                <a:off x="5589977" y="2494315"/>
                <a:ext cx="369014" cy="372666"/>
              </a:xfrm>
              <a:prstGeom prst="rect">
                <a:avLst/>
              </a:prstGeom>
              <a:blipFill>
                <a:blip r:embed="rId8"/>
                <a:stretch>
                  <a:fillRect r="-13333"/>
                </a:stretch>
              </a:blipFill>
            </p:spPr>
            <p:txBody>
              <a:bodyPr/>
              <a:lstStyle/>
              <a:p>
                <a:r>
                  <a:rPr lang="en-US">
                    <a:noFill/>
                  </a:rPr>
                  <a:t> </a:t>
                </a:r>
              </a:p>
            </p:txBody>
          </p:sp>
        </mc:Fallback>
      </mc:AlternateContent>
      <p:sp>
        <p:nvSpPr>
          <p:cNvPr id="103" name="Right Triangle 102">
            <a:extLst>
              <a:ext uri="{FF2B5EF4-FFF2-40B4-BE49-F238E27FC236}">
                <a16:creationId xmlns:a16="http://schemas.microsoft.com/office/drawing/2014/main" id="{5989D88A-826B-4848-9A29-825E7C82D167}"/>
              </a:ext>
            </a:extLst>
          </p:cNvPr>
          <p:cNvSpPr/>
          <p:nvPr/>
        </p:nvSpPr>
        <p:spPr>
          <a:xfrm flipH="1">
            <a:off x="2520131" y="2912807"/>
            <a:ext cx="271002" cy="248880"/>
          </a:xfrm>
          <a:prstGeom prst="rtTriangle">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 name="Right Triangle 103">
            <a:extLst>
              <a:ext uri="{FF2B5EF4-FFF2-40B4-BE49-F238E27FC236}">
                <a16:creationId xmlns:a16="http://schemas.microsoft.com/office/drawing/2014/main" id="{A71342B8-2139-6C46-B716-91EB0F7ED9BA}"/>
              </a:ext>
            </a:extLst>
          </p:cNvPr>
          <p:cNvSpPr/>
          <p:nvPr/>
        </p:nvSpPr>
        <p:spPr>
          <a:xfrm flipV="1">
            <a:off x="2518287" y="3170904"/>
            <a:ext cx="271002" cy="269157"/>
          </a:xfrm>
          <a:prstGeom prst="rtTriangle">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11" name="TextBox 110">
                <a:extLst>
                  <a:ext uri="{FF2B5EF4-FFF2-40B4-BE49-F238E27FC236}">
                    <a16:creationId xmlns:a16="http://schemas.microsoft.com/office/drawing/2014/main" id="{98B28FCE-E7C6-DD40-8DC4-42B289AAA48F}"/>
                  </a:ext>
                </a:extLst>
              </p:cNvPr>
              <p:cNvSpPr txBox="1"/>
              <p:nvPr/>
            </p:nvSpPr>
            <p:spPr>
              <a:xfrm>
                <a:off x="2438400" y="2438400"/>
                <a:ext cx="1793502" cy="376963"/>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𝐵𝑓</m:t>
                        </m:r>
                      </m:sup>
                    </m:sSup>
                    <m:r>
                      <a:rPr lang="en-US" b="0" i="1" smtClean="0">
                        <a:latin typeface="Cambria Math" panose="02040503050406030204" pitchFamily="18" charset="0"/>
                      </a:rPr>
                      <m:t>,</m:t>
                    </m:r>
                    <m:r>
                      <a:rPr lang="en-US" i="1">
                        <a:latin typeface="Cambria Math" panose="02040503050406030204" pitchFamily="18" charset="0"/>
                      </a:rPr>
                      <m:t> </m:t>
                    </m:r>
                    <m:sSup>
                      <m:sSupPr>
                        <m:ctrlPr>
                          <a:rPr lang="en-US" i="1">
                            <a:latin typeface="Cambria Math" panose="02040503050406030204" pitchFamily="18" charset="0"/>
                          </a:rPr>
                        </m:ctrlPr>
                      </m:sSupPr>
                      <m:e>
                        <m:r>
                          <a:rPr lang="en-US" b="0" i="1" smtClean="0">
                            <a:latin typeface="Cambria Math" panose="02040503050406030204" pitchFamily="18" charset="0"/>
                          </a:rPr>
                          <m:t> </m:t>
                        </m:r>
                        <m:r>
                          <a:rPr lang="en-US" i="1">
                            <a:latin typeface="Cambria Math" panose="02040503050406030204" pitchFamily="18" charset="0"/>
                          </a:rPr>
                          <m:t>𝑋</m:t>
                        </m:r>
                      </m:e>
                      <m:sup>
                        <m:r>
                          <a:rPr lang="en-US" i="1">
                            <a:latin typeface="Cambria Math" panose="02040503050406030204" pitchFamily="18" charset="0"/>
                          </a:rPr>
                          <m:t>𝐶𝑓</m:t>
                        </m:r>
                      </m:sup>
                    </m:sSup>
                  </m:oMath>
                </a14:m>
                <a:r>
                  <a:rPr lang="en-US" dirty="0"/>
                  <a:t>,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b="0" i="1" smtClean="0">
                            <a:latin typeface="Cambria Math" panose="02040503050406030204" pitchFamily="18" charset="0"/>
                          </a:rPr>
                          <m:t>𝐷</m:t>
                        </m:r>
                        <m:r>
                          <a:rPr lang="en-US" i="1">
                            <a:latin typeface="Cambria Math" panose="02040503050406030204" pitchFamily="18" charset="0"/>
                          </a:rPr>
                          <m:t>𝑓</m:t>
                        </m:r>
                      </m:sup>
                    </m:sSup>
                  </m:oMath>
                </a14:m>
                <a:endParaRPr lang="en-US" baseline="30000" dirty="0"/>
              </a:p>
            </p:txBody>
          </p:sp>
        </mc:Choice>
        <mc:Fallback xmlns="">
          <p:sp>
            <p:nvSpPr>
              <p:cNvPr id="111" name="TextBox 110">
                <a:extLst>
                  <a:ext uri="{FF2B5EF4-FFF2-40B4-BE49-F238E27FC236}">
                    <a16:creationId xmlns:a16="http://schemas.microsoft.com/office/drawing/2014/main" id="{98B28FCE-E7C6-DD40-8DC4-42B289AAA48F}"/>
                  </a:ext>
                </a:extLst>
              </p:cNvPr>
              <p:cNvSpPr txBox="1">
                <a:spLocks noRot="1" noChangeAspect="1" noMove="1" noResize="1" noEditPoints="1" noAdjustHandles="1" noChangeArrowheads="1" noChangeShapeType="1" noTextEdit="1"/>
              </p:cNvSpPr>
              <p:nvPr/>
            </p:nvSpPr>
            <p:spPr>
              <a:xfrm>
                <a:off x="2438400" y="2438400"/>
                <a:ext cx="1793502" cy="376963"/>
              </a:xfrm>
              <a:prstGeom prst="rect">
                <a:avLst/>
              </a:prstGeom>
              <a:blipFill>
                <a:blip r:embed="rId9"/>
                <a:stretch>
                  <a:fillRect t="-3333" b="-2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2" name="Rectangle 111">
                <a:extLst>
                  <a:ext uri="{FF2B5EF4-FFF2-40B4-BE49-F238E27FC236}">
                    <a16:creationId xmlns:a16="http://schemas.microsoft.com/office/drawing/2014/main" id="{024BEC00-05D1-754A-93B0-8FCA25B5C0D2}"/>
                  </a:ext>
                </a:extLst>
              </p:cNvPr>
              <p:cNvSpPr/>
              <p:nvPr/>
            </p:nvSpPr>
            <p:spPr>
              <a:xfrm>
                <a:off x="685800" y="3657600"/>
                <a:ext cx="33457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𝑡</m:t>
                      </m:r>
                    </m:oMath>
                  </m:oMathPara>
                </a14:m>
                <a:endParaRPr lang="en-US" dirty="0"/>
              </a:p>
            </p:txBody>
          </p:sp>
        </mc:Choice>
        <mc:Fallback xmlns="">
          <p:sp>
            <p:nvSpPr>
              <p:cNvPr id="112" name="Rectangle 111">
                <a:extLst>
                  <a:ext uri="{FF2B5EF4-FFF2-40B4-BE49-F238E27FC236}">
                    <a16:creationId xmlns:a16="http://schemas.microsoft.com/office/drawing/2014/main" id="{024BEC00-05D1-754A-93B0-8FCA25B5C0D2}"/>
                  </a:ext>
                </a:extLst>
              </p:cNvPr>
              <p:cNvSpPr>
                <a:spLocks noRot="1" noChangeAspect="1" noMove="1" noResize="1" noEditPoints="1" noAdjustHandles="1" noChangeArrowheads="1" noChangeShapeType="1" noTextEdit="1"/>
              </p:cNvSpPr>
              <p:nvPr/>
            </p:nvSpPr>
            <p:spPr>
              <a:xfrm>
                <a:off x="685800" y="3657600"/>
                <a:ext cx="334579" cy="369332"/>
              </a:xfrm>
              <a:prstGeom prst="rect">
                <a:avLst/>
              </a:prstGeom>
              <a:blipFill>
                <a:blip r:embed="rId10"/>
                <a:stretch>
                  <a:fillRect/>
                </a:stretch>
              </a:blipFill>
            </p:spPr>
            <p:txBody>
              <a:bodyPr/>
              <a:lstStyle/>
              <a:p>
                <a:r>
                  <a:rPr lang="en-US">
                    <a:noFill/>
                  </a:rPr>
                  <a:t> </a:t>
                </a:r>
              </a:p>
            </p:txBody>
          </p:sp>
        </mc:Fallback>
      </mc:AlternateContent>
      <p:sp>
        <p:nvSpPr>
          <p:cNvPr id="113" name="TextBox 112">
            <a:extLst>
              <a:ext uri="{FF2B5EF4-FFF2-40B4-BE49-F238E27FC236}">
                <a16:creationId xmlns:a16="http://schemas.microsoft.com/office/drawing/2014/main" id="{F4B52497-A01E-9343-AC59-FD2C5251F745}"/>
              </a:ext>
            </a:extLst>
          </p:cNvPr>
          <p:cNvSpPr txBox="1"/>
          <p:nvPr/>
        </p:nvSpPr>
        <p:spPr>
          <a:xfrm>
            <a:off x="4743450" y="1771650"/>
            <a:ext cx="2171700" cy="369332"/>
          </a:xfrm>
          <a:prstGeom prst="rect">
            <a:avLst/>
          </a:prstGeom>
          <a:noFill/>
        </p:spPr>
        <p:txBody>
          <a:bodyPr wrap="square" rtlCol="0">
            <a:spAutoFit/>
          </a:bodyPr>
          <a:lstStyle/>
          <a:p>
            <a:pPr algn="ctr"/>
            <a:r>
              <a:rPr lang="en-US" dirty="0"/>
              <a:t>Import Market</a:t>
            </a:r>
          </a:p>
        </p:txBody>
      </p:sp>
      <p:sp>
        <p:nvSpPr>
          <p:cNvPr id="114" name="TextBox 113">
            <a:extLst>
              <a:ext uri="{FF2B5EF4-FFF2-40B4-BE49-F238E27FC236}">
                <a16:creationId xmlns:a16="http://schemas.microsoft.com/office/drawing/2014/main" id="{3925E6DE-1241-2C43-BA41-7453B98F7297}"/>
              </a:ext>
            </a:extLst>
          </p:cNvPr>
          <p:cNvSpPr txBox="1"/>
          <p:nvPr/>
        </p:nvSpPr>
        <p:spPr>
          <a:xfrm>
            <a:off x="3143250" y="4686300"/>
            <a:ext cx="514350" cy="369332"/>
          </a:xfrm>
          <a:prstGeom prst="rect">
            <a:avLst/>
          </a:prstGeom>
          <a:noFill/>
        </p:spPr>
        <p:txBody>
          <a:bodyPr wrap="square" rtlCol="0">
            <a:spAutoFit/>
          </a:bodyPr>
          <a:lstStyle/>
          <a:p>
            <a:r>
              <a:rPr lang="en-US" dirty="0"/>
              <a:t>Q</a:t>
            </a:r>
          </a:p>
        </p:txBody>
      </p:sp>
      <p:cxnSp>
        <p:nvCxnSpPr>
          <p:cNvPr id="115" name="Straight Arrow Connector 114">
            <a:extLst>
              <a:ext uri="{FF2B5EF4-FFF2-40B4-BE49-F238E27FC236}">
                <a16:creationId xmlns:a16="http://schemas.microsoft.com/office/drawing/2014/main" id="{4D1D87E8-E5BC-6847-8DA2-C64DA769689A}"/>
              </a:ext>
            </a:extLst>
          </p:cNvPr>
          <p:cNvCxnSpPr/>
          <p:nvPr/>
        </p:nvCxnSpPr>
        <p:spPr>
          <a:xfrm>
            <a:off x="1657350" y="4457700"/>
            <a:ext cx="857250" cy="0"/>
          </a:xfrm>
          <a:prstGeom prst="straightConnector1">
            <a:avLst/>
          </a:prstGeom>
          <a:ln w="38100">
            <a:solidFill>
              <a:srgbClr val="00B0F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6" name="Straight Arrow Connector 115">
            <a:extLst>
              <a:ext uri="{FF2B5EF4-FFF2-40B4-BE49-F238E27FC236}">
                <a16:creationId xmlns:a16="http://schemas.microsoft.com/office/drawing/2014/main" id="{6EA3D9E6-8CA2-8044-A24B-43527D101350}"/>
              </a:ext>
            </a:extLst>
          </p:cNvPr>
          <p:cNvCxnSpPr>
            <a:cxnSpLocks/>
          </p:cNvCxnSpPr>
          <p:nvPr/>
        </p:nvCxnSpPr>
        <p:spPr>
          <a:xfrm>
            <a:off x="6547631" y="4461217"/>
            <a:ext cx="313886" cy="0"/>
          </a:xfrm>
          <a:prstGeom prst="straightConnector1">
            <a:avLst/>
          </a:prstGeom>
          <a:ln w="381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7" name="Straight Arrow Connector 116">
            <a:extLst>
              <a:ext uri="{FF2B5EF4-FFF2-40B4-BE49-F238E27FC236}">
                <a16:creationId xmlns:a16="http://schemas.microsoft.com/office/drawing/2014/main" id="{070D64B1-D240-C442-B181-6EDA7EFBBBAF}"/>
              </a:ext>
            </a:extLst>
          </p:cNvPr>
          <p:cNvCxnSpPr>
            <a:cxnSpLocks/>
          </p:cNvCxnSpPr>
          <p:nvPr/>
        </p:nvCxnSpPr>
        <p:spPr>
          <a:xfrm flipH="1">
            <a:off x="2514600" y="4457700"/>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8" name="Straight Arrow Connector 117">
            <a:extLst>
              <a:ext uri="{FF2B5EF4-FFF2-40B4-BE49-F238E27FC236}">
                <a16:creationId xmlns:a16="http://schemas.microsoft.com/office/drawing/2014/main" id="{27FDBA61-21F6-954A-9F00-B0FA1A252220}"/>
              </a:ext>
            </a:extLst>
          </p:cNvPr>
          <p:cNvCxnSpPr>
            <a:cxnSpLocks/>
          </p:cNvCxnSpPr>
          <p:nvPr/>
        </p:nvCxnSpPr>
        <p:spPr>
          <a:xfrm flipH="1">
            <a:off x="1371600" y="4457700"/>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19" name="Left Brace 118">
            <a:extLst>
              <a:ext uri="{FF2B5EF4-FFF2-40B4-BE49-F238E27FC236}">
                <a16:creationId xmlns:a16="http://schemas.microsoft.com/office/drawing/2014/main" id="{D1AC43D4-C485-DB4D-BEEB-B6937F9DE156}"/>
              </a:ext>
            </a:extLst>
          </p:cNvPr>
          <p:cNvSpPr/>
          <p:nvPr/>
        </p:nvSpPr>
        <p:spPr>
          <a:xfrm rot="5400000">
            <a:off x="1481138" y="4574382"/>
            <a:ext cx="54769" cy="273844"/>
          </a:xfrm>
          <a:prstGeom prst="leftBrace">
            <a:avLst>
              <a:gd name="adj1" fmla="val 44444"/>
              <a:gd name="adj2" fmla="val 50000"/>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0" name="Left Brace 119">
            <a:extLst>
              <a:ext uri="{FF2B5EF4-FFF2-40B4-BE49-F238E27FC236}">
                <a16:creationId xmlns:a16="http://schemas.microsoft.com/office/drawing/2014/main" id="{BAA6F9BC-B3B2-BA42-A36C-2AA5CD7870DE}"/>
              </a:ext>
            </a:extLst>
          </p:cNvPr>
          <p:cNvSpPr/>
          <p:nvPr/>
        </p:nvSpPr>
        <p:spPr>
          <a:xfrm rot="5400000">
            <a:off x="2624138" y="4574382"/>
            <a:ext cx="54769" cy="273844"/>
          </a:xfrm>
          <a:prstGeom prst="leftBrace">
            <a:avLst>
              <a:gd name="adj1" fmla="val 44444"/>
              <a:gd name="adj2" fmla="val 50000"/>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1" name="Left Brace 120">
            <a:extLst>
              <a:ext uri="{FF2B5EF4-FFF2-40B4-BE49-F238E27FC236}">
                <a16:creationId xmlns:a16="http://schemas.microsoft.com/office/drawing/2014/main" id="{1A76FE83-C402-3340-858A-E31110D5777B}"/>
              </a:ext>
            </a:extLst>
          </p:cNvPr>
          <p:cNvSpPr/>
          <p:nvPr/>
        </p:nvSpPr>
        <p:spPr>
          <a:xfrm rot="5400000">
            <a:off x="6672262" y="4555332"/>
            <a:ext cx="61913" cy="304800"/>
          </a:xfrm>
          <a:prstGeom prst="leftBrace">
            <a:avLst>
              <a:gd name="adj1" fmla="val 44444"/>
              <a:gd name="adj2" fmla="val 50000"/>
            </a:avLst>
          </a:prstGeom>
          <a:ln>
            <a:solidFill>
              <a:srgbClr val="00B05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22" name="Straight Arrow Connector 121">
            <a:extLst>
              <a:ext uri="{FF2B5EF4-FFF2-40B4-BE49-F238E27FC236}">
                <a16:creationId xmlns:a16="http://schemas.microsoft.com/office/drawing/2014/main" id="{E2885FD1-7295-5C42-A738-447AE2EBB0E9}"/>
              </a:ext>
            </a:extLst>
          </p:cNvPr>
          <p:cNvCxnSpPr>
            <a:cxnSpLocks/>
          </p:cNvCxnSpPr>
          <p:nvPr/>
        </p:nvCxnSpPr>
        <p:spPr>
          <a:xfrm flipH="1">
            <a:off x="2226635" y="5048250"/>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23" name="Rectangle 122">
            <a:extLst>
              <a:ext uri="{FF2B5EF4-FFF2-40B4-BE49-F238E27FC236}">
                <a16:creationId xmlns:a16="http://schemas.microsoft.com/office/drawing/2014/main" id="{AB0613FD-B812-6249-B5FF-7C2C1B75C871}"/>
              </a:ext>
            </a:extLst>
          </p:cNvPr>
          <p:cNvSpPr/>
          <p:nvPr/>
        </p:nvSpPr>
        <p:spPr>
          <a:xfrm>
            <a:off x="2120948" y="5048250"/>
            <a:ext cx="463588" cy="369332"/>
          </a:xfrm>
          <a:prstGeom prst="rect">
            <a:avLst/>
          </a:prstGeom>
        </p:spPr>
        <p:txBody>
          <a:bodyPr wrap="none">
            <a:spAutoFit/>
          </a:bodyPr>
          <a:lstStyle/>
          <a:p>
            <a:r>
              <a:rPr lang="en-US" i="1" dirty="0">
                <a:solidFill>
                  <a:srgbClr val="0070C0"/>
                </a:solidFill>
                <a:latin typeface="Cambria Math" panose="02040503050406030204" pitchFamily="18" charset="0"/>
              </a:rPr>
              <a:t>TR</a:t>
            </a:r>
          </a:p>
        </p:txBody>
      </p:sp>
      <p:cxnSp>
        <p:nvCxnSpPr>
          <p:cNvPr id="124" name="Straight Arrow Connector 123">
            <a:extLst>
              <a:ext uri="{FF2B5EF4-FFF2-40B4-BE49-F238E27FC236}">
                <a16:creationId xmlns:a16="http://schemas.microsoft.com/office/drawing/2014/main" id="{A7357D22-4D90-E64D-A1EF-521A4A745595}"/>
              </a:ext>
            </a:extLst>
          </p:cNvPr>
          <p:cNvCxnSpPr>
            <a:cxnSpLocks/>
          </p:cNvCxnSpPr>
          <p:nvPr/>
        </p:nvCxnSpPr>
        <p:spPr>
          <a:xfrm flipH="1">
            <a:off x="1651000" y="5052483"/>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25" name="Rectangle 124">
            <a:extLst>
              <a:ext uri="{FF2B5EF4-FFF2-40B4-BE49-F238E27FC236}">
                <a16:creationId xmlns:a16="http://schemas.microsoft.com/office/drawing/2014/main" id="{E7A3F2FB-B05A-844B-AE37-E3078DB28A32}"/>
              </a:ext>
            </a:extLst>
          </p:cNvPr>
          <p:cNvSpPr/>
          <p:nvPr/>
        </p:nvSpPr>
        <p:spPr>
          <a:xfrm>
            <a:off x="1531029" y="5059463"/>
            <a:ext cx="473206" cy="369332"/>
          </a:xfrm>
          <a:prstGeom prst="rect">
            <a:avLst/>
          </a:prstGeom>
        </p:spPr>
        <p:txBody>
          <a:bodyPr wrap="none">
            <a:spAutoFit/>
          </a:bodyPr>
          <a:lstStyle/>
          <a:p>
            <a:r>
              <a:rPr lang="en-US" i="1" dirty="0">
                <a:solidFill>
                  <a:srgbClr val="FF0000"/>
                </a:solidFill>
                <a:latin typeface="Cambria Math" panose="02040503050406030204" pitchFamily="18" charset="0"/>
              </a:rPr>
              <a:t>TD</a:t>
            </a:r>
          </a:p>
        </p:txBody>
      </p:sp>
      <p:cxnSp>
        <p:nvCxnSpPr>
          <p:cNvPr id="126" name="Straight Arrow Connector 125">
            <a:extLst>
              <a:ext uri="{FF2B5EF4-FFF2-40B4-BE49-F238E27FC236}">
                <a16:creationId xmlns:a16="http://schemas.microsoft.com/office/drawing/2014/main" id="{0C8FF2EB-B3C6-0B49-A9AF-13F2930CEA77}"/>
              </a:ext>
            </a:extLst>
          </p:cNvPr>
          <p:cNvCxnSpPr>
            <a:cxnSpLocks/>
          </p:cNvCxnSpPr>
          <p:nvPr/>
        </p:nvCxnSpPr>
        <p:spPr>
          <a:xfrm>
            <a:off x="1940917" y="5051767"/>
            <a:ext cx="313886" cy="0"/>
          </a:xfrm>
          <a:prstGeom prst="straightConnector1">
            <a:avLst/>
          </a:prstGeom>
          <a:ln w="381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sp>
        <p:nvSpPr>
          <p:cNvPr id="127" name="Rectangle 126">
            <a:extLst>
              <a:ext uri="{FF2B5EF4-FFF2-40B4-BE49-F238E27FC236}">
                <a16:creationId xmlns:a16="http://schemas.microsoft.com/office/drawing/2014/main" id="{A883F824-7E22-2540-9D2A-35B14A6C72F7}"/>
              </a:ext>
            </a:extLst>
          </p:cNvPr>
          <p:cNvSpPr/>
          <p:nvPr/>
        </p:nvSpPr>
        <p:spPr>
          <a:xfrm>
            <a:off x="1831605" y="5055230"/>
            <a:ext cx="447623" cy="369332"/>
          </a:xfrm>
          <a:prstGeom prst="rect">
            <a:avLst/>
          </a:prstGeom>
        </p:spPr>
        <p:txBody>
          <a:bodyPr wrap="none">
            <a:spAutoFit/>
          </a:bodyPr>
          <a:lstStyle/>
          <a:p>
            <a:r>
              <a:rPr lang="en-US" i="1" dirty="0">
                <a:solidFill>
                  <a:srgbClr val="00B050"/>
                </a:solidFill>
                <a:latin typeface="Cambria Math" panose="02040503050406030204" pitchFamily="18" charset="0"/>
              </a:rPr>
              <a:t>TC</a:t>
            </a:r>
          </a:p>
        </p:txBody>
      </p:sp>
      <p:sp>
        <p:nvSpPr>
          <p:cNvPr id="128" name="Rectangle 127">
            <a:extLst>
              <a:ext uri="{FF2B5EF4-FFF2-40B4-BE49-F238E27FC236}">
                <a16:creationId xmlns:a16="http://schemas.microsoft.com/office/drawing/2014/main" id="{34E60F2F-D46B-324B-9720-50AB4A38AAA2}"/>
              </a:ext>
            </a:extLst>
          </p:cNvPr>
          <p:cNvSpPr/>
          <p:nvPr/>
        </p:nvSpPr>
        <p:spPr>
          <a:xfrm>
            <a:off x="2409324" y="4420268"/>
            <a:ext cx="463588" cy="369332"/>
          </a:xfrm>
          <a:prstGeom prst="rect">
            <a:avLst/>
          </a:prstGeom>
        </p:spPr>
        <p:txBody>
          <a:bodyPr wrap="none">
            <a:spAutoFit/>
          </a:bodyPr>
          <a:lstStyle/>
          <a:p>
            <a:r>
              <a:rPr lang="en-US" i="1" dirty="0">
                <a:solidFill>
                  <a:srgbClr val="0070C0"/>
                </a:solidFill>
                <a:latin typeface="Cambria Math" panose="02040503050406030204" pitchFamily="18" charset="0"/>
              </a:rPr>
              <a:t>TR</a:t>
            </a:r>
          </a:p>
        </p:txBody>
      </p:sp>
      <p:sp>
        <p:nvSpPr>
          <p:cNvPr id="129" name="Rectangle 128">
            <a:extLst>
              <a:ext uri="{FF2B5EF4-FFF2-40B4-BE49-F238E27FC236}">
                <a16:creationId xmlns:a16="http://schemas.microsoft.com/office/drawing/2014/main" id="{B608A33A-9601-E44D-9D53-53BBF2E9BCAF}"/>
              </a:ext>
            </a:extLst>
          </p:cNvPr>
          <p:cNvSpPr/>
          <p:nvPr/>
        </p:nvSpPr>
        <p:spPr>
          <a:xfrm>
            <a:off x="6445299" y="4415819"/>
            <a:ext cx="447623" cy="369332"/>
          </a:xfrm>
          <a:prstGeom prst="rect">
            <a:avLst/>
          </a:prstGeom>
        </p:spPr>
        <p:txBody>
          <a:bodyPr wrap="none">
            <a:spAutoFit/>
          </a:bodyPr>
          <a:lstStyle/>
          <a:p>
            <a:r>
              <a:rPr lang="en-US" i="1" dirty="0">
                <a:solidFill>
                  <a:srgbClr val="00B050"/>
                </a:solidFill>
                <a:latin typeface="Cambria Math" panose="02040503050406030204" pitchFamily="18" charset="0"/>
              </a:rPr>
              <a:t>TC</a:t>
            </a:r>
          </a:p>
        </p:txBody>
      </p:sp>
      <p:sp>
        <p:nvSpPr>
          <p:cNvPr id="130" name="Rectangle 129">
            <a:extLst>
              <a:ext uri="{FF2B5EF4-FFF2-40B4-BE49-F238E27FC236}">
                <a16:creationId xmlns:a16="http://schemas.microsoft.com/office/drawing/2014/main" id="{5D981321-B5A5-CB46-B009-9D9184560E2B}"/>
              </a:ext>
            </a:extLst>
          </p:cNvPr>
          <p:cNvSpPr/>
          <p:nvPr/>
        </p:nvSpPr>
        <p:spPr>
          <a:xfrm>
            <a:off x="1260977" y="4420268"/>
            <a:ext cx="473206" cy="369332"/>
          </a:xfrm>
          <a:prstGeom prst="rect">
            <a:avLst/>
          </a:prstGeom>
        </p:spPr>
        <p:txBody>
          <a:bodyPr wrap="none">
            <a:spAutoFit/>
          </a:bodyPr>
          <a:lstStyle/>
          <a:p>
            <a:r>
              <a:rPr lang="en-US" i="1" dirty="0">
                <a:solidFill>
                  <a:srgbClr val="FF0000"/>
                </a:solidFill>
                <a:latin typeface="Cambria Math" panose="02040503050406030204" pitchFamily="18" charset="0"/>
              </a:rPr>
              <a:t>TD</a:t>
            </a:r>
          </a:p>
        </p:txBody>
      </p:sp>
      <mc:AlternateContent xmlns:mc="http://schemas.openxmlformats.org/markup-compatibility/2006" xmlns:a14="http://schemas.microsoft.com/office/drawing/2010/main">
        <mc:Choice Requires="a14">
          <p:sp>
            <p:nvSpPr>
              <p:cNvPr id="74" name="Rectangle 73">
                <a:extLst>
                  <a:ext uri="{FF2B5EF4-FFF2-40B4-BE49-F238E27FC236}">
                    <a16:creationId xmlns:a16="http://schemas.microsoft.com/office/drawing/2014/main" id="{A9B475E1-BF24-BE40-B7EE-C01D33FC9A7E}"/>
                  </a:ext>
                </a:extLst>
              </p:cNvPr>
              <p:cNvSpPr/>
              <p:nvPr/>
            </p:nvSpPr>
            <p:spPr>
              <a:xfrm>
                <a:off x="337343" y="2915354"/>
                <a:ext cx="754437" cy="65633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latin typeface="Cambria Math" panose="02040503050406030204" pitchFamily="18" charset="0"/>
                            </a:rPr>
                          </m:ctrlPr>
                        </m:sSubSupPr>
                        <m:e>
                          <m:r>
                            <a:rPr lang="en-US" i="1">
                              <a:latin typeface="Cambria Math" panose="02040503050406030204" pitchFamily="18" charset="0"/>
                            </a:rPr>
                            <m:t>𝑋</m:t>
                          </m:r>
                        </m:e>
                        <m:sub>
                          <m:r>
                            <a:rPr lang="en-US" i="0">
                              <a:latin typeface="Cambria Math" panose="02040503050406030204" pitchFamily="18" charset="0"/>
                            </a:rPr>
                            <m:t>1</m:t>
                          </m:r>
                        </m:sub>
                        <m:sup>
                          <m:r>
                            <a:rPr lang="en-US" b="0" i="1" smtClean="0">
                              <a:latin typeface="Cambria Math" panose="02040503050406030204" pitchFamily="18" charset="0"/>
                            </a:rPr>
                            <m:t>𝐵</m:t>
                          </m:r>
                        </m:sup>
                      </m:sSubSup>
                    </m:oMath>
                  </m:oMathPara>
                </a14:m>
                <a:endParaRPr lang="en-US" b="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𝑋</m:t>
                          </m:r>
                        </m:e>
                        <m:sub>
                          <m:r>
                            <a:rPr lang="en-US">
                              <a:latin typeface="Cambria Math" panose="02040503050406030204" pitchFamily="18" charset="0"/>
                            </a:rPr>
                            <m:t>1</m:t>
                          </m:r>
                        </m:sub>
                        <m:sup>
                          <m:r>
                            <a:rPr lang="en-US" i="1">
                              <a:latin typeface="Cambria Math" panose="02040503050406030204" pitchFamily="18" charset="0"/>
                            </a:rPr>
                            <m:t>𝐶</m:t>
                          </m:r>
                        </m:sup>
                      </m:sSubSup>
                    </m:oMath>
                  </m:oMathPara>
                </a14:m>
                <a:endParaRPr lang="en-US" dirty="0"/>
              </a:p>
            </p:txBody>
          </p:sp>
        </mc:Choice>
        <mc:Fallback xmlns="">
          <p:sp>
            <p:nvSpPr>
              <p:cNvPr id="74" name="Rectangle 73">
                <a:extLst>
                  <a:ext uri="{FF2B5EF4-FFF2-40B4-BE49-F238E27FC236}">
                    <a16:creationId xmlns:a16="http://schemas.microsoft.com/office/drawing/2014/main" id="{A9B475E1-BF24-BE40-B7EE-C01D33FC9A7E}"/>
                  </a:ext>
                </a:extLst>
              </p:cNvPr>
              <p:cNvSpPr>
                <a:spLocks noRot="1" noChangeAspect="1" noMove="1" noResize="1" noEditPoints="1" noAdjustHandles="1" noChangeArrowheads="1" noChangeShapeType="1" noTextEdit="1"/>
              </p:cNvSpPr>
              <p:nvPr/>
            </p:nvSpPr>
            <p:spPr>
              <a:xfrm>
                <a:off x="337343" y="2915354"/>
                <a:ext cx="754437" cy="656334"/>
              </a:xfrm>
              <a:prstGeom prst="rect">
                <a:avLst/>
              </a:prstGeom>
              <a:blipFill>
                <a:blip r:embed="rId11"/>
                <a:stretch>
                  <a:fillRect/>
                </a:stretch>
              </a:blipFill>
            </p:spPr>
            <p:txBody>
              <a:bodyPr/>
              <a:lstStyle/>
              <a:p>
                <a:r>
                  <a:rPr lang="en-US">
                    <a:noFill/>
                  </a:rPr>
                  <a:t> </a:t>
                </a:r>
              </a:p>
            </p:txBody>
          </p:sp>
        </mc:Fallback>
      </mc:AlternateContent>
      <p:cxnSp>
        <p:nvCxnSpPr>
          <p:cNvPr id="6" name="Straight Arrow Connector 5">
            <a:extLst>
              <a:ext uri="{FF2B5EF4-FFF2-40B4-BE49-F238E27FC236}">
                <a16:creationId xmlns:a16="http://schemas.microsoft.com/office/drawing/2014/main" id="{0D078C2D-713E-6D4C-AC07-8C0D29095DB4}"/>
              </a:ext>
            </a:extLst>
          </p:cNvPr>
          <p:cNvCxnSpPr/>
          <p:nvPr/>
        </p:nvCxnSpPr>
        <p:spPr>
          <a:xfrm>
            <a:off x="925286" y="3537857"/>
            <a:ext cx="402771" cy="239486"/>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77" name="Rectangle 76">
                <a:extLst>
                  <a:ext uri="{FF2B5EF4-FFF2-40B4-BE49-F238E27FC236}">
                    <a16:creationId xmlns:a16="http://schemas.microsoft.com/office/drawing/2014/main" id="{22E605A9-7E8D-F143-856F-D4E0587C2EFD}"/>
                  </a:ext>
                </a:extLst>
              </p:cNvPr>
              <p:cNvSpPr/>
              <p:nvPr/>
            </p:nvSpPr>
            <p:spPr>
              <a:xfrm>
                <a:off x="1412537" y="2238869"/>
                <a:ext cx="531556" cy="37266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latin typeface="Cambria Math" panose="02040503050406030204" pitchFamily="18" charset="0"/>
                            </a:rPr>
                          </m:ctrlPr>
                        </m:sSubSupPr>
                        <m:e>
                          <m:r>
                            <a:rPr lang="en-US" i="1">
                              <a:latin typeface="Cambria Math" panose="02040503050406030204" pitchFamily="18" charset="0"/>
                            </a:rPr>
                            <m:t>𝑋</m:t>
                          </m:r>
                        </m:e>
                        <m:sub>
                          <m:r>
                            <a:rPr lang="en-US" i="0">
                              <a:latin typeface="Cambria Math" panose="02040503050406030204" pitchFamily="18" charset="0"/>
                            </a:rPr>
                            <m:t>1</m:t>
                          </m:r>
                        </m:sub>
                        <m:sup>
                          <m:r>
                            <a:rPr lang="en-US" b="0" i="1" smtClean="0">
                              <a:latin typeface="Cambria Math" panose="02040503050406030204" pitchFamily="18" charset="0"/>
                            </a:rPr>
                            <m:t>𝐷</m:t>
                          </m:r>
                        </m:sup>
                      </m:sSubSup>
                    </m:oMath>
                  </m:oMathPara>
                </a14:m>
                <a:endParaRPr lang="en-US" dirty="0"/>
              </a:p>
            </p:txBody>
          </p:sp>
        </mc:Choice>
        <mc:Fallback xmlns="">
          <p:sp>
            <p:nvSpPr>
              <p:cNvPr id="77" name="Rectangle 76">
                <a:extLst>
                  <a:ext uri="{FF2B5EF4-FFF2-40B4-BE49-F238E27FC236}">
                    <a16:creationId xmlns:a16="http://schemas.microsoft.com/office/drawing/2014/main" id="{22E605A9-7E8D-F143-856F-D4E0587C2EFD}"/>
                  </a:ext>
                </a:extLst>
              </p:cNvPr>
              <p:cNvSpPr>
                <a:spLocks noRot="1" noChangeAspect="1" noMove="1" noResize="1" noEditPoints="1" noAdjustHandles="1" noChangeArrowheads="1" noChangeShapeType="1" noTextEdit="1"/>
              </p:cNvSpPr>
              <p:nvPr/>
            </p:nvSpPr>
            <p:spPr>
              <a:xfrm>
                <a:off x="1412537" y="2238869"/>
                <a:ext cx="531556" cy="372666"/>
              </a:xfrm>
              <a:prstGeom prst="rect">
                <a:avLst/>
              </a:prstGeom>
              <a:blipFill>
                <a:blip r:embed="rId12"/>
                <a:stretch>
                  <a:fillRect/>
                </a:stretch>
              </a:blipFill>
            </p:spPr>
            <p:txBody>
              <a:bodyPr/>
              <a:lstStyle/>
              <a:p>
                <a:r>
                  <a:rPr lang="en-US">
                    <a:noFill/>
                  </a:rPr>
                  <a:t> </a:t>
                </a:r>
              </a:p>
            </p:txBody>
          </p:sp>
        </mc:Fallback>
      </mc:AlternateContent>
      <p:cxnSp>
        <p:nvCxnSpPr>
          <p:cNvPr id="78" name="Straight Arrow Connector 77">
            <a:extLst>
              <a:ext uri="{FF2B5EF4-FFF2-40B4-BE49-F238E27FC236}">
                <a16:creationId xmlns:a16="http://schemas.microsoft.com/office/drawing/2014/main" id="{5E189503-0477-214C-B791-D0C63C1EEF8E}"/>
              </a:ext>
            </a:extLst>
          </p:cNvPr>
          <p:cNvCxnSpPr>
            <a:cxnSpLocks/>
          </p:cNvCxnSpPr>
          <p:nvPr/>
        </p:nvCxnSpPr>
        <p:spPr>
          <a:xfrm>
            <a:off x="1785257" y="2569029"/>
            <a:ext cx="174172" cy="206828"/>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92" name="Straight Connector 91">
            <a:extLst>
              <a:ext uri="{FF2B5EF4-FFF2-40B4-BE49-F238E27FC236}">
                <a16:creationId xmlns:a16="http://schemas.microsoft.com/office/drawing/2014/main" id="{8B85F163-61A3-0746-963C-6D9ECA960372}"/>
              </a:ext>
            </a:extLst>
          </p:cNvPr>
          <p:cNvCxnSpPr>
            <a:cxnSpLocks/>
          </p:cNvCxnSpPr>
          <p:nvPr/>
        </p:nvCxnSpPr>
        <p:spPr>
          <a:xfrm flipV="1">
            <a:off x="1143000" y="2743200"/>
            <a:ext cx="1828800" cy="16573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108F5F29-3284-6845-BBD9-F61EF62DE53E}"/>
              </a:ext>
            </a:extLst>
          </p:cNvPr>
          <p:cNvCxnSpPr>
            <a:cxnSpLocks/>
          </p:cNvCxnSpPr>
          <p:nvPr/>
        </p:nvCxnSpPr>
        <p:spPr>
          <a:xfrm>
            <a:off x="1143000" y="3156698"/>
            <a:ext cx="5710378"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sp>
        <p:nvSpPr>
          <p:cNvPr id="3" name="Footer Placeholder 2">
            <a:extLst>
              <a:ext uri="{FF2B5EF4-FFF2-40B4-BE49-F238E27FC236}">
                <a16:creationId xmlns:a16="http://schemas.microsoft.com/office/drawing/2014/main" id="{BE17F03E-793F-2742-8B57-DB6E80A04F95}"/>
              </a:ext>
            </a:extLst>
          </p:cNvPr>
          <p:cNvSpPr>
            <a:spLocks noGrp="1"/>
          </p:cNvSpPr>
          <p:nvPr>
            <p:ph type="ftr" sz="quarter" idx="11"/>
          </p:nvPr>
        </p:nvSpPr>
        <p:spPr/>
        <p:txBody>
          <a:bodyPr/>
          <a:lstStyle/>
          <a:p>
            <a:pPr>
              <a:defRPr/>
            </a:pPr>
            <a:r>
              <a:rPr lang="en-US"/>
              <a:t>Class 19:  Preferential Trading Arrangements</a:t>
            </a:r>
          </a:p>
        </p:txBody>
      </p:sp>
    </p:spTree>
    <p:extLst>
      <p:ext uri="{BB962C8B-B14F-4D97-AF65-F5344CB8AC3E}">
        <p14:creationId xmlns:p14="http://schemas.microsoft.com/office/powerpoint/2010/main" val="705235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Rectangle 83">
            <a:extLst>
              <a:ext uri="{FF2B5EF4-FFF2-40B4-BE49-F238E27FC236}">
                <a16:creationId xmlns:a16="http://schemas.microsoft.com/office/drawing/2014/main" id="{5E56FDA5-6DB4-6846-9557-B6E7529EDD54}"/>
              </a:ext>
            </a:extLst>
          </p:cNvPr>
          <p:cNvSpPr/>
          <p:nvPr/>
        </p:nvSpPr>
        <p:spPr>
          <a:xfrm>
            <a:off x="0" y="668740"/>
            <a:ext cx="9144000" cy="55546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1" name="Rectangle 90">
            <a:extLst>
              <a:ext uri="{FF2B5EF4-FFF2-40B4-BE49-F238E27FC236}">
                <a16:creationId xmlns:a16="http://schemas.microsoft.com/office/drawing/2014/main" id="{93154B5B-B0B1-6F43-9BC7-BCB98A0EE718}"/>
              </a:ext>
            </a:extLst>
          </p:cNvPr>
          <p:cNvSpPr/>
          <p:nvPr/>
        </p:nvSpPr>
        <p:spPr>
          <a:xfrm flipV="1">
            <a:off x="1143538" y="2915217"/>
            <a:ext cx="1648107" cy="251057"/>
          </a:xfrm>
          <a:prstGeom prst="rect">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 name="Right Triangle 85">
            <a:extLst>
              <a:ext uri="{FF2B5EF4-FFF2-40B4-BE49-F238E27FC236}">
                <a16:creationId xmlns:a16="http://schemas.microsoft.com/office/drawing/2014/main" id="{C24FF2CE-D5F9-3D4A-A329-DC77A1D5A46E}"/>
              </a:ext>
            </a:extLst>
          </p:cNvPr>
          <p:cNvSpPr/>
          <p:nvPr/>
        </p:nvSpPr>
        <p:spPr>
          <a:xfrm flipV="1">
            <a:off x="1944445" y="3162845"/>
            <a:ext cx="570155" cy="526356"/>
          </a:xfrm>
          <a:prstGeom prst="rtTriangle">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F8B286E1-10A7-E14C-9919-075CCBE225BF}"/>
              </a:ext>
            </a:extLst>
          </p:cNvPr>
          <p:cNvSpPr/>
          <p:nvPr/>
        </p:nvSpPr>
        <p:spPr>
          <a:xfrm flipV="1">
            <a:off x="4003717" y="2920719"/>
            <a:ext cx="2556695" cy="233657"/>
          </a:xfrm>
          <a:prstGeom prst="rect">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 name="Right Triangle 82">
            <a:extLst>
              <a:ext uri="{FF2B5EF4-FFF2-40B4-BE49-F238E27FC236}">
                <a16:creationId xmlns:a16="http://schemas.microsoft.com/office/drawing/2014/main" id="{F11B4B00-1A05-9547-AC1B-529F2490CA54}"/>
              </a:ext>
            </a:extLst>
          </p:cNvPr>
          <p:cNvSpPr/>
          <p:nvPr/>
        </p:nvSpPr>
        <p:spPr>
          <a:xfrm>
            <a:off x="6548566" y="2914650"/>
            <a:ext cx="291227" cy="242761"/>
          </a:xfrm>
          <a:prstGeom prst="rtTriangle">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82</a:t>
            </a:fld>
            <a:endParaRPr lang="en-US"/>
          </a:p>
        </p:txBody>
      </p:sp>
      <p:cxnSp>
        <p:nvCxnSpPr>
          <p:cNvPr id="7" name="Straight Connector 6"/>
          <p:cNvCxnSpPr>
            <a:cxnSpLocks/>
          </p:cNvCxnSpPr>
          <p:nvPr/>
        </p:nvCxnSpPr>
        <p:spPr>
          <a:xfrm>
            <a:off x="1143000" y="4743450"/>
            <a:ext cx="22288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V="1">
            <a:off x="11430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914400" y="2114550"/>
            <a:ext cx="514350" cy="369332"/>
          </a:xfrm>
          <a:prstGeom prst="rect">
            <a:avLst/>
          </a:prstGeom>
          <a:noFill/>
        </p:spPr>
        <p:txBody>
          <a:bodyPr wrap="square" rtlCol="0">
            <a:spAutoFit/>
          </a:bodyPr>
          <a:lstStyle/>
          <a:p>
            <a:r>
              <a:rPr lang="en-US" dirty="0"/>
              <a:t>P</a:t>
            </a:r>
          </a:p>
        </p:txBody>
      </p:sp>
      <p:sp>
        <p:nvSpPr>
          <p:cNvPr id="34" name="TextBox 33"/>
          <p:cNvSpPr txBox="1"/>
          <p:nvPr/>
        </p:nvSpPr>
        <p:spPr>
          <a:xfrm>
            <a:off x="1314450" y="1600201"/>
            <a:ext cx="1943100" cy="646331"/>
          </a:xfrm>
          <a:prstGeom prst="rect">
            <a:avLst/>
          </a:prstGeom>
          <a:noFill/>
        </p:spPr>
        <p:txBody>
          <a:bodyPr wrap="square" rtlCol="0">
            <a:spAutoFit/>
          </a:bodyPr>
          <a:lstStyle/>
          <a:p>
            <a:pPr algn="ctr"/>
            <a:r>
              <a:rPr lang="en-US" dirty="0"/>
              <a:t>Export Supplies of B, C, and D</a:t>
            </a:r>
          </a:p>
        </p:txBody>
      </p:sp>
      <p:sp>
        <p:nvSpPr>
          <p:cNvPr id="38" name="Left Brace 37"/>
          <p:cNvSpPr/>
          <p:nvPr/>
        </p:nvSpPr>
        <p:spPr>
          <a:xfrm>
            <a:off x="971550" y="3371850"/>
            <a:ext cx="171450" cy="1028700"/>
          </a:xfrm>
          <a:prstGeom prst="leftBrace">
            <a:avLst>
              <a:gd name="adj1" fmla="val 44444"/>
              <a:gd name="adj2"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61" name="Straight Connector 60"/>
          <p:cNvCxnSpPr>
            <a:cxnSpLocks/>
          </p:cNvCxnSpPr>
          <p:nvPr/>
        </p:nvCxnSpPr>
        <p:spPr>
          <a:xfrm>
            <a:off x="4000500" y="4743450"/>
            <a:ext cx="36004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flipV="1">
            <a:off x="40005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5" name="TextBox 64"/>
          <p:cNvSpPr txBox="1"/>
          <p:nvPr/>
        </p:nvSpPr>
        <p:spPr>
          <a:xfrm>
            <a:off x="7486650" y="4686300"/>
            <a:ext cx="514350" cy="369332"/>
          </a:xfrm>
          <a:prstGeom prst="rect">
            <a:avLst/>
          </a:prstGeom>
          <a:noFill/>
        </p:spPr>
        <p:txBody>
          <a:bodyPr wrap="square" rtlCol="0">
            <a:spAutoFit/>
          </a:bodyPr>
          <a:lstStyle/>
          <a:p>
            <a:r>
              <a:rPr lang="en-US" dirty="0"/>
              <a:t>Q</a:t>
            </a:r>
          </a:p>
        </p:txBody>
      </p:sp>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92EE2414-DF8A-4344-983D-77235EC7E06D}"/>
                  </a:ext>
                </a:extLst>
              </p:cNvPr>
              <p:cNvSpPr txBox="1"/>
              <p:nvPr/>
            </p:nvSpPr>
            <p:spPr>
              <a:xfrm>
                <a:off x="2286000" y="2171700"/>
                <a:ext cx="1023657" cy="3702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𝑡</m:t>
                          </m:r>
                        </m:sup>
                      </m:sSup>
                      <m:r>
                        <a:rPr lang="en-US" i="1">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𝑡</m:t>
                          </m:r>
                        </m:sup>
                      </m:sSup>
                      <m:r>
                        <a:rPr lang="en-US" b="0" i="1" smtClean="0">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b="0" i="1" smtClean="0">
                              <a:latin typeface="Cambria Math" panose="02040503050406030204" pitchFamily="18" charset="0"/>
                            </a:rPr>
                            <m:t>𝐷</m:t>
                          </m:r>
                          <m:r>
                            <a:rPr lang="en-US" i="1">
                              <a:latin typeface="Cambria Math" panose="02040503050406030204" pitchFamily="18" charset="0"/>
                            </a:rPr>
                            <m:t>𝑡</m:t>
                          </m:r>
                        </m:sup>
                      </m:sSup>
                    </m:oMath>
                  </m:oMathPara>
                </a14:m>
                <a:endParaRPr lang="en-US" baseline="30000" dirty="0"/>
              </a:p>
            </p:txBody>
          </p:sp>
        </mc:Choice>
        <mc:Fallback xmlns="">
          <p:sp>
            <p:nvSpPr>
              <p:cNvPr id="52" name="TextBox 51">
                <a:extLst>
                  <a:ext uri="{FF2B5EF4-FFF2-40B4-BE49-F238E27FC236}">
                    <a16:creationId xmlns:a16="http://schemas.microsoft.com/office/drawing/2014/main" id="{92EE2414-DF8A-4344-983D-77235EC7E06D}"/>
                  </a:ext>
                </a:extLst>
              </p:cNvPr>
              <p:cNvSpPr txBox="1">
                <a:spLocks noRot="1" noChangeAspect="1" noMove="1" noResize="1" noEditPoints="1" noAdjustHandles="1" noChangeArrowheads="1" noChangeShapeType="1" noTextEdit="1"/>
              </p:cNvSpPr>
              <p:nvPr/>
            </p:nvSpPr>
            <p:spPr>
              <a:xfrm>
                <a:off x="2286000" y="2171700"/>
                <a:ext cx="1023657" cy="370230"/>
              </a:xfrm>
              <a:prstGeom prst="rect">
                <a:avLst/>
              </a:prstGeom>
              <a:blipFill>
                <a:blip r:embed="rId2"/>
                <a:stretch>
                  <a:fillRect r="-33333"/>
                </a:stretch>
              </a:blipFill>
            </p:spPr>
            <p:txBody>
              <a:bodyPr/>
              <a:lstStyle/>
              <a:p>
                <a:r>
                  <a:rPr lang="en-US">
                    <a:noFill/>
                  </a:rPr>
                  <a:t> </a:t>
                </a:r>
              </a:p>
            </p:txBody>
          </p:sp>
        </mc:Fallback>
      </mc:AlternateContent>
      <p:sp>
        <p:nvSpPr>
          <p:cNvPr id="82" name="TextBox 81">
            <a:extLst>
              <a:ext uri="{FF2B5EF4-FFF2-40B4-BE49-F238E27FC236}">
                <a16:creationId xmlns:a16="http://schemas.microsoft.com/office/drawing/2014/main" id="{7E6B0EBB-1053-F74B-9D67-38DE2DAC1BC9}"/>
              </a:ext>
            </a:extLst>
          </p:cNvPr>
          <p:cNvSpPr txBox="1"/>
          <p:nvPr/>
        </p:nvSpPr>
        <p:spPr>
          <a:xfrm>
            <a:off x="3771900" y="2114550"/>
            <a:ext cx="514350" cy="369332"/>
          </a:xfrm>
          <a:prstGeom prst="rect">
            <a:avLst/>
          </a:prstGeom>
          <a:noFill/>
        </p:spPr>
        <p:txBody>
          <a:bodyPr wrap="square" rtlCol="0">
            <a:spAutoFit/>
          </a:bodyPr>
          <a:lstStyle/>
          <a:p>
            <a:r>
              <a:rPr lang="en-US" dirty="0"/>
              <a:t>P</a:t>
            </a:r>
          </a:p>
        </p:txBody>
      </p:sp>
      <p:cxnSp>
        <p:nvCxnSpPr>
          <p:cNvPr id="37" name="Straight Connector 36">
            <a:extLst>
              <a:ext uri="{FF2B5EF4-FFF2-40B4-BE49-F238E27FC236}">
                <a16:creationId xmlns:a16="http://schemas.microsoft.com/office/drawing/2014/main" id="{2B69756F-A655-3D4B-94B8-1C84BBD8D05F}"/>
              </a:ext>
            </a:extLst>
          </p:cNvPr>
          <p:cNvCxnSpPr>
            <a:cxnSpLocks/>
          </p:cNvCxnSpPr>
          <p:nvPr/>
        </p:nvCxnSpPr>
        <p:spPr>
          <a:xfrm flipV="1">
            <a:off x="4000500" y="3371850"/>
            <a:ext cx="108585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7D3B3EFB-8AD7-B847-A9E9-32226D6619E0}"/>
              </a:ext>
            </a:extLst>
          </p:cNvPr>
          <p:cNvCxnSpPr>
            <a:cxnSpLocks/>
          </p:cNvCxnSpPr>
          <p:nvPr/>
        </p:nvCxnSpPr>
        <p:spPr>
          <a:xfrm flipV="1">
            <a:off x="4000500" y="3371850"/>
            <a:ext cx="217170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0" name="Straight Connector 89">
            <a:extLst>
              <a:ext uri="{FF2B5EF4-FFF2-40B4-BE49-F238E27FC236}">
                <a16:creationId xmlns:a16="http://schemas.microsoft.com/office/drawing/2014/main" id="{B2D8F04D-0077-A244-88D3-72FB5EC1C75A}"/>
              </a:ext>
            </a:extLst>
          </p:cNvPr>
          <p:cNvCxnSpPr>
            <a:cxnSpLocks/>
          </p:cNvCxnSpPr>
          <p:nvPr/>
        </p:nvCxnSpPr>
        <p:spPr>
          <a:xfrm flipV="1">
            <a:off x="1143000" y="2343150"/>
            <a:ext cx="114300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2" name="Straight Connector 91">
            <a:extLst>
              <a:ext uri="{FF2B5EF4-FFF2-40B4-BE49-F238E27FC236}">
                <a16:creationId xmlns:a16="http://schemas.microsoft.com/office/drawing/2014/main" id="{8B85F163-61A3-0746-963C-6D9ECA960372}"/>
              </a:ext>
            </a:extLst>
          </p:cNvPr>
          <p:cNvCxnSpPr>
            <a:cxnSpLocks/>
          </p:cNvCxnSpPr>
          <p:nvPr/>
        </p:nvCxnSpPr>
        <p:spPr>
          <a:xfrm flipV="1">
            <a:off x="1143000" y="2743200"/>
            <a:ext cx="1828800" cy="16573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5" name="Straight Connector 104">
            <a:extLst>
              <a:ext uri="{FF2B5EF4-FFF2-40B4-BE49-F238E27FC236}">
                <a16:creationId xmlns:a16="http://schemas.microsoft.com/office/drawing/2014/main" id="{BD22C410-650B-8D47-BD64-C672E078F6CA}"/>
              </a:ext>
            </a:extLst>
          </p:cNvPr>
          <p:cNvCxnSpPr>
            <a:cxnSpLocks/>
          </p:cNvCxnSpPr>
          <p:nvPr/>
        </p:nvCxnSpPr>
        <p:spPr>
          <a:xfrm flipV="1">
            <a:off x="6172200" y="2914650"/>
            <a:ext cx="1485900" cy="4572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8" name="Straight Connector 107">
            <a:extLst>
              <a:ext uri="{FF2B5EF4-FFF2-40B4-BE49-F238E27FC236}">
                <a16:creationId xmlns:a16="http://schemas.microsoft.com/office/drawing/2014/main" id="{78587724-9D09-8C47-A585-6DFE04317138}"/>
              </a:ext>
            </a:extLst>
          </p:cNvPr>
          <p:cNvCxnSpPr>
            <a:cxnSpLocks/>
          </p:cNvCxnSpPr>
          <p:nvPr/>
        </p:nvCxnSpPr>
        <p:spPr>
          <a:xfrm flipV="1">
            <a:off x="5086350" y="2571750"/>
            <a:ext cx="2571750" cy="8001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0296D01C-5A67-F249-8B2F-49D0E799DF72}"/>
              </a:ext>
            </a:extLst>
          </p:cNvPr>
          <p:cNvCxnSpPr>
            <a:cxnSpLocks/>
          </p:cNvCxnSpPr>
          <p:nvPr/>
        </p:nvCxnSpPr>
        <p:spPr>
          <a:xfrm>
            <a:off x="5772150" y="2286000"/>
            <a:ext cx="1771650" cy="14287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80892F4F-B952-8C4F-B790-4341425ED3BF}"/>
                  </a:ext>
                </a:extLst>
              </p:cNvPr>
              <p:cNvSpPr/>
              <p:nvPr/>
            </p:nvSpPr>
            <p:spPr>
              <a:xfrm>
                <a:off x="7258051" y="2286000"/>
                <a:ext cx="64203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𝑋</m:t>
                          </m:r>
                        </m:e>
                        <m:sub>
                          <m:r>
                            <a:rPr lang="en-US" i="1">
                              <a:solidFill>
                                <a:schemeClr val="tx1"/>
                              </a:solidFill>
                              <a:latin typeface="Cambria Math" panose="02040503050406030204" pitchFamily="18" charset="0"/>
                            </a:rPr>
                            <m:t>1</m:t>
                          </m:r>
                        </m:sub>
                      </m:sSub>
                    </m:oMath>
                  </m:oMathPara>
                </a14:m>
                <a:endParaRPr lang="en-US" dirty="0">
                  <a:solidFill>
                    <a:schemeClr val="tx1"/>
                  </a:solidFill>
                </a:endParaRPr>
              </a:p>
            </p:txBody>
          </p:sp>
        </mc:Choice>
        <mc:Fallback xmlns="">
          <p:sp>
            <p:nvSpPr>
              <p:cNvPr id="2" name="Rectangle 1">
                <a:extLst>
                  <a:ext uri="{FF2B5EF4-FFF2-40B4-BE49-F238E27FC236}">
                    <a16:creationId xmlns:a16="http://schemas.microsoft.com/office/drawing/2014/main" id="{80892F4F-B952-8C4F-B790-4341425ED3BF}"/>
                  </a:ext>
                </a:extLst>
              </p:cNvPr>
              <p:cNvSpPr>
                <a:spLocks noRot="1" noChangeAspect="1" noMove="1" noResize="1" noEditPoints="1" noAdjustHandles="1" noChangeArrowheads="1" noChangeShapeType="1" noTextEdit="1"/>
              </p:cNvSpPr>
              <p:nvPr/>
            </p:nvSpPr>
            <p:spPr>
              <a:xfrm>
                <a:off x="7258051" y="2286000"/>
                <a:ext cx="642035" cy="369332"/>
              </a:xfrm>
              <a:prstGeom prst="rect">
                <a:avLst/>
              </a:prstGeom>
              <a:blipFill>
                <a:blip r:embed="rId3"/>
                <a:stretch>
                  <a:fillRect b="-137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Rectangle 40">
                <a:extLst>
                  <a:ext uri="{FF2B5EF4-FFF2-40B4-BE49-F238E27FC236}">
                    <a16:creationId xmlns:a16="http://schemas.microsoft.com/office/drawing/2014/main" id="{DABB84F5-AE17-204A-80ED-F6F8F057D7D9}"/>
                  </a:ext>
                </a:extLst>
              </p:cNvPr>
              <p:cNvSpPr/>
              <p:nvPr/>
            </p:nvSpPr>
            <p:spPr>
              <a:xfrm>
                <a:off x="7315200" y="2971800"/>
                <a:ext cx="64735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𝑋</m:t>
                          </m:r>
                        </m:e>
                        <m:sub>
                          <m:r>
                            <a:rPr lang="en-US" b="0" i="1" smtClean="0">
                              <a:solidFill>
                                <a:schemeClr val="tx1"/>
                              </a:solidFill>
                              <a:latin typeface="Cambria Math" panose="02040503050406030204" pitchFamily="18" charset="0"/>
                            </a:rPr>
                            <m:t>2</m:t>
                          </m:r>
                        </m:sub>
                      </m:sSub>
                    </m:oMath>
                  </m:oMathPara>
                </a14:m>
                <a:endParaRPr lang="en-US" dirty="0">
                  <a:solidFill>
                    <a:schemeClr val="tx1"/>
                  </a:solidFill>
                </a:endParaRPr>
              </a:p>
            </p:txBody>
          </p:sp>
        </mc:Choice>
        <mc:Fallback xmlns="">
          <p:sp>
            <p:nvSpPr>
              <p:cNvPr id="41" name="Rectangle 40">
                <a:extLst>
                  <a:ext uri="{FF2B5EF4-FFF2-40B4-BE49-F238E27FC236}">
                    <a16:creationId xmlns:a16="http://schemas.microsoft.com/office/drawing/2014/main" id="{DABB84F5-AE17-204A-80ED-F6F8F057D7D9}"/>
                  </a:ext>
                </a:extLst>
              </p:cNvPr>
              <p:cNvSpPr>
                <a:spLocks noRot="1" noChangeAspect="1" noMove="1" noResize="1" noEditPoints="1" noAdjustHandles="1" noChangeArrowheads="1" noChangeShapeType="1" noTextEdit="1"/>
              </p:cNvSpPr>
              <p:nvPr/>
            </p:nvSpPr>
            <p:spPr>
              <a:xfrm>
                <a:off x="7315200" y="2971800"/>
                <a:ext cx="647357" cy="369332"/>
              </a:xfrm>
              <a:prstGeom prst="rect">
                <a:avLst/>
              </a:prstGeom>
              <a:blipFill>
                <a:blip r:embed="rId4"/>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Rectangle 44">
                <a:extLst>
                  <a:ext uri="{FF2B5EF4-FFF2-40B4-BE49-F238E27FC236}">
                    <a16:creationId xmlns:a16="http://schemas.microsoft.com/office/drawing/2014/main" id="{0CF069C6-2FA6-5044-AFDE-4E27CCAE2EE5}"/>
                  </a:ext>
                </a:extLst>
              </p:cNvPr>
              <p:cNvSpPr/>
              <p:nvPr/>
            </p:nvSpPr>
            <p:spPr>
              <a:xfrm>
                <a:off x="7315200" y="3371850"/>
                <a:ext cx="570349" cy="37003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𝑀</m:t>
                          </m:r>
                        </m:e>
                        <m:sup>
                          <m:r>
                            <a:rPr lang="en-US" i="1">
                              <a:latin typeface="Cambria Math" panose="02040503050406030204" pitchFamily="18" charset="0"/>
                            </a:rPr>
                            <m:t>𝐴</m:t>
                          </m:r>
                        </m:sup>
                      </m:sSup>
                    </m:oMath>
                  </m:oMathPara>
                </a14:m>
                <a:endParaRPr lang="en-US" dirty="0"/>
              </a:p>
            </p:txBody>
          </p:sp>
        </mc:Choice>
        <mc:Fallback xmlns="">
          <p:sp>
            <p:nvSpPr>
              <p:cNvPr id="45" name="Rectangle 44">
                <a:extLst>
                  <a:ext uri="{FF2B5EF4-FFF2-40B4-BE49-F238E27FC236}">
                    <a16:creationId xmlns:a16="http://schemas.microsoft.com/office/drawing/2014/main" id="{0CF069C6-2FA6-5044-AFDE-4E27CCAE2EE5}"/>
                  </a:ext>
                </a:extLst>
              </p:cNvPr>
              <p:cNvSpPr>
                <a:spLocks noRot="1" noChangeAspect="1" noMove="1" noResize="1" noEditPoints="1" noAdjustHandles="1" noChangeArrowheads="1" noChangeShapeType="1" noTextEdit="1"/>
              </p:cNvSpPr>
              <p:nvPr/>
            </p:nvSpPr>
            <p:spPr>
              <a:xfrm>
                <a:off x="7315200" y="3371850"/>
                <a:ext cx="570349" cy="370038"/>
              </a:xfrm>
              <a:prstGeom prst="rect">
                <a:avLst/>
              </a:prstGeom>
              <a:blipFill>
                <a:blip r:embed="rId5"/>
                <a:stretch>
                  <a:fillRect/>
                </a:stretch>
              </a:blipFill>
            </p:spPr>
            <p:txBody>
              <a:bodyPr/>
              <a:lstStyle/>
              <a:p>
                <a:r>
                  <a:rPr lang="en-US">
                    <a:noFill/>
                  </a:rPr>
                  <a:t> </a:t>
                </a:r>
              </a:p>
            </p:txBody>
          </p:sp>
        </mc:Fallback>
      </mc:AlternateContent>
      <p:cxnSp>
        <p:nvCxnSpPr>
          <p:cNvPr id="46" name="Straight Connector 45">
            <a:extLst>
              <a:ext uri="{FF2B5EF4-FFF2-40B4-BE49-F238E27FC236}">
                <a16:creationId xmlns:a16="http://schemas.microsoft.com/office/drawing/2014/main" id="{2AF4C72D-A217-9045-8FD3-1A2D1F3846E0}"/>
              </a:ext>
            </a:extLst>
          </p:cNvPr>
          <p:cNvCxnSpPr>
            <a:cxnSpLocks/>
          </p:cNvCxnSpPr>
          <p:nvPr/>
        </p:nvCxnSpPr>
        <p:spPr>
          <a:xfrm>
            <a:off x="1143000" y="2914650"/>
            <a:ext cx="5350669"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3" name="Straight Connector 52">
            <a:extLst>
              <a:ext uri="{FF2B5EF4-FFF2-40B4-BE49-F238E27FC236}">
                <a16:creationId xmlns:a16="http://schemas.microsoft.com/office/drawing/2014/main" id="{C411EB69-7D49-CF40-82E4-3B972507DF3B}"/>
              </a:ext>
            </a:extLst>
          </p:cNvPr>
          <p:cNvCxnSpPr>
            <a:cxnSpLocks/>
          </p:cNvCxnSpPr>
          <p:nvPr/>
        </p:nvCxnSpPr>
        <p:spPr>
          <a:xfrm flipV="1">
            <a:off x="6549146" y="2908570"/>
            <a:ext cx="0" cy="1839744"/>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9F0E4899-CCAF-DB40-8F93-BF49E3BE89D1}"/>
              </a:ext>
            </a:extLst>
          </p:cNvPr>
          <p:cNvCxnSpPr>
            <a:cxnSpLocks/>
          </p:cNvCxnSpPr>
          <p:nvPr/>
        </p:nvCxnSpPr>
        <p:spPr>
          <a:xfrm flipV="1">
            <a:off x="2791838" y="2906138"/>
            <a:ext cx="0" cy="1839744"/>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8" name="Straight Connector 57">
            <a:extLst>
              <a:ext uri="{FF2B5EF4-FFF2-40B4-BE49-F238E27FC236}">
                <a16:creationId xmlns:a16="http://schemas.microsoft.com/office/drawing/2014/main" id="{8BC69BF0-E90A-5D48-AB9E-DEFC55577E12}"/>
              </a:ext>
            </a:extLst>
          </p:cNvPr>
          <p:cNvCxnSpPr>
            <a:cxnSpLocks/>
          </p:cNvCxnSpPr>
          <p:nvPr/>
        </p:nvCxnSpPr>
        <p:spPr>
          <a:xfrm flipV="1">
            <a:off x="1651270" y="2908570"/>
            <a:ext cx="0" cy="2377805"/>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108F5F29-3284-6845-BBD9-F61EF62DE53E}"/>
              </a:ext>
            </a:extLst>
          </p:cNvPr>
          <p:cNvCxnSpPr>
            <a:cxnSpLocks/>
          </p:cNvCxnSpPr>
          <p:nvPr/>
        </p:nvCxnSpPr>
        <p:spPr>
          <a:xfrm>
            <a:off x="1143000" y="3156698"/>
            <a:ext cx="5710378"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CD0ACFD9-A660-F14C-BA38-C134DEBEC825}"/>
              </a:ext>
            </a:extLst>
          </p:cNvPr>
          <p:cNvCxnSpPr>
            <a:cxnSpLocks/>
          </p:cNvCxnSpPr>
          <p:nvPr/>
        </p:nvCxnSpPr>
        <p:spPr>
          <a:xfrm flipV="1">
            <a:off x="6858000" y="3160569"/>
            <a:ext cx="0" cy="1582882"/>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458363F3-4D2B-F944-B8A8-BDF52ADACE6B}"/>
              </a:ext>
            </a:extLst>
          </p:cNvPr>
          <p:cNvCxnSpPr>
            <a:cxnSpLocks/>
          </p:cNvCxnSpPr>
          <p:nvPr/>
        </p:nvCxnSpPr>
        <p:spPr>
          <a:xfrm flipV="1">
            <a:off x="2514600" y="3143251"/>
            <a:ext cx="0" cy="2095499"/>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A2D15046-B6AB-D446-B3B4-F3C28A3E276E}"/>
              </a:ext>
            </a:extLst>
          </p:cNvPr>
          <p:cNvCxnSpPr>
            <a:cxnSpLocks/>
          </p:cNvCxnSpPr>
          <p:nvPr/>
        </p:nvCxnSpPr>
        <p:spPr>
          <a:xfrm flipV="1">
            <a:off x="1371600" y="3143250"/>
            <a:ext cx="0" cy="1582882"/>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sp>
        <p:nvSpPr>
          <p:cNvPr id="80" name="TextBox 79">
            <a:extLst>
              <a:ext uri="{FF2B5EF4-FFF2-40B4-BE49-F238E27FC236}">
                <a16:creationId xmlns:a16="http://schemas.microsoft.com/office/drawing/2014/main" id="{23324163-DAA0-964E-A3D4-8EFA0336428B}"/>
              </a:ext>
            </a:extLst>
          </p:cNvPr>
          <p:cNvSpPr txBox="1"/>
          <p:nvPr/>
        </p:nvSpPr>
        <p:spPr>
          <a:xfrm>
            <a:off x="1933575" y="1104901"/>
            <a:ext cx="5086350" cy="507831"/>
          </a:xfrm>
          <a:prstGeom prst="rect">
            <a:avLst/>
          </a:prstGeom>
          <a:noFill/>
        </p:spPr>
        <p:txBody>
          <a:bodyPr wrap="square" rtlCol="0">
            <a:spAutoFit/>
          </a:bodyPr>
          <a:lstStyle/>
          <a:p>
            <a:pPr algn="ctr"/>
            <a:r>
              <a:rPr lang="en-US" sz="2700" dirty="0"/>
              <a:t>Welfare Effects on World</a:t>
            </a:r>
          </a:p>
        </p:txBody>
      </p:sp>
      <p:cxnSp>
        <p:nvCxnSpPr>
          <p:cNvPr id="81" name="Straight Connector 80">
            <a:extLst>
              <a:ext uri="{FF2B5EF4-FFF2-40B4-BE49-F238E27FC236}">
                <a16:creationId xmlns:a16="http://schemas.microsoft.com/office/drawing/2014/main" id="{ACBECF16-67F2-054D-BE41-9CD22182BC4F}"/>
              </a:ext>
            </a:extLst>
          </p:cNvPr>
          <p:cNvCxnSpPr>
            <a:cxnSpLocks/>
          </p:cNvCxnSpPr>
          <p:nvPr/>
        </p:nvCxnSpPr>
        <p:spPr>
          <a:xfrm flipV="1">
            <a:off x="1946545" y="2908570"/>
            <a:ext cx="0" cy="2377805"/>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sp>
        <p:nvSpPr>
          <p:cNvPr id="87" name="Rectangle 86">
            <a:extLst>
              <a:ext uri="{FF2B5EF4-FFF2-40B4-BE49-F238E27FC236}">
                <a16:creationId xmlns:a16="http://schemas.microsoft.com/office/drawing/2014/main" id="{39E003F1-DA2C-1F43-AD3F-25501B2A3002}"/>
              </a:ext>
            </a:extLst>
          </p:cNvPr>
          <p:cNvSpPr/>
          <p:nvPr/>
        </p:nvSpPr>
        <p:spPr>
          <a:xfrm flipV="1">
            <a:off x="1141399" y="3945788"/>
            <a:ext cx="495180" cy="251057"/>
          </a:xfrm>
          <a:prstGeom prst="rect">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 name="Rectangle 88">
            <a:extLst>
              <a:ext uri="{FF2B5EF4-FFF2-40B4-BE49-F238E27FC236}">
                <a16:creationId xmlns:a16="http://schemas.microsoft.com/office/drawing/2014/main" id="{6BF48513-DA34-AB4C-A5E9-EC1A2B03E899}"/>
              </a:ext>
            </a:extLst>
          </p:cNvPr>
          <p:cNvSpPr/>
          <p:nvPr/>
        </p:nvSpPr>
        <p:spPr>
          <a:xfrm>
            <a:off x="1166486" y="3953769"/>
            <a:ext cx="459525" cy="210807"/>
          </a:xfrm>
          <a:prstGeom prst="rect">
            <a:avLst/>
          </a:prstGeom>
          <a:noFill/>
          <a:ln w="508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 name="Left Brace 93">
            <a:extLst>
              <a:ext uri="{FF2B5EF4-FFF2-40B4-BE49-F238E27FC236}">
                <a16:creationId xmlns:a16="http://schemas.microsoft.com/office/drawing/2014/main" id="{48094261-269B-6749-99F1-C0FC42795DE7}"/>
              </a:ext>
            </a:extLst>
          </p:cNvPr>
          <p:cNvSpPr/>
          <p:nvPr/>
        </p:nvSpPr>
        <p:spPr>
          <a:xfrm rot="5400000">
            <a:off x="1910609" y="2040489"/>
            <a:ext cx="117287" cy="1640884"/>
          </a:xfrm>
          <a:prstGeom prst="leftBrace">
            <a:avLst>
              <a:gd name="adj1" fmla="val 44444"/>
              <a:gd name="adj2"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5" name="Left Brace 94">
            <a:extLst>
              <a:ext uri="{FF2B5EF4-FFF2-40B4-BE49-F238E27FC236}">
                <a16:creationId xmlns:a16="http://schemas.microsoft.com/office/drawing/2014/main" id="{C060B6C5-7E36-5843-9EE1-70CD5ED99AB8}"/>
              </a:ext>
            </a:extLst>
          </p:cNvPr>
          <p:cNvSpPr/>
          <p:nvPr/>
        </p:nvSpPr>
        <p:spPr>
          <a:xfrm rot="5400000">
            <a:off x="1337172" y="3629066"/>
            <a:ext cx="117287" cy="497883"/>
          </a:xfrm>
          <a:prstGeom prst="leftBrace">
            <a:avLst>
              <a:gd name="adj1" fmla="val 44444"/>
              <a:gd name="adj2"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9" name="Left Brace 98">
            <a:extLst>
              <a:ext uri="{FF2B5EF4-FFF2-40B4-BE49-F238E27FC236}">
                <a16:creationId xmlns:a16="http://schemas.microsoft.com/office/drawing/2014/main" id="{2F98E980-DC4B-B342-9F7F-6E850D619786}"/>
              </a:ext>
            </a:extLst>
          </p:cNvPr>
          <p:cNvSpPr/>
          <p:nvPr/>
        </p:nvSpPr>
        <p:spPr>
          <a:xfrm rot="5400000">
            <a:off x="4192734" y="2610053"/>
            <a:ext cx="117287" cy="497883"/>
          </a:xfrm>
          <a:prstGeom prst="leftBrace">
            <a:avLst>
              <a:gd name="adj1" fmla="val 44444"/>
              <a:gd name="adj2"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00" name="Rectangle 99">
                <a:extLst>
                  <a:ext uri="{FF2B5EF4-FFF2-40B4-BE49-F238E27FC236}">
                    <a16:creationId xmlns:a16="http://schemas.microsoft.com/office/drawing/2014/main" id="{2681B095-1C77-A04C-8C92-444CF3B6EA13}"/>
                  </a:ext>
                </a:extLst>
              </p:cNvPr>
              <p:cNvSpPr/>
              <p:nvPr/>
            </p:nvSpPr>
            <p:spPr>
              <a:xfrm>
                <a:off x="4031843" y="2485828"/>
                <a:ext cx="525528" cy="37266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𝑋</m:t>
                          </m:r>
                        </m:e>
                        <m:sub>
                          <m:r>
                            <a:rPr lang="en-US" i="0">
                              <a:latin typeface="Cambria Math" panose="02040503050406030204" pitchFamily="18" charset="0"/>
                            </a:rPr>
                            <m:t>1</m:t>
                          </m:r>
                        </m:sub>
                        <m:sup>
                          <m:r>
                            <a:rPr lang="en-US" i="1">
                              <a:latin typeface="Cambria Math" panose="02040503050406030204" pitchFamily="18" charset="0"/>
                            </a:rPr>
                            <m:t>𝐵</m:t>
                          </m:r>
                        </m:sup>
                      </m:sSubSup>
                    </m:oMath>
                  </m:oMathPara>
                </a14:m>
                <a:endParaRPr lang="en-US" dirty="0"/>
              </a:p>
            </p:txBody>
          </p:sp>
        </mc:Choice>
        <mc:Fallback xmlns="">
          <p:sp>
            <p:nvSpPr>
              <p:cNvPr id="100" name="Rectangle 99">
                <a:extLst>
                  <a:ext uri="{FF2B5EF4-FFF2-40B4-BE49-F238E27FC236}">
                    <a16:creationId xmlns:a16="http://schemas.microsoft.com/office/drawing/2014/main" id="{2681B095-1C77-A04C-8C92-444CF3B6EA13}"/>
                  </a:ext>
                </a:extLst>
              </p:cNvPr>
              <p:cNvSpPr>
                <a:spLocks noRot="1" noChangeAspect="1" noMove="1" noResize="1" noEditPoints="1" noAdjustHandles="1" noChangeArrowheads="1" noChangeShapeType="1" noTextEdit="1"/>
              </p:cNvSpPr>
              <p:nvPr/>
            </p:nvSpPr>
            <p:spPr>
              <a:xfrm>
                <a:off x="4031843" y="2485828"/>
                <a:ext cx="525528" cy="372666"/>
              </a:xfrm>
              <a:prstGeom prst="rect">
                <a:avLst/>
              </a:prstGeom>
              <a:blipFill>
                <a:blip r:embed="rId6"/>
                <a:stretch>
                  <a:fillRect/>
                </a:stretch>
              </a:blipFill>
            </p:spPr>
            <p:txBody>
              <a:bodyPr/>
              <a:lstStyle/>
              <a:p>
                <a:r>
                  <a:rPr lang="en-US">
                    <a:noFill/>
                  </a:rPr>
                  <a:t> </a:t>
                </a:r>
              </a:p>
            </p:txBody>
          </p:sp>
        </mc:Fallback>
      </mc:AlternateContent>
      <p:sp>
        <p:nvSpPr>
          <p:cNvPr id="101" name="Left Brace 100">
            <a:extLst>
              <a:ext uri="{FF2B5EF4-FFF2-40B4-BE49-F238E27FC236}">
                <a16:creationId xmlns:a16="http://schemas.microsoft.com/office/drawing/2014/main" id="{8AA66834-B7A6-3B4C-81D7-EB21A8CC0847}"/>
              </a:ext>
            </a:extLst>
          </p:cNvPr>
          <p:cNvSpPr/>
          <p:nvPr/>
        </p:nvSpPr>
        <p:spPr>
          <a:xfrm rot="5400000">
            <a:off x="4702242" y="2611990"/>
            <a:ext cx="117287" cy="497883"/>
          </a:xfrm>
          <a:prstGeom prst="leftBrace">
            <a:avLst>
              <a:gd name="adj1" fmla="val 44444"/>
              <a:gd name="adj2"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02" name="Rectangle 101">
                <a:extLst>
                  <a:ext uri="{FF2B5EF4-FFF2-40B4-BE49-F238E27FC236}">
                    <a16:creationId xmlns:a16="http://schemas.microsoft.com/office/drawing/2014/main" id="{934DD6BE-6D9F-C242-8829-00ACD479E5A9}"/>
                  </a:ext>
                </a:extLst>
              </p:cNvPr>
              <p:cNvSpPr/>
              <p:nvPr/>
            </p:nvSpPr>
            <p:spPr>
              <a:xfrm>
                <a:off x="4530465" y="2487766"/>
                <a:ext cx="517193" cy="37600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latin typeface="Cambria Math" panose="02040503050406030204" pitchFamily="18" charset="0"/>
                            </a:rPr>
                          </m:ctrlPr>
                        </m:sSubSupPr>
                        <m:e>
                          <m:r>
                            <a:rPr lang="en-US" i="1">
                              <a:latin typeface="Cambria Math" panose="02040503050406030204" pitchFamily="18" charset="0"/>
                            </a:rPr>
                            <m:t>𝑋</m:t>
                          </m:r>
                        </m:e>
                        <m:sub>
                          <m:r>
                            <a:rPr lang="en-US" i="0">
                              <a:latin typeface="Cambria Math" panose="02040503050406030204" pitchFamily="18" charset="0"/>
                            </a:rPr>
                            <m:t>1</m:t>
                          </m:r>
                        </m:sub>
                        <m:sup>
                          <m:r>
                            <a:rPr lang="en-US" b="0" i="1" smtClean="0">
                              <a:latin typeface="Cambria Math" panose="02040503050406030204" pitchFamily="18" charset="0"/>
                            </a:rPr>
                            <m:t>𝐶</m:t>
                          </m:r>
                        </m:sup>
                      </m:sSubSup>
                    </m:oMath>
                  </m:oMathPara>
                </a14:m>
                <a:endParaRPr lang="en-US" dirty="0"/>
              </a:p>
            </p:txBody>
          </p:sp>
        </mc:Choice>
        <mc:Fallback xmlns="">
          <p:sp>
            <p:nvSpPr>
              <p:cNvPr id="102" name="Rectangle 101">
                <a:extLst>
                  <a:ext uri="{FF2B5EF4-FFF2-40B4-BE49-F238E27FC236}">
                    <a16:creationId xmlns:a16="http://schemas.microsoft.com/office/drawing/2014/main" id="{934DD6BE-6D9F-C242-8829-00ACD479E5A9}"/>
                  </a:ext>
                </a:extLst>
              </p:cNvPr>
              <p:cNvSpPr>
                <a:spLocks noRot="1" noChangeAspect="1" noMove="1" noResize="1" noEditPoints="1" noAdjustHandles="1" noChangeArrowheads="1" noChangeShapeType="1" noTextEdit="1"/>
              </p:cNvSpPr>
              <p:nvPr/>
            </p:nvSpPr>
            <p:spPr>
              <a:xfrm>
                <a:off x="4530465" y="2487766"/>
                <a:ext cx="517193" cy="376000"/>
              </a:xfrm>
              <a:prstGeom prst="rect">
                <a:avLst/>
              </a:prstGeom>
              <a:blipFill>
                <a:blip r:embed="rId7"/>
                <a:stretch>
                  <a:fillRect/>
                </a:stretch>
              </a:blipFill>
            </p:spPr>
            <p:txBody>
              <a:bodyPr/>
              <a:lstStyle/>
              <a:p>
                <a:r>
                  <a:rPr lang="en-US">
                    <a:noFill/>
                  </a:rPr>
                  <a:t> </a:t>
                </a:r>
              </a:p>
            </p:txBody>
          </p:sp>
        </mc:Fallback>
      </mc:AlternateContent>
      <p:sp>
        <p:nvSpPr>
          <p:cNvPr id="106" name="Left Brace 105">
            <a:extLst>
              <a:ext uri="{FF2B5EF4-FFF2-40B4-BE49-F238E27FC236}">
                <a16:creationId xmlns:a16="http://schemas.microsoft.com/office/drawing/2014/main" id="{128BD93C-E177-9D4A-824B-097DF464DCC2}"/>
              </a:ext>
            </a:extLst>
          </p:cNvPr>
          <p:cNvSpPr/>
          <p:nvPr/>
        </p:nvSpPr>
        <p:spPr>
          <a:xfrm rot="5400000">
            <a:off x="5722224" y="2095702"/>
            <a:ext cx="117287" cy="1518835"/>
          </a:xfrm>
          <a:prstGeom prst="leftBrace">
            <a:avLst>
              <a:gd name="adj1" fmla="val 44444"/>
              <a:gd name="adj2"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07" name="Rectangle 106">
                <a:extLst>
                  <a:ext uri="{FF2B5EF4-FFF2-40B4-BE49-F238E27FC236}">
                    <a16:creationId xmlns:a16="http://schemas.microsoft.com/office/drawing/2014/main" id="{89653676-FCA5-1A4F-A29A-E66555CE8498}"/>
                  </a:ext>
                </a:extLst>
              </p:cNvPr>
              <p:cNvSpPr/>
              <p:nvPr/>
            </p:nvSpPr>
            <p:spPr>
              <a:xfrm>
                <a:off x="5589977" y="2494315"/>
                <a:ext cx="369014" cy="37266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en-US" i="1" smtClean="0">
                              <a:latin typeface="Cambria Math" panose="02040503050406030204" pitchFamily="18" charset="0"/>
                            </a:rPr>
                          </m:ctrlPr>
                        </m:sSubSupPr>
                        <m:e>
                          <m:r>
                            <a:rPr lang="en-US" i="1">
                              <a:latin typeface="Cambria Math" panose="02040503050406030204" pitchFamily="18" charset="0"/>
                            </a:rPr>
                            <m:t>𝑋</m:t>
                          </m:r>
                        </m:e>
                        <m:sub>
                          <m:r>
                            <a:rPr lang="en-US" i="0">
                              <a:latin typeface="Cambria Math" panose="02040503050406030204" pitchFamily="18" charset="0"/>
                            </a:rPr>
                            <m:t>1</m:t>
                          </m:r>
                        </m:sub>
                        <m:sup>
                          <m:r>
                            <a:rPr lang="en-US" b="0" i="1" smtClean="0">
                              <a:latin typeface="Cambria Math" panose="02040503050406030204" pitchFamily="18" charset="0"/>
                            </a:rPr>
                            <m:t>𝐷</m:t>
                          </m:r>
                        </m:sup>
                      </m:sSubSup>
                    </m:oMath>
                  </m:oMathPara>
                </a14:m>
                <a:endParaRPr lang="en-US" dirty="0"/>
              </a:p>
            </p:txBody>
          </p:sp>
        </mc:Choice>
        <mc:Fallback xmlns="">
          <p:sp>
            <p:nvSpPr>
              <p:cNvPr id="107" name="Rectangle 106">
                <a:extLst>
                  <a:ext uri="{FF2B5EF4-FFF2-40B4-BE49-F238E27FC236}">
                    <a16:creationId xmlns:a16="http://schemas.microsoft.com/office/drawing/2014/main" id="{89653676-FCA5-1A4F-A29A-E66555CE8498}"/>
                  </a:ext>
                </a:extLst>
              </p:cNvPr>
              <p:cNvSpPr>
                <a:spLocks noRot="1" noChangeAspect="1" noMove="1" noResize="1" noEditPoints="1" noAdjustHandles="1" noChangeArrowheads="1" noChangeShapeType="1" noTextEdit="1"/>
              </p:cNvSpPr>
              <p:nvPr/>
            </p:nvSpPr>
            <p:spPr>
              <a:xfrm>
                <a:off x="5589977" y="2494315"/>
                <a:ext cx="369014" cy="372666"/>
              </a:xfrm>
              <a:prstGeom prst="rect">
                <a:avLst/>
              </a:prstGeom>
              <a:blipFill>
                <a:blip r:embed="rId8"/>
                <a:stretch>
                  <a:fillRect r="-13333"/>
                </a:stretch>
              </a:blipFill>
            </p:spPr>
            <p:txBody>
              <a:bodyPr/>
              <a:lstStyle/>
              <a:p>
                <a:r>
                  <a:rPr lang="en-US">
                    <a:noFill/>
                  </a:rPr>
                  <a:t> </a:t>
                </a:r>
              </a:p>
            </p:txBody>
          </p:sp>
        </mc:Fallback>
      </mc:AlternateContent>
      <p:sp>
        <p:nvSpPr>
          <p:cNvPr id="104" name="Right Triangle 103">
            <a:extLst>
              <a:ext uri="{FF2B5EF4-FFF2-40B4-BE49-F238E27FC236}">
                <a16:creationId xmlns:a16="http://schemas.microsoft.com/office/drawing/2014/main" id="{A71342B8-2139-6C46-B716-91EB0F7ED9BA}"/>
              </a:ext>
            </a:extLst>
          </p:cNvPr>
          <p:cNvSpPr/>
          <p:nvPr/>
        </p:nvSpPr>
        <p:spPr>
          <a:xfrm flipV="1">
            <a:off x="2518287" y="3170904"/>
            <a:ext cx="271002" cy="269157"/>
          </a:xfrm>
          <a:prstGeom prst="rtTriangle">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11" name="TextBox 110">
                <a:extLst>
                  <a:ext uri="{FF2B5EF4-FFF2-40B4-BE49-F238E27FC236}">
                    <a16:creationId xmlns:a16="http://schemas.microsoft.com/office/drawing/2014/main" id="{98B28FCE-E7C6-DD40-8DC4-42B289AAA48F}"/>
                  </a:ext>
                </a:extLst>
              </p:cNvPr>
              <p:cNvSpPr txBox="1"/>
              <p:nvPr/>
            </p:nvSpPr>
            <p:spPr>
              <a:xfrm>
                <a:off x="2438400" y="2438400"/>
                <a:ext cx="1793502" cy="376963"/>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𝐵𝑓</m:t>
                        </m:r>
                      </m:sup>
                    </m:sSup>
                    <m:r>
                      <a:rPr lang="en-US" b="0" i="1" smtClean="0">
                        <a:latin typeface="Cambria Math" panose="02040503050406030204" pitchFamily="18" charset="0"/>
                      </a:rPr>
                      <m:t>,</m:t>
                    </m:r>
                    <m:r>
                      <a:rPr lang="en-US" i="1">
                        <a:latin typeface="Cambria Math" panose="02040503050406030204" pitchFamily="18" charset="0"/>
                      </a:rPr>
                      <m:t> </m:t>
                    </m:r>
                    <m:sSup>
                      <m:sSupPr>
                        <m:ctrlPr>
                          <a:rPr lang="en-US" i="1">
                            <a:latin typeface="Cambria Math" panose="02040503050406030204" pitchFamily="18" charset="0"/>
                          </a:rPr>
                        </m:ctrlPr>
                      </m:sSupPr>
                      <m:e>
                        <m:r>
                          <a:rPr lang="en-US" b="0" i="1" smtClean="0">
                            <a:latin typeface="Cambria Math" panose="02040503050406030204" pitchFamily="18" charset="0"/>
                          </a:rPr>
                          <m:t> </m:t>
                        </m:r>
                        <m:r>
                          <a:rPr lang="en-US" i="1">
                            <a:latin typeface="Cambria Math" panose="02040503050406030204" pitchFamily="18" charset="0"/>
                          </a:rPr>
                          <m:t>𝑋</m:t>
                        </m:r>
                      </m:e>
                      <m:sup>
                        <m:r>
                          <a:rPr lang="en-US" i="1">
                            <a:latin typeface="Cambria Math" panose="02040503050406030204" pitchFamily="18" charset="0"/>
                          </a:rPr>
                          <m:t>𝐶𝑓</m:t>
                        </m:r>
                      </m:sup>
                    </m:sSup>
                  </m:oMath>
                </a14:m>
                <a:r>
                  <a:rPr lang="en-US" dirty="0"/>
                  <a:t>,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b="0" i="1" smtClean="0">
                            <a:latin typeface="Cambria Math" panose="02040503050406030204" pitchFamily="18" charset="0"/>
                          </a:rPr>
                          <m:t>𝐷</m:t>
                        </m:r>
                        <m:r>
                          <a:rPr lang="en-US" i="1">
                            <a:latin typeface="Cambria Math" panose="02040503050406030204" pitchFamily="18" charset="0"/>
                          </a:rPr>
                          <m:t>𝑓</m:t>
                        </m:r>
                      </m:sup>
                    </m:sSup>
                  </m:oMath>
                </a14:m>
                <a:endParaRPr lang="en-US" baseline="30000" dirty="0"/>
              </a:p>
            </p:txBody>
          </p:sp>
        </mc:Choice>
        <mc:Fallback xmlns="">
          <p:sp>
            <p:nvSpPr>
              <p:cNvPr id="111" name="TextBox 110">
                <a:extLst>
                  <a:ext uri="{FF2B5EF4-FFF2-40B4-BE49-F238E27FC236}">
                    <a16:creationId xmlns:a16="http://schemas.microsoft.com/office/drawing/2014/main" id="{98B28FCE-E7C6-DD40-8DC4-42B289AAA48F}"/>
                  </a:ext>
                </a:extLst>
              </p:cNvPr>
              <p:cNvSpPr txBox="1">
                <a:spLocks noRot="1" noChangeAspect="1" noMove="1" noResize="1" noEditPoints="1" noAdjustHandles="1" noChangeArrowheads="1" noChangeShapeType="1" noTextEdit="1"/>
              </p:cNvSpPr>
              <p:nvPr/>
            </p:nvSpPr>
            <p:spPr>
              <a:xfrm>
                <a:off x="2438400" y="2438400"/>
                <a:ext cx="1793502" cy="376963"/>
              </a:xfrm>
              <a:prstGeom prst="rect">
                <a:avLst/>
              </a:prstGeom>
              <a:blipFill>
                <a:blip r:embed="rId9"/>
                <a:stretch>
                  <a:fillRect t="-3333" b="-2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2" name="Rectangle 111">
                <a:extLst>
                  <a:ext uri="{FF2B5EF4-FFF2-40B4-BE49-F238E27FC236}">
                    <a16:creationId xmlns:a16="http://schemas.microsoft.com/office/drawing/2014/main" id="{024BEC00-05D1-754A-93B0-8FCA25B5C0D2}"/>
                  </a:ext>
                </a:extLst>
              </p:cNvPr>
              <p:cNvSpPr/>
              <p:nvPr/>
            </p:nvSpPr>
            <p:spPr>
              <a:xfrm>
                <a:off x="685800" y="3657600"/>
                <a:ext cx="33457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𝑡</m:t>
                      </m:r>
                    </m:oMath>
                  </m:oMathPara>
                </a14:m>
                <a:endParaRPr lang="en-US" dirty="0"/>
              </a:p>
            </p:txBody>
          </p:sp>
        </mc:Choice>
        <mc:Fallback xmlns="">
          <p:sp>
            <p:nvSpPr>
              <p:cNvPr id="112" name="Rectangle 111">
                <a:extLst>
                  <a:ext uri="{FF2B5EF4-FFF2-40B4-BE49-F238E27FC236}">
                    <a16:creationId xmlns:a16="http://schemas.microsoft.com/office/drawing/2014/main" id="{024BEC00-05D1-754A-93B0-8FCA25B5C0D2}"/>
                  </a:ext>
                </a:extLst>
              </p:cNvPr>
              <p:cNvSpPr>
                <a:spLocks noRot="1" noChangeAspect="1" noMove="1" noResize="1" noEditPoints="1" noAdjustHandles="1" noChangeArrowheads="1" noChangeShapeType="1" noTextEdit="1"/>
              </p:cNvSpPr>
              <p:nvPr/>
            </p:nvSpPr>
            <p:spPr>
              <a:xfrm>
                <a:off x="685800" y="3657600"/>
                <a:ext cx="334579" cy="369332"/>
              </a:xfrm>
              <a:prstGeom prst="rect">
                <a:avLst/>
              </a:prstGeom>
              <a:blipFill>
                <a:blip r:embed="rId10"/>
                <a:stretch>
                  <a:fillRect/>
                </a:stretch>
              </a:blipFill>
            </p:spPr>
            <p:txBody>
              <a:bodyPr/>
              <a:lstStyle/>
              <a:p>
                <a:r>
                  <a:rPr lang="en-US">
                    <a:noFill/>
                  </a:rPr>
                  <a:t> </a:t>
                </a:r>
              </a:p>
            </p:txBody>
          </p:sp>
        </mc:Fallback>
      </mc:AlternateContent>
      <p:sp>
        <p:nvSpPr>
          <p:cNvPr id="113" name="TextBox 112">
            <a:extLst>
              <a:ext uri="{FF2B5EF4-FFF2-40B4-BE49-F238E27FC236}">
                <a16:creationId xmlns:a16="http://schemas.microsoft.com/office/drawing/2014/main" id="{F4B52497-A01E-9343-AC59-FD2C5251F745}"/>
              </a:ext>
            </a:extLst>
          </p:cNvPr>
          <p:cNvSpPr txBox="1"/>
          <p:nvPr/>
        </p:nvSpPr>
        <p:spPr>
          <a:xfrm>
            <a:off x="4743450" y="1771650"/>
            <a:ext cx="2171700" cy="369332"/>
          </a:xfrm>
          <a:prstGeom prst="rect">
            <a:avLst/>
          </a:prstGeom>
          <a:noFill/>
        </p:spPr>
        <p:txBody>
          <a:bodyPr wrap="square" rtlCol="0">
            <a:spAutoFit/>
          </a:bodyPr>
          <a:lstStyle/>
          <a:p>
            <a:pPr algn="ctr"/>
            <a:r>
              <a:rPr lang="en-US" dirty="0"/>
              <a:t>Import Market</a:t>
            </a:r>
          </a:p>
        </p:txBody>
      </p:sp>
      <p:sp>
        <p:nvSpPr>
          <p:cNvPr id="114" name="TextBox 113">
            <a:extLst>
              <a:ext uri="{FF2B5EF4-FFF2-40B4-BE49-F238E27FC236}">
                <a16:creationId xmlns:a16="http://schemas.microsoft.com/office/drawing/2014/main" id="{3925E6DE-1241-2C43-BA41-7453B98F7297}"/>
              </a:ext>
            </a:extLst>
          </p:cNvPr>
          <p:cNvSpPr txBox="1"/>
          <p:nvPr/>
        </p:nvSpPr>
        <p:spPr>
          <a:xfrm>
            <a:off x="3143250" y="4686300"/>
            <a:ext cx="514350" cy="369332"/>
          </a:xfrm>
          <a:prstGeom prst="rect">
            <a:avLst/>
          </a:prstGeom>
          <a:noFill/>
        </p:spPr>
        <p:txBody>
          <a:bodyPr wrap="square" rtlCol="0">
            <a:spAutoFit/>
          </a:bodyPr>
          <a:lstStyle/>
          <a:p>
            <a:r>
              <a:rPr lang="en-US" dirty="0"/>
              <a:t>Q</a:t>
            </a:r>
          </a:p>
        </p:txBody>
      </p:sp>
      <p:cxnSp>
        <p:nvCxnSpPr>
          <p:cNvPr id="115" name="Straight Arrow Connector 114">
            <a:extLst>
              <a:ext uri="{FF2B5EF4-FFF2-40B4-BE49-F238E27FC236}">
                <a16:creationId xmlns:a16="http://schemas.microsoft.com/office/drawing/2014/main" id="{4D1D87E8-E5BC-6847-8DA2-C64DA769689A}"/>
              </a:ext>
            </a:extLst>
          </p:cNvPr>
          <p:cNvCxnSpPr/>
          <p:nvPr/>
        </p:nvCxnSpPr>
        <p:spPr>
          <a:xfrm>
            <a:off x="1657350" y="4457700"/>
            <a:ext cx="857250" cy="0"/>
          </a:xfrm>
          <a:prstGeom prst="straightConnector1">
            <a:avLst/>
          </a:prstGeom>
          <a:ln w="38100">
            <a:solidFill>
              <a:srgbClr val="00B0F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6" name="Straight Arrow Connector 115">
            <a:extLst>
              <a:ext uri="{FF2B5EF4-FFF2-40B4-BE49-F238E27FC236}">
                <a16:creationId xmlns:a16="http://schemas.microsoft.com/office/drawing/2014/main" id="{6EA3D9E6-8CA2-8044-A24B-43527D101350}"/>
              </a:ext>
            </a:extLst>
          </p:cNvPr>
          <p:cNvCxnSpPr>
            <a:cxnSpLocks/>
          </p:cNvCxnSpPr>
          <p:nvPr/>
        </p:nvCxnSpPr>
        <p:spPr>
          <a:xfrm>
            <a:off x="6547631" y="4461217"/>
            <a:ext cx="313886" cy="0"/>
          </a:xfrm>
          <a:prstGeom prst="straightConnector1">
            <a:avLst/>
          </a:prstGeom>
          <a:ln w="381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7" name="Straight Arrow Connector 116">
            <a:extLst>
              <a:ext uri="{FF2B5EF4-FFF2-40B4-BE49-F238E27FC236}">
                <a16:creationId xmlns:a16="http://schemas.microsoft.com/office/drawing/2014/main" id="{070D64B1-D240-C442-B181-6EDA7EFBBBAF}"/>
              </a:ext>
            </a:extLst>
          </p:cNvPr>
          <p:cNvCxnSpPr>
            <a:cxnSpLocks/>
          </p:cNvCxnSpPr>
          <p:nvPr/>
        </p:nvCxnSpPr>
        <p:spPr>
          <a:xfrm flipH="1">
            <a:off x="2514600" y="4457700"/>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8" name="Straight Arrow Connector 117">
            <a:extLst>
              <a:ext uri="{FF2B5EF4-FFF2-40B4-BE49-F238E27FC236}">
                <a16:creationId xmlns:a16="http://schemas.microsoft.com/office/drawing/2014/main" id="{27FDBA61-21F6-954A-9F00-B0FA1A252220}"/>
              </a:ext>
            </a:extLst>
          </p:cNvPr>
          <p:cNvCxnSpPr>
            <a:cxnSpLocks/>
          </p:cNvCxnSpPr>
          <p:nvPr/>
        </p:nvCxnSpPr>
        <p:spPr>
          <a:xfrm flipH="1">
            <a:off x="1371600" y="4457700"/>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19" name="Left Brace 118">
            <a:extLst>
              <a:ext uri="{FF2B5EF4-FFF2-40B4-BE49-F238E27FC236}">
                <a16:creationId xmlns:a16="http://schemas.microsoft.com/office/drawing/2014/main" id="{D1AC43D4-C485-DB4D-BEEB-B6937F9DE156}"/>
              </a:ext>
            </a:extLst>
          </p:cNvPr>
          <p:cNvSpPr/>
          <p:nvPr/>
        </p:nvSpPr>
        <p:spPr>
          <a:xfrm rot="5400000">
            <a:off x="1481138" y="4574382"/>
            <a:ext cx="54769" cy="273844"/>
          </a:xfrm>
          <a:prstGeom prst="leftBrace">
            <a:avLst>
              <a:gd name="adj1" fmla="val 44444"/>
              <a:gd name="adj2" fmla="val 50000"/>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0" name="Left Brace 119">
            <a:extLst>
              <a:ext uri="{FF2B5EF4-FFF2-40B4-BE49-F238E27FC236}">
                <a16:creationId xmlns:a16="http://schemas.microsoft.com/office/drawing/2014/main" id="{BAA6F9BC-B3B2-BA42-A36C-2AA5CD7870DE}"/>
              </a:ext>
            </a:extLst>
          </p:cNvPr>
          <p:cNvSpPr/>
          <p:nvPr/>
        </p:nvSpPr>
        <p:spPr>
          <a:xfrm rot="5400000">
            <a:off x="2624138" y="4574382"/>
            <a:ext cx="54769" cy="273844"/>
          </a:xfrm>
          <a:prstGeom prst="leftBrace">
            <a:avLst>
              <a:gd name="adj1" fmla="val 44444"/>
              <a:gd name="adj2" fmla="val 50000"/>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1" name="Left Brace 120">
            <a:extLst>
              <a:ext uri="{FF2B5EF4-FFF2-40B4-BE49-F238E27FC236}">
                <a16:creationId xmlns:a16="http://schemas.microsoft.com/office/drawing/2014/main" id="{1A76FE83-C402-3340-858A-E31110D5777B}"/>
              </a:ext>
            </a:extLst>
          </p:cNvPr>
          <p:cNvSpPr/>
          <p:nvPr/>
        </p:nvSpPr>
        <p:spPr>
          <a:xfrm rot="5400000">
            <a:off x="6672262" y="4555332"/>
            <a:ext cx="61913" cy="304800"/>
          </a:xfrm>
          <a:prstGeom prst="leftBrace">
            <a:avLst>
              <a:gd name="adj1" fmla="val 44444"/>
              <a:gd name="adj2" fmla="val 50000"/>
            </a:avLst>
          </a:prstGeom>
          <a:ln>
            <a:solidFill>
              <a:srgbClr val="00B05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22" name="Straight Arrow Connector 121">
            <a:extLst>
              <a:ext uri="{FF2B5EF4-FFF2-40B4-BE49-F238E27FC236}">
                <a16:creationId xmlns:a16="http://schemas.microsoft.com/office/drawing/2014/main" id="{E2885FD1-7295-5C42-A738-447AE2EBB0E9}"/>
              </a:ext>
            </a:extLst>
          </p:cNvPr>
          <p:cNvCxnSpPr>
            <a:cxnSpLocks/>
          </p:cNvCxnSpPr>
          <p:nvPr/>
        </p:nvCxnSpPr>
        <p:spPr>
          <a:xfrm flipH="1">
            <a:off x="2226635" y="5048250"/>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23" name="Rectangle 122">
            <a:extLst>
              <a:ext uri="{FF2B5EF4-FFF2-40B4-BE49-F238E27FC236}">
                <a16:creationId xmlns:a16="http://schemas.microsoft.com/office/drawing/2014/main" id="{AB0613FD-B812-6249-B5FF-7C2C1B75C871}"/>
              </a:ext>
            </a:extLst>
          </p:cNvPr>
          <p:cNvSpPr/>
          <p:nvPr/>
        </p:nvSpPr>
        <p:spPr>
          <a:xfrm>
            <a:off x="2120948" y="5048250"/>
            <a:ext cx="463588" cy="369332"/>
          </a:xfrm>
          <a:prstGeom prst="rect">
            <a:avLst/>
          </a:prstGeom>
        </p:spPr>
        <p:txBody>
          <a:bodyPr wrap="none">
            <a:spAutoFit/>
          </a:bodyPr>
          <a:lstStyle/>
          <a:p>
            <a:r>
              <a:rPr lang="en-US" i="1" dirty="0">
                <a:solidFill>
                  <a:srgbClr val="0070C0"/>
                </a:solidFill>
                <a:latin typeface="Cambria Math" panose="02040503050406030204" pitchFamily="18" charset="0"/>
              </a:rPr>
              <a:t>TR</a:t>
            </a:r>
          </a:p>
        </p:txBody>
      </p:sp>
      <p:cxnSp>
        <p:nvCxnSpPr>
          <p:cNvPr id="124" name="Straight Arrow Connector 123">
            <a:extLst>
              <a:ext uri="{FF2B5EF4-FFF2-40B4-BE49-F238E27FC236}">
                <a16:creationId xmlns:a16="http://schemas.microsoft.com/office/drawing/2014/main" id="{A7357D22-4D90-E64D-A1EF-521A4A745595}"/>
              </a:ext>
            </a:extLst>
          </p:cNvPr>
          <p:cNvCxnSpPr>
            <a:cxnSpLocks/>
          </p:cNvCxnSpPr>
          <p:nvPr/>
        </p:nvCxnSpPr>
        <p:spPr>
          <a:xfrm flipH="1">
            <a:off x="1651000" y="5052483"/>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25" name="Rectangle 124">
            <a:extLst>
              <a:ext uri="{FF2B5EF4-FFF2-40B4-BE49-F238E27FC236}">
                <a16:creationId xmlns:a16="http://schemas.microsoft.com/office/drawing/2014/main" id="{E7A3F2FB-B05A-844B-AE37-E3078DB28A32}"/>
              </a:ext>
            </a:extLst>
          </p:cNvPr>
          <p:cNvSpPr/>
          <p:nvPr/>
        </p:nvSpPr>
        <p:spPr>
          <a:xfrm>
            <a:off x="1531029" y="5059463"/>
            <a:ext cx="473206" cy="369332"/>
          </a:xfrm>
          <a:prstGeom prst="rect">
            <a:avLst/>
          </a:prstGeom>
        </p:spPr>
        <p:txBody>
          <a:bodyPr wrap="none">
            <a:spAutoFit/>
          </a:bodyPr>
          <a:lstStyle/>
          <a:p>
            <a:r>
              <a:rPr lang="en-US" i="1" dirty="0">
                <a:solidFill>
                  <a:srgbClr val="FF0000"/>
                </a:solidFill>
                <a:latin typeface="Cambria Math" panose="02040503050406030204" pitchFamily="18" charset="0"/>
              </a:rPr>
              <a:t>TD</a:t>
            </a:r>
          </a:p>
        </p:txBody>
      </p:sp>
      <p:cxnSp>
        <p:nvCxnSpPr>
          <p:cNvPr id="126" name="Straight Arrow Connector 125">
            <a:extLst>
              <a:ext uri="{FF2B5EF4-FFF2-40B4-BE49-F238E27FC236}">
                <a16:creationId xmlns:a16="http://schemas.microsoft.com/office/drawing/2014/main" id="{0C8FF2EB-B3C6-0B49-A9AF-13F2930CEA77}"/>
              </a:ext>
            </a:extLst>
          </p:cNvPr>
          <p:cNvCxnSpPr>
            <a:cxnSpLocks/>
          </p:cNvCxnSpPr>
          <p:nvPr/>
        </p:nvCxnSpPr>
        <p:spPr>
          <a:xfrm>
            <a:off x="1940917" y="5051767"/>
            <a:ext cx="313886" cy="0"/>
          </a:xfrm>
          <a:prstGeom prst="straightConnector1">
            <a:avLst/>
          </a:prstGeom>
          <a:ln w="381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sp>
        <p:nvSpPr>
          <p:cNvPr id="127" name="Rectangle 126">
            <a:extLst>
              <a:ext uri="{FF2B5EF4-FFF2-40B4-BE49-F238E27FC236}">
                <a16:creationId xmlns:a16="http://schemas.microsoft.com/office/drawing/2014/main" id="{A883F824-7E22-2540-9D2A-35B14A6C72F7}"/>
              </a:ext>
            </a:extLst>
          </p:cNvPr>
          <p:cNvSpPr/>
          <p:nvPr/>
        </p:nvSpPr>
        <p:spPr>
          <a:xfrm>
            <a:off x="1831605" y="5055230"/>
            <a:ext cx="447623" cy="369332"/>
          </a:xfrm>
          <a:prstGeom prst="rect">
            <a:avLst/>
          </a:prstGeom>
        </p:spPr>
        <p:txBody>
          <a:bodyPr wrap="none">
            <a:spAutoFit/>
          </a:bodyPr>
          <a:lstStyle/>
          <a:p>
            <a:r>
              <a:rPr lang="en-US" i="1" dirty="0">
                <a:solidFill>
                  <a:srgbClr val="00B050"/>
                </a:solidFill>
                <a:latin typeface="Cambria Math" panose="02040503050406030204" pitchFamily="18" charset="0"/>
              </a:rPr>
              <a:t>TC</a:t>
            </a:r>
          </a:p>
        </p:txBody>
      </p:sp>
      <p:sp>
        <p:nvSpPr>
          <p:cNvPr id="128" name="Rectangle 127">
            <a:extLst>
              <a:ext uri="{FF2B5EF4-FFF2-40B4-BE49-F238E27FC236}">
                <a16:creationId xmlns:a16="http://schemas.microsoft.com/office/drawing/2014/main" id="{34E60F2F-D46B-324B-9720-50AB4A38AAA2}"/>
              </a:ext>
            </a:extLst>
          </p:cNvPr>
          <p:cNvSpPr/>
          <p:nvPr/>
        </p:nvSpPr>
        <p:spPr>
          <a:xfrm>
            <a:off x="2409324" y="4420268"/>
            <a:ext cx="463588" cy="369332"/>
          </a:xfrm>
          <a:prstGeom prst="rect">
            <a:avLst/>
          </a:prstGeom>
        </p:spPr>
        <p:txBody>
          <a:bodyPr wrap="none">
            <a:spAutoFit/>
          </a:bodyPr>
          <a:lstStyle/>
          <a:p>
            <a:r>
              <a:rPr lang="en-US" i="1" dirty="0">
                <a:solidFill>
                  <a:srgbClr val="0070C0"/>
                </a:solidFill>
                <a:latin typeface="Cambria Math" panose="02040503050406030204" pitchFamily="18" charset="0"/>
              </a:rPr>
              <a:t>TR</a:t>
            </a:r>
          </a:p>
        </p:txBody>
      </p:sp>
      <p:sp>
        <p:nvSpPr>
          <p:cNvPr id="129" name="Rectangle 128">
            <a:extLst>
              <a:ext uri="{FF2B5EF4-FFF2-40B4-BE49-F238E27FC236}">
                <a16:creationId xmlns:a16="http://schemas.microsoft.com/office/drawing/2014/main" id="{B608A33A-9601-E44D-9D53-53BBF2E9BCAF}"/>
              </a:ext>
            </a:extLst>
          </p:cNvPr>
          <p:cNvSpPr/>
          <p:nvPr/>
        </p:nvSpPr>
        <p:spPr>
          <a:xfrm>
            <a:off x="6445299" y="4415819"/>
            <a:ext cx="447623" cy="369332"/>
          </a:xfrm>
          <a:prstGeom prst="rect">
            <a:avLst/>
          </a:prstGeom>
        </p:spPr>
        <p:txBody>
          <a:bodyPr wrap="none">
            <a:spAutoFit/>
          </a:bodyPr>
          <a:lstStyle/>
          <a:p>
            <a:r>
              <a:rPr lang="en-US" i="1" dirty="0">
                <a:solidFill>
                  <a:srgbClr val="00B050"/>
                </a:solidFill>
                <a:latin typeface="Cambria Math" panose="02040503050406030204" pitchFamily="18" charset="0"/>
              </a:rPr>
              <a:t>TC</a:t>
            </a:r>
          </a:p>
        </p:txBody>
      </p:sp>
      <p:sp>
        <p:nvSpPr>
          <p:cNvPr id="130" name="Rectangle 129">
            <a:extLst>
              <a:ext uri="{FF2B5EF4-FFF2-40B4-BE49-F238E27FC236}">
                <a16:creationId xmlns:a16="http://schemas.microsoft.com/office/drawing/2014/main" id="{5D981321-B5A5-CB46-B009-9D9184560E2B}"/>
              </a:ext>
            </a:extLst>
          </p:cNvPr>
          <p:cNvSpPr/>
          <p:nvPr/>
        </p:nvSpPr>
        <p:spPr>
          <a:xfrm>
            <a:off x="1260977" y="4420268"/>
            <a:ext cx="473206" cy="369332"/>
          </a:xfrm>
          <a:prstGeom prst="rect">
            <a:avLst/>
          </a:prstGeom>
        </p:spPr>
        <p:txBody>
          <a:bodyPr wrap="none">
            <a:spAutoFit/>
          </a:bodyPr>
          <a:lstStyle/>
          <a:p>
            <a:r>
              <a:rPr lang="en-US" i="1" dirty="0">
                <a:solidFill>
                  <a:srgbClr val="FF0000"/>
                </a:solidFill>
                <a:latin typeface="Cambria Math" panose="02040503050406030204" pitchFamily="18" charset="0"/>
              </a:rPr>
              <a:t>TD</a:t>
            </a:r>
          </a:p>
        </p:txBody>
      </p:sp>
      <mc:AlternateContent xmlns:mc="http://schemas.openxmlformats.org/markup-compatibility/2006" xmlns:a14="http://schemas.microsoft.com/office/drawing/2010/main">
        <mc:Choice Requires="a14">
          <p:sp>
            <p:nvSpPr>
              <p:cNvPr id="74" name="Rectangle 73">
                <a:extLst>
                  <a:ext uri="{FF2B5EF4-FFF2-40B4-BE49-F238E27FC236}">
                    <a16:creationId xmlns:a16="http://schemas.microsoft.com/office/drawing/2014/main" id="{A9B475E1-BF24-BE40-B7EE-C01D33FC9A7E}"/>
                  </a:ext>
                </a:extLst>
              </p:cNvPr>
              <p:cNvSpPr/>
              <p:nvPr/>
            </p:nvSpPr>
            <p:spPr>
              <a:xfrm>
                <a:off x="337343" y="2915354"/>
                <a:ext cx="754437" cy="65633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latin typeface="Cambria Math" panose="02040503050406030204" pitchFamily="18" charset="0"/>
                            </a:rPr>
                          </m:ctrlPr>
                        </m:sSubSupPr>
                        <m:e>
                          <m:r>
                            <a:rPr lang="en-US" i="1">
                              <a:latin typeface="Cambria Math" panose="02040503050406030204" pitchFamily="18" charset="0"/>
                            </a:rPr>
                            <m:t>𝑋</m:t>
                          </m:r>
                        </m:e>
                        <m:sub>
                          <m:r>
                            <a:rPr lang="en-US" i="0">
                              <a:latin typeface="Cambria Math" panose="02040503050406030204" pitchFamily="18" charset="0"/>
                            </a:rPr>
                            <m:t>1</m:t>
                          </m:r>
                        </m:sub>
                        <m:sup>
                          <m:r>
                            <a:rPr lang="en-US" b="0" i="1" smtClean="0">
                              <a:latin typeface="Cambria Math" panose="02040503050406030204" pitchFamily="18" charset="0"/>
                            </a:rPr>
                            <m:t>𝐵</m:t>
                          </m:r>
                        </m:sup>
                      </m:sSubSup>
                    </m:oMath>
                  </m:oMathPara>
                </a14:m>
                <a:endParaRPr lang="en-US" b="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𝑋</m:t>
                          </m:r>
                        </m:e>
                        <m:sub>
                          <m:r>
                            <a:rPr lang="en-US">
                              <a:latin typeface="Cambria Math" panose="02040503050406030204" pitchFamily="18" charset="0"/>
                            </a:rPr>
                            <m:t>1</m:t>
                          </m:r>
                        </m:sub>
                        <m:sup>
                          <m:r>
                            <a:rPr lang="en-US" i="1">
                              <a:latin typeface="Cambria Math" panose="02040503050406030204" pitchFamily="18" charset="0"/>
                            </a:rPr>
                            <m:t>𝐶</m:t>
                          </m:r>
                        </m:sup>
                      </m:sSubSup>
                    </m:oMath>
                  </m:oMathPara>
                </a14:m>
                <a:endParaRPr lang="en-US" dirty="0"/>
              </a:p>
            </p:txBody>
          </p:sp>
        </mc:Choice>
        <mc:Fallback xmlns="">
          <p:sp>
            <p:nvSpPr>
              <p:cNvPr id="74" name="Rectangle 73">
                <a:extLst>
                  <a:ext uri="{FF2B5EF4-FFF2-40B4-BE49-F238E27FC236}">
                    <a16:creationId xmlns:a16="http://schemas.microsoft.com/office/drawing/2014/main" id="{A9B475E1-BF24-BE40-B7EE-C01D33FC9A7E}"/>
                  </a:ext>
                </a:extLst>
              </p:cNvPr>
              <p:cNvSpPr>
                <a:spLocks noRot="1" noChangeAspect="1" noMove="1" noResize="1" noEditPoints="1" noAdjustHandles="1" noChangeArrowheads="1" noChangeShapeType="1" noTextEdit="1"/>
              </p:cNvSpPr>
              <p:nvPr/>
            </p:nvSpPr>
            <p:spPr>
              <a:xfrm>
                <a:off x="337343" y="2915354"/>
                <a:ext cx="754437" cy="656334"/>
              </a:xfrm>
              <a:prstGeom prst="rect">
                <a:avLst/>
              </a:prstGeom>
              <a:blipFill>
                <a:blip r:embed="rId11"/>
                <a:stretch>
                  <a:fillRect/>
                </a:stretch>
              </a:blipFill>
            </p:spPr>
            <p:txBody>
              <a:bodyPr/>
              <a:lstStyle/>
              <a:p>
                <a:r>
                  <a:rPr lang="en-US">
                    <a:noFill/>
                  </a:rPr>
                  <a:t> </a:t>
                </a:r>
              </a:p>
            </p:txBody>
          </p:sp>
        </mc:Fallback>
      </mc:AlternateContent>
      <p:cxnSp>
        <p:nvCxnSpPr>
          <p:cNvPr id="6" name="Straight Arrow Connector 5">
            <a:extLst>
              <a:ext uri="{FF2B5EF4-FFF2-40B4-BE49-F238E27FC236}">
                <a16:creationId xmlns:a16="http://schemas.microsoft.com/office/drawing/2014/main" id="{0D078C2D-713E-6D4C-AC07-8C0D29095DB4}"/>
              </a:ext>
            </a:extLst>
          </p:cNvPr>
          <p:cNvCxnSpPr/>
          <p:nvPr/>
        </p:nvCxnSpPr>
        <p:spPr>
          <a:xfrm>
            <a:off x="925286" y="3537857"/>
            <a:ext cx="402771" cy="239486"/>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77" name="Rectangle 76">
                <a:extLst>
                  <a:ext uri="{FF2B5EF4-FFF2-40B4-BE49-F238E27FC236}">
                    <a16:creationId xmlns:a16="http://schemas.microsoft.com/office/drawing/2014/main" id="{22E605A9-7E8D-F143-856F-D4E0587C2EFD}"/>
                  </a:ext>
                </a:extLst>
              </p:cNvPr>
              <p:cNvSpPr/>
              <p:nvPr/>
            </p:nvSpPr>
            <p:spPr>
              <a:xfrm>
                <a:off x="1412537" y="2238869"/>
                <a:ext cx="531556" cy="37266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latin typeface="Cambria Math" panose="02040503050406030204" pitchFamily="18" charset="0"/>
                            </a:rPr>
                          </m:ctrlPr>
                        </m:sSubSupPr>
                        <m:e>
                          <m:r>
                            <a:rPr lang="en-US" i="1">
                              <a:latin typeface="Cambria Math" panose="02040503050406030204" pitchFamily="18" charset="0"/>
                            </a:rPr>
                            <m:t>𝑋</m:t>
                          </m:r>
                        </m:e>
                        <m:sub>
                          <m:r>
                            <a:rPr lang="en-US" i="0">
                              <a:latin typeface="Cambria Math" panose="02040503050406030204" pitchFamily="18" charset="0"/>
                            </a:rPr>
                            <m:t>1</m:t>
                          </m:r>
                        </m:sub>
                        <m:sup>
                          <m:r>
                            <a:rPr lang="en-US" b="0" i="1" smtClean="0">
                              <a:latin typeface="Cambria Math" panose="02040503050406030204" pitchFamily="18" charset="0"/>
                            </a:rPr>
                            <m:t>𝐷</m:t>
                          </m:r>
                        </m:sup>
                      </m:sSubSup>
                    </m:oMath>
                  </m:oMathPara>
                </a14:m>
                <a:endParaRPr lang="en-US" dirty="0"/>
              </a:p>
            </p:txBody>
          </p:sp>
        </mc:Choice>
        <mc:Fallback xmlns="">
          <p:sp>
            <p:nvSpPr>
              <p:cNvPr id="77" name="Rectangle 76">
                <a:extLst>
                  <a:ext uri="{FF2B5EF4-FFF2-40B4-BE49-F238E27FC236}">
                    <a16:creationId xmlns:a16="http://schemas.microsoft.com/office/drawing/2014/main" id="{22E605A9-7E8D-F143-856F-D4E0587C2EFD}"/>
                  </a:ext>
                </a:extLst>
              </p:cNvPr>
              <p:cNvSpPr>
                <a:spLocks noRot="1" noChangeAspect="1" noMove="1" noResize="1" noEditPoints="1" noAdjustHandles="1" noChangeArrowheads="1" noChangeShapeType="1" noTextEdit="1"/>
              </p:cNvSpPr>
              <p:nvPr/>
            </p:nvSpPr>
            <p:spPr>
              <a:xfrm>
                <a:off x="1412537" y="2238869"/>
                <a:ext cx="531556" cy="372666"/>
              </a:xfrm>
              <a:prstGeom prst="rect">
                <a:avLst/>
              </a:prstGeom>
              <a:blipFill>
                <a:blip r:embed="rId12"/>
                <a:stretch>
                  <a:fillRect/>
                </a:stretch>
              </a:blipFill>
            </p:spPr>
            <p:txBody>
              <a:bodyPr/>
              <a:lstStyle/>
              <a:p>
                <a:r>
                  <a:rPr lang="en-US">
                    <a:noFill/>
                  </a:rPr>
                  <a:t> </a:t>
                </a:r>
              </a:p>
            </p:txBody>
          </p:sp>
        </mc:Fallback>
      </mc:AlternateContent>
      <p:cxnSp>
        <p:nvCxnSpPr>
          <p:cNvPr id="78" name="Straight Arrow Connector 77">
            <a:extLst>
              <a:ext uri="{FF2B5EF4-FFF2-40B4-BE49-F238E27FC236}">
                <a16:creationId xmlns:a16="http://schemas.microsoft.com/office/drawing/2014/main" id="{5E189503-0477-214C-B791-D0C63C1EEF8E}"/>
              </a:ext>
            </a:extLst>
          </p:cNvPr>
          <p:cNvCxnSpPr>
            <a:cxnSpLocks/>
          </p:cNvCxnSpPr>
          <p:nvPr/>
        </p:nvCxnSpPr>
        <p:spPr>
          <a:xfrm>
            <a:off x="1785257" y="2569029"/>
            <a:ext cx="174172" cy="206828"/>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3" name="Footer Placeholder 2">
            <a:extLst>
              <a:ext uri="{FF2B5EF4-FFF2-40B4-BE49-F238E27FC236}">
                <a16:creationId xmlns:a16="http://schemas.microsoft.com/office/drawing/2014/main" id="{3A9E3744-B5FB-344B-BA97-5CFF82BF02BD}"/>
              </a:ext>
            </a:extLst>
          </p:cNvPr>
          <p:cNvSpPr>
            <a:spLocks noGrp="1"/>
          </p:cNvSpPr>
          <p:nvPr>
            <p:ph type="ftr" sz="quarter" idx="11"/>
          </p:nvPr>
        </p:nvSpPr>
        <p:spPr/>
        <p:txBody>
          <a:bodyPr/>
          <a:lstStyle/>
          <a:p>
            <a:pPr>
              <a:defRPr/>
            </a:pPr>
            <a:r>
              <a:rPr lang="en-US"/>
              <a:t>Class 19:  Preferential Trading Arrangements</a:t>
            </a:r>
          </a:p>
        </p:txBody>
      </p:sp>
    </p:spTree>
    <p:extLst>
      <p:ext uri="{BB962C8B-B14F-4D97-AF65-F5344CB8AC3E}">
        <p14:creationId xmlns:p14="http://schemas.microsoft.com/office/powerpoint/2010/main" val="350519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0007 1.85185E-6 C 0.10035 0.00116 0.20035 0.00231 0.25226 -0.01621 C 0.30469 -0.03472 0.31285 -0.11111 0.31285 -0.11088 L 0.31285 -0.11111 " pathEditMode="relative" rAng="0" ptsTypes="AAAA">
                                      <p:cBhvr>
                                        <p:cTn id="6" dur="2000" fill="hold"/>
                                        <p:tgtEl>
                                          <p:spTgt spid="89"/>
                                        </p:tgtEl>
                                        <p:attrNameLst>
                                          <p:attrName>ppt_x</p:attrName>
                                          <p:attrName>ppt_y</p:attrName>
                                        </p:attrNameLst>
                                      </p:cBhvr>
                                      <p:rCtr x="15608" y="-5532"/>
                                    </p:animMotion>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grpId="0" nodeType="clickEffect">
                                  <p:stCondLst>
                                    <p:cond delay="0"/>
                                  </p:stCondLst>
                                  <p:childTnLst>
                                    <p:animMotion origin="layout" path="M 2.77778E-7 1.11022E-16 C 0.09097 0.02824 0.18212 0.05671 0.24323 0.03727 C 0.30451 0.01875 0.36736 -0.11181 0.36736 -0.11181 L 0.36736 -0.11181 " pathEditMode="relative" rAng="0" ptsTypes="AAAA">
                                      <p:cBhvr>
                                        <p:cTn id="10" dur="2000" fill="hold"/>
                                        <p:tgtEl>
                                          <p:spTgt spid="87"/>
                                        </p:tgtEl>
                                        <p:attrNameLst>
                                          <p:attrName>ppt_x</p:attrName>
                                          <p:attrName>ppt_y</p:attrName>
                                        </p:attrNameLst>
                                      </p:cBhvr>
                                      <p:rCtr x="18368" y="-3403"/>
                                    </p:animMotion>
                                  </p:childTnLst>
                                </p:cTn>
                              </p:par>
                            </p:childTnLst>
                          </p:cTn>
                        </p:par>
                      </p:childTnLst>
                    </p:cTn>
                  </p:par>
                  <p:par>
                    <p:cTn id="11" fill="hold">
                      <p:stCondLst>
                        <p:cond delay="indefinite"/>
                      </p:stCondLst>
                      <p:childTnLst>
                        <p:par>
                          <p:cTn id="12" fill="hold">
                            <p:stCondLst>
                              <p:cond delay="0"/>
                            </p:stCondLst>
                            <p:childTnLst>
                              <p:par>
                                <p:cTn id="13" presetID="0" presetClass="path" presetSubtype="0" accel="50000" decel="50000" fill="hold" grpId="0" nodeType="clickEffect">
                                  <p:stCondLst>
                                    <p:cond delay="0"/>
                                  </p:stCondLst>
                                  <p:childTnLst>
                                    <p:animMotion origin="layout" path="M -4.16667E-6 4.44444E-6 C 0.06372 0.01898 0.12796 0.03796 0.19618 0.04421 C 0.26476 0.05023 0.41042 0.03703 0.41042 0.03726 L 0.41042 0.03703 " pathEditMode="relative" rAng="0" ptsTypes="AAAA">
                                      <p:cBhvr>
                                        <p:cTn id="14" dur="2000" fill="hold"/>
                                        <p:tgtEl>
                                          <p:spTgt spid="91"/>
                                        </p:tgtEl>
                                        <p:attrNameLst>
                                          <p:attrName>ppt_x</p:attrName>
                                          <p:attrName>ppt_y</p:attrName>
                                        </p:attrNameLst>
                                      </p:cBhvr>
                                      <p:rCtr x="20521" y="2292"/>
                                    </p:animMotion>
                                  </p:childTnLst>
                                </p:cTn>
                              </p:par>
                            </p:childTnLst>
                          </p:cTn>
                        </p:par>
                      </p:childTnLst>
                    </p:cTn>
                  </p:par>
                  <p:par>
                    <p:cTn id="15" fill="hold">
                      <p:stCondLst>
                        <p:cond delay="indefinite"/>
                      </p:stCondLst>
                      <p:childTnLst>
                        <p:par>
                          <p:cTn id="16" fill="hold">
                            <p:stCondLst>
                              <p:cond delay="0"/>
                            </p:stCondLst>
                            <p:childTnLst>
                              <p:par>
                                <p:cTn id="17" presetID="9" presetClass="exit" presetSubtype="0" fill="hold" grpId="1" nodeType="clickEffect">
                                  <p:stCondLst>
                                    <p:cond delay="0"/>
                                  </p:stCondLst>
                                  <p:childTnLst>
                                    <p:animEffect transition="out" filter="dissolve">
                                      <p:cBhvr>
                                        <p:cTn id="18" dur="500"/>
                                        <p:tgtEl>
                                          <p:spTgt spid="91"/>
                                        </p:tgtEl>
                                      </p:cBhvr>
                                    </p:animEffect>
                                    <p:set>
                                      <p:cBhvr>
                                        <p:cTn id="19" dur="1" fill="hold">
                                          <p:stCondLst>
                                            <p:cond delay="499"/>
                                          </p:stCondLst>
                                        </p:cTn>
                                        <p:tgtEl>
                                          <p:spTgt spid="91"/>
                                        </p:tgtEl>
                                        <p:attrNameLst>
                                          <p:attrName>style.visibility</p:attrName>
                                        </p:attrNameLst>
                                      </p:cBhvr>
                                      <p:to>
                                        <p:strVal val="hidden"/>
                                      </p:to>
                                    </p:set>
                                  </p:childTnLst>
                                </p:cTn>
                              </p:par>
                              <p:par>
                                <p:cTn id="20" presetID="9" presetClass="exit" presetSubtype="0" fill="hold" grpId="1" nodeType="withEffect">
                                  <p:stCondLst>
                                    <p:cond delay="0"/>
                                  </p:stCondLst>
                                  <p:childTnLst>
                                    <p:animEffect transition="out" filter="dissolve">
                                      <p:cBhvr>
                                        <p:cTn id="21" dur="500"/>
                                        <p:tgtEl>
                                          <p:spTgt spid="89"/>
                                        </p:tgtEl>
                                      </p:cBhvr>
                                    </p:animEffect>
                                    <p:set>
                                      <p:cBhvr>
                                        <p:cTn id="22" dur="1" fill="hold">
                                          <p:stCondLst>
                                            <p:cond delay="499"/>
                                          </p:stCondLst>
                                        </p:cTn>
                                        <p:tgtEl>
                                          <p:spTgt spid="89"/>
                                        </p:tgtEl>
                                        <p:attrNameLst>
                                          <p:attrName>style.visibility</p:attrName>
                                        </p:attrNameLst>
                                      </p:cBhvr>
                                      <p:to>
                                        <p:strVal val="hidden"/>
                                      </p:to>
                                    </p:set>
                                  </p:childTnLst>
                                </p:cTn>
                              </p:par>
                              <p:par>
                                <p:cTn id="23" presetID="9" presetClass="exit" presetSubtype="0" fill="hold" grpId="1" nodeType="withEffect">
                                  <p:stCondLst>
                                    <p:cond delay="0"/>
                                  </p:stCondLst>
                                  <p:childTnLst>
                                    <p:animEffect transition="out" filter="dissolve">
                                      <p:cBhvr>
                                        <p:cTn id="24" dur="500"/>
                                        <p:tgtEl>
                                          <p:spTgt spid="87"/>
                                        </p:tgtEl>
                                      </p:cBhvr>
                                    </p:animEffect>
                                    <p:set>
                                      <p:cBhvr>
                                        <p:cTn id="25" dur="1" fill="hold">
                                          <p:stCondLst>
                                            <p:cond delay="499"/>
                                          </p:stCondLst>
                                        </p:cTn>
                                        <p:tgtEl>
                                          <p:spTgt spid="87"/>
                                        </p:tgtEl>
                                        <p:attrNameLst>
                                          <p:attrName>style.visibility</p:attrName>
                                        </p:attrNameLst>
                                      </p:cBhvr>
                                      <p:to>
                                        <p:strVal val="hidden"/>
                                      </p:to>
                                    </p:set>
                                  </p:childTnLst>
                                </p:cTn>
                              </p:par>
                              <p:par>
                                <p:cTn id="26" presetID="9" presetClass="exit" presetSubtype="0" fill="hold" grpId="0" nodeType="withEffect">
                                  <p:stCondLst>
                                    <p:cond delay="0"/>
                                  </p:stCondLst>
                                  <p:childTnLst>
                                    <p:animEffect transition="out" filter="dissolve">
                                      <p:cBhvr>
                                        <p:cTn id="27" dur="500"/>
                                        <p:tgtEl>
                                          <p:spTgt spid="79"/>
                                        </p:tgtEl>
                                      </p:cBhvr>
                                    </p:animEffect>
                                    <p:set>
                                      <p:cBhvr>
                                        <p:cTn id="28" dur="1" fill="hold">
                                          <p:stCondLst>
                                            <p:cond delay="499"/>
                                          </p:stCondLst>
                                        </p:cTn>
                                        <p:tgtEl>
                                          <p:spTgt spid="7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animBg="1"/>
      <p:bldP spid="91" grpId="1" animBg="1"/>
      <p:bldP spid="79" grpId="0" animBg="1"/>
      <p:bldP spid="87" grpId="0" animBg="1"/>
      <p:bldP spid="87" grpId="1" animBg="1"/>
      <p:bldP spid="89" grpId="0" animBg="1"/>
      <p:bldP spid="89" grpId="1"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Rectangle 78">
            <a:extLst>
              <a:ext uri="{FF2B5EF4-FFF2-40B4-BE49-F238E27FC236}">
                <a16:creationId xmlns:a16="http://schemas.microsoft.com/office/drawing/2014/main" id="{084920EE-EA80-3C4E-9E03-CB8357D95A71}"/>
              </a:ext>
            </a:extLst>
          </p:cNvPr>
          <p:cNvSpPr/>
          <p:nvPr/>
        </p:nvSpPr>
        <p:spPr>
          <a:xfrm>
            <a:off x="0" y="668740"/>
            <a:ext cx="9144000" cy="55546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0" name="Rectangle 129">
            <a:extLst>
              <a:ext uri="{FF2B5EF4-FFF2-40B4-BE49-F238E27FC236}">
                <a16:creationId xmlns:a16="http://schemas.microsoft.com/office/drawing/2014/main" id="{327BB505-5EBA-354E-A561-F23DA3997FC6}"/>
              </a:ext>
            </a:extLst>
          </p:cNvPr>
          <p:cNvSpPr/>
          <p:nvPr/>
        </p:nvSpPr>
        <p:spPr>
          <a:xfrm flipV="1">
            <a:off x="1954923" y="3159925"/>
            <a:ext cx="289144" cy="249800"/>
          </a:xfrm>
          <a:prstGeom prst="rect">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1" name="Right Triangle 130">
            <a:extLst>
              <a:ext uri="{FF2B5EF4-FFF2-40B4-BE49-F238E27FC236}">
                <a16:creationId xmlns:a16="http://schemas.microsoft.com/office/drawing/2014/main" id="{D5708B87-3C72-9641-BA49-4CE2061153D7}"/>
              </a:ext>
            </a:extLst>
          </p:cNvPr>
          <p:cNvSpPr/>
          <p:nvPr/>
        </p:nvSpPr>
        <p:spPr>
          <a:xfrm flipV="1">
            <a:off x="1944445" y="3405667"/>
            <a:ext cx="295565" cy="283532"/>
          </a:xfrm>
          <a:prstGeom prst="rtTriangle">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 name="Right Triangle 85">
            <a:extLst>
              <a:ext uri="{FF2B5EF4-FFF2-40B4-BE49-F238E27FC236}">
                <a16:creationId xmlns:a16="http://schemas.microsoft.com/office/drawing/2014/main" id="{C24FF2CE-D5F9-3D4A-A329-DC77A1D5A46E}"/>
              </a:ext>
            </a:extLst>
          </p:cNvPr>
          <p:cNvSpPr/>
          <p:nvPr/>
        </p:nvSpPr>
        <p:spPr>
          <a:xfrm flipV="1">
            <a:off x="2221653" y="3162845"/>
            <a:ext cx="292947" cy="264462"/>
          </a:xfrm>
          <a:prstGeom prst="rtTriangle">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 name="Right Triangle 82">
            <a:extLst>
              <a:ext uri="{FF2B5EF4-FFF2-40B4-BE49-F238E27FC236}">
                <a16:creationId xmlns:a16="http://schemas.microsoft.com/office/drawing/2014/main" id="{F11B4B00-1A05-9547-AC1B-529F2490CA54}"/>
              </a:ext>
            </a:extLst>
          </p:cNvPr>
          <p:cNvSpPr/>
          <p:nvPr/>
        </p:nvSpPr>
        <p:spPr>
          <a:xfrm>
            <a:off x="6548566" y="2914650"/>
            <a:ext cx="291227" cy="242761"/>
          </a:xfrm>
          <a:prstGeom prst="rtTriangle">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83</a:t>
            </a:fld>
            <a:endParaRPr lang="en-US"/>
          </a:p>
        </p:txBody>
      </p:sp>
      <p:cxnSp>
        <p:nvCxnSpPr>
          <p:cNvPr id="7" name="Straight Connector 6"/>
          <p:cNvCxnSpPr>
            <a:cxnSpLocks/>
          </p:cNvCxnSpPr>
          <p:nvPr/>
        </p:nvCxnSpPr>
        <p:spPr>
          <a:xfrm>
            <a:off x="1143000" y="4743450"/>
            <a:ext cx="22288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V="1">
            <a:off x="11430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914400" y="2114550"/>
            <a:ext cx="514350" cy="369332"/>
          </a:xfrm>
          <a:prstGeom prst="rect">
            <a:avLst/>
          </a:prstGeom>
          <a:noFill/>
        </p:spPr>
        <p:txBody>
          <a:bodyPr wrap="square" rtlCol="0">
            <a:spAutoFit/>
          </a:bodyPr>
          <a:lstStyle/>
          <a:p>
            <a:r>
              <a:rPr lang="en-US" dirty="0"/>
              <a:t>P</a:t>
            </a:r>
          </a:p>
        </p:txBody>
      </p:sp>
      <p:sp>
        <p:nvSpPr>
          <p:cNvPr id="34" name="TextBox 33"/>
          <p:cNvSpPr txBox="1"/>
          <p:nvPr/>
        </p:nvSpPr>
        <p:spPr>
          <a:xfrm>
            <a:off x="1314450" y="1600201"/>
            <a:ext cx="1943100" cy="646331"/>
          </a:xfrm>
          <a:prstGeom prst="rect">
            <a:avLst/>
          </a:prstGeom>
          <a:noFill/>
        </p:spPr>
        <p:txBody>
          <a:bodyPr wrap="square" rtlCol="0">
            <a:spAutoFit/>
          </a:bodyPr>
          <a:lstStyle/>
          <a:p>
            <a:pPr algn="ctr"/>
            <a:r>
              <a:rPr lang="en-US" dirty="0"/>
              <a:t>Export Supplies of B, C, and D</a:t>
            </a:r>
          </a:p>
        </p:txBody>
      </p:sp>
      <p:sp>
        <p:nvSpPr>
          <p:cNvPr id="38" name="Left Brace 37"/>
          <p:cNvSpPr/>
          <p:nvPr/>
        </p:nvSpPr>
        <p:spPr>
          <a:xfrm>
            <a:off x="971550" y="3371850"/>
            <a:ext cx="171450" cy="1028700"/>
          </a:xfrm>
          <a:prstGeom prst="leftBrace">
            <a:avLst>
              <a:gd name="adj1" fmla="val 44444"/>
              <a:gd name="adj2"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61" name="Straight Connector 60"/>
          <p:cNvCxnSpPr>
            <a:cxnSpLocks/>
          </p:cNvCxnSpPr>
          <p:nvPr/>
        </p:nvCxnSpPr>
        <p:spPr>
          <a:xfrm>
            <a:off x="4000500" y="4743450"/>
            <a:ext cx="36004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flipV="1">
            <a:off x="40005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5" name="TextBox 64"/>
          <p:cNvSpPr txBox="1"/>
          <p:nvPr/>
        </p:nvSpPr>
        <p:spPr>
          <a:xfrm>
            <a:off x="7486650" y="4686300"/>
            <a:ext cx="514350" cy="369332"/>
          </a:xfrm>
          <a:prstGeom prst="rect">
            <a:avLst/>
          </a:prstGeom>
          <a:noFill/>
        </p:spPr>
        <p:txBody>
          <a:bodyPr wrap="square" rtlCol="0">
            <a:spAutoFit/>
          </a:bodyPr>
          <a:lstStyle/>
          <a:p>
            <a:r>
              <a:rPr lang="en-US" dirty="0"/>
              <a:t>Q</a:t>
            </a:r>
          </a:p>
        </p:txBody>
      </p:sp>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92EE2414-DF8A-4344-983D-77235EC7E06D}"/>
                  </a:ext>
                </a:extLst>
              </p:cNvPr>
              <p:cNvSpPr txBox="1"/>
              <p:nvPr/>
            </p:nvSpPr>
            <p:spPr>
              <a:xfrm>
                <a:off x="2286000" y="2171700"/>
                <a:ext cx="1023657" cy="3702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𝑡</m:t>
                          </m:r>
                        </m:sup>
                      </m:sSup>
                      <m:r>
                        <a:rPr lang="en-US" i="1">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𝑡</m:t>
                          </m:r>
                        </m:sup>
                      </m:sSup>
                      <m:r>
                        <a:rPr lang="en-US" b="0" i="1" smtClean="0">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b="0" i="1" smtClean="0">
                              <a:latin typeface="Cambria Math" panose="02040503050406030204" pitchFamily="18" charset="0"/>
                            </a:rPr>
                            <m:t>𝐷</m:t>
                          </m:r>
                          <m:r>
                            <a:rPr lang="en-US" i="1">
                              <a:latin typeface="Cambria Math" panose="02040503050406030204" pitchFamily="18" charset="0"/>
                            </a:rPr>
                            <m:t>𝑡</m:t>
                          </m:r>
                        </m:sup>
                      </m:sSup>
                    </m:oMath>
                  </m:oMathPara>
                </a14:m>
                <a:endParaRPr lang="en-US" baseline="30000" dirty="0"/>
              </a:p>
            </p:txBody>
          </p:sp>
        </mc:Choice>
        <mc:Fallback xmlns="">
          <p:sp>
            <p:nvSpPr>
              <p:cNvPr id="52" name="TextBox 51">
                <a:extLst>
                  <a:ext uri="{FF2B5EF4-FFF2-40B4-BE49-F238E27FC236}">
                    <a16:creationId xmlns:a16="http://schemas.microsoft.com/office/drawing/2014/main" id="{92EE2414-DF8A-4344-983D-77235EC7E06D}"/>
                  </a:ext>
                </a:extLst>
              </p:cNvPr>
              <p:cNvSpPr txBox="1">
                <a:spLocks noRot="1" noChangeAspect="1" noMove="1" noResize="1" noEditPoints="1" noAdjustHandles="1" noChangeArrowheads="1" noChangeShapeType="1" noTextEdit="1"/>
              </p:cNvSpPr>
              <p:nvPr/>
            </p:nvSpPr>
            <p:spPr>
              <a:xfrm>
                <a:off x="2286000" y="2171700"/>
                <a:ext cx="1023657" cy="370230"/>
              </a:xfrm>
              <a:prstGeom prst="rect">
                <a:avLst/>
              </a:prstGeom>
              <a:blipFill>
                <a:blip r:embed="rId2"/>
                <a:stretch>
                  <a:fillRect r="-33333"/>
                </a:stretch>
              </a:blipFill>
            </p:spPr>
            <p:txBody>
              <a:bodyPr/>
              <a:lstStyle/>
              <a:p>
                <a:r>
                  <a:rPr lang="en-US">
                    <a:noFill/>
                  </a:rPr>
                  <a:t> </a:t>
                </a:r>
              </a:p>
            </p:txBody>
          </p:sp>
        </mc:Fallback>
      </mc:AlternateContent>
      <p:sp>
        <p:nvSpPr>
          <p:cNvPr id="82" name="TextBox 81">
            <a:extLst>
              <a:ext uri="{FF2B5EF4-FFF2-40B4-BE49-F238E27FC236}">
                <a16:creationId xmlns:a16="http://schemas.microsoft.com/office/drawing/2014/main" id="{7E6B0EBB-1053-F74B-9D67-38DE2DAC1BC9}"/>
              </a:ext>
            </a:extLst>
          </p:cNvPr>
          <p:cNvSpPr txBox="1"/>
          <p:nvPr/>
        </p:nvSpPr>
        <p:spPr>
          <a:xfrm>
            <a:off x="3771900" y="2114550"/>
            <a:ext cx="514350" cy="369332"/>
          </a:xfrm>
          <a:prstGeom prst="rect">
            <a:avLst/>
          </a:prstGeom>
          <a:noFill/>
        </p:spPr>
        <p:txBody>
          <a:bodyPr wrap="square" rtlCol="0">
            <a:spAutoFit/>
          </a:bodyPr>
          <a:lstStyle/>
          <a:p>
            <a:r>
              <a:rPr lang="en-US" dirty="0"/>
              <a:t>P</a:t>
            </a:r>
          </a:p>
        </p:txBody>
      </p:sp>
      <p:cxnSp>
        <p:nvCxnSpPr>
          <p:cNvPr id="37" name="Straight Connector 36">
            <a:extLst>
              <a:ext uri="{FF2B5EF4-FFF2-40B4-BE49-F238E27FC236}">
                <a16:creationId xmlns:a16="http://schemas.microsoft.com/office/drawing/2014/main" id="{2B69756F-A655-3D4B-94B8-1C84BBD8D05F}"/>
              </a:ext>
            </a:extLst>
          </p:cNvPr>
          <p:cNvCxnSpPr>
            <a:cxnSpLocks/>
          </p:cNvCxnSpPr>
          <p:nvPr/>
        </p:nvCxnSpPr>
        <p:spPr>
          <a:xfrm flipV="1">
            <a:off x="4000500" y="3371850"/>
            <a:ext cx="108585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7D3B3EFB-8AD7-B847-A9E9-32226D6619E0}"/>
              </a:ext>
            </a:extLst>
          </p:cNvPr>
          <p:cNvCxnSpPr>
            <a:cxnSpLocks/>
          </p:cNvCxnSpPr>
          <p:nvPr/>
        </p:nvCxnSpPr>
        <p:spPr>
          <a:xfrm flipV="1">
            <a:off x="4000500" y="3371850"/>
            <a:ext cx="217170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0" name="Straight Connector 89">
            <a:extLst>
              <a:ext uri="{FF2B5EF4-FFF2-40B4-BE49-F238E27FC236}">
                <a16:creationId xmlns:a16="http://schemas.microsoft.com/office/drawing/2014/main" id="{B2D8F04D-0077-A244-88D3-72FB5EC1C75A}"/>
              </a:ext>
            </a:extLst>
          </p:cNvPr>
          <p:cNvCxnSpPr>
            <a:cxnSpLocks/>
          </p:cNvCxnSpPr>
          <p:nvPr/>
        </p:nvCxnSpPr>
        <p:spPr>
          <a:xfrm flipV="1">
            <a:off x="1143000" y="2343150"/>
            <a:ext cx="114300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2" name="Straight Connector 91">
            <a:extLst>
              <a:ext uri="{FF2B5EF4-FFF2-40B4-BE49-F238E27FC236}">
                <a16:creationId xmlns:a16="http://schemas.microsoft.com/office/drawing/2014/main" id="{8B85F163-61A3-0746-963C-6D9ECA960372}"/>
              </a:ext>
            </a:extLst>
          </p:cNvPr>
          <p:cNvCxnSpPr>
            <a:cxnSpLocks/>
          </p:cNvCxnSpPr>
          <p:nvPr/>
        </p:nvCxnSpPr>
        <p:spPr>
          <a:xfrm flipV="1">
            <a:off x="1143000" y="2743200"/>
            <a:ext cx="1828800" cy="16573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5" name="Straight Connector 104">
            <a:extLst>
              <a:ext uri="{FF2B5EF4-FFF2-40B4-BE49-F238E27FC236}">
                <a16:creationId xmlns:a16="http://schemas.microsoft.com/office/drawing/2014/main" id="{BD22C410-650B-8D47-BD64-C672E078F6CA}"/>
              </a:ext>
            </a:extLst>
          </p:cNvPr>
          <p:cNvCxnSpPr>
            <a:cxnSpLocks/>
          </p:cNvCxnSpPr>
          <p:nvPr/>
        </p:nvCxnSpPr>
        <p:spPr>
          <a:xfrm flipV="1">
            <a:off x="6172200" y="2914650"/>
            <a:ext cx="1485900" cy="4572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8" name="Straight Connector 107">
            <a:extLst>
              <a:ext uri="{FF2B5EF4-FFF2-40B4-BE49-F238E27FC236}">
                <a16:creationId xmlns:a16="http://schemas.microsoft.com/office/drawing/2014/main" id="{78587724-9D09-8C47-A585-6DFE04317138}"/>
              </a:ext>
            </a:extLst>
          </p:cNvPr>
          <p:cNvCxnSpPr>
            <a:cxnSpLocks/>
          </p:cNvCxnSpPr>
          <p:nvPr/>
        </p:nvCxnSpPr>
        <p:spPr>
          <a:xfrm flipV="1">
            <a:off x="5086350" y="2571750"/>
            <a:ext cx="2571750" cy="8001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0296D01C-5A67-F249-8B2F-49D0E799DF72}"/>
              </a:ext>
            </a:extLst>
          </p:cNvPr>
          <p:cNvCxnSpPr>
            <a:cxnSpLocks/>
          </p:cNvCxnSpPr>
          <p:nvPr/>
        </p:nvCxnSpPr>
        <p:spPr>
          <a:xfrm>
            <a:off x="5772150" y="2286000"/>
            <a:ext cx="1771650" cy="14287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80892F4F-B952-8C4F-B790-4341425ED3BF}"/>
                  </a:ext>
                </a:extLst>
              </p:cNvPr>
              <p:cNvSpPr/>
              <p:nvPr/>
            </p:nvSpPr>
            <p:spPr>
              <a:xfrm>
                <a:off x="7258051" y="2286000"/>
                <a:ext cx="64203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𝑋</m:t>
                          </m:r>
                        </m:e>
                        <m:sub>
                          <m:r>
                            <a:rPr lang="en-US" i="1">
                              <a:solidFill>
                                <a:schemeClr val="tx1"/>
                              </a:solidFill>
                              <a:latin typeface="Cambria Math" panose="02040503050406030204" pitchFamily="18" charset="0"/>
                            </a:rPr>
                            <m:t>1</m:t>
                          </m:r>
                        </m:sub>
                      </m:sSub>
                    </m:oMath>
                  </m:oMathPara>
                </a14:m>
                <a:endParaRPr lang="en-US" dirty="0">
                  <a:solidFill>
                    <a:schemeClr val="tx1"/>
                  </a:solidFill>
                </a:endParaRPr>
              </a:p>
            </p:txBody>
          </p:sp>
        </mc:Choice>
        <mc:Fallback xmlns="">
          <p:sp>
            <p:nvSpPr>
              <p:cNvPr id="2" name="Rectangle 1">
                <a:extLst>
                  <a:ext uri="{FF2B5EF4-FFF2-40B4-BE49-F238E27FC236}">
                    <a16:creationId xmlns:a16="http://schemas.microsoft.com/office/drawing/2014/main" id="{80892F4F-B952-8C4F-B790-4341425ED3BF}"/>
                  </a:ext>
                </a:extLst>
              </p:cNvPr>
              <p:cNvSpPr>
                <a:spLocks noRot="1" noChangeAspect="1" noMove="1" noResize="1" noEditPoints="1" noAdjustHandles="1" noChangeArrowheads="1" noChangeShapeType="1" noTextEdit="1"/>
              </p:cNvSpPr>
              <p:nvPr/>
            </p:nvSpPr>
            <p:spPr>
              <a:xfrm>
                <a:off x="7258051" y="2286000"/>
                <a:ext cx="642035" cy="369332"/>
              </a:xfrm>
              <a:prstGeom prst="rect">
                <a:avLst/>
              </a:prstGeom>
              <a:blipFill>
                <a:blip r:embed="rId3"/>
                <a:stretch>
                  <a:fillRect b="-137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Rectangle 40">
                <a:extLst>
                  <a:ext uri="{FF2B5EF4-FFF2-40B4-BE49-F238E27FC236}">
                    <a16:creationId xmlns:a16="http://schemas.microsoft.com/office/drawing/2014/main" id="{DABB84F5-AE17-204A-80ED-F6F8F057D7D9}"/>
                  </a:ext>
                </a:extLst>
              </p:cNvPr>
              <p:cNvSpPr/>
              <p:nvPr/>
            </p:nvSpPr>
            <p:spPr>
              <a:xfrm>
                <a:off x="7315200" y="2971800"/>
                <a:ext cx="64735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𝑋</m:t>
                          </m:r>
                        </m:e>
                        <m:sub>
                          <m:r>
                            <a:rPr lang="en-US" b="0" i="1" smtClean="0">
                              <a:solidFill>
                                <a:schemeClr val="tx1"/>
                              </a:solidFill>
                              <a:latin typeface="Cambria Math" panose="02040503050406030204" pitchFamily="18" charset="0"/>
                            </a:rPr>
                            <m:t>2</m:t>
                          </m:r>
                        </m:sub>
                      </m:sSub>
                    </m:oMath>
                  </m:oMathPara>
                </a14:m>
                <a:endParaRPr lang="en-US" dirty="0">
                  <a:solidFill>
                    <a:schemeClr val="tx1"/>
                  </a:solidFill>
                </a:endParaRPr>
              </a:p>
            </p:txBody>
          </p:sp>
        </mc:Choice>
        <mc:Fallback xmlns="">
          <p:sp>
            <p:nvSpPr>
              <p:cNvPr id="41" name="Rectangle 40">
                <a:extLst>
                  <a:ext uri="{FF2B5EF4-FFF2-40B4-BE49-F238E27FC236}">
                    <a16:creationId xmlns:a16="http://schemas.microsoft.com/office/drawing/2014/main" id="{DABB84F5-AE17-204A-80ED-F6F8F057D7D9}"/>
                  </a:ext>
                </a:extLst>
              </p:cNvPr>
              <p:cNvSpPr>
                <a:spLocks noRot="1" noChangeAspect="1" noMove="1" noResize="1" noEditPoints="1" noAdjustHandles="1" noChangeArrowheads="1" noChangeShapeType="1" noTextEdit="1"/>
              </p:cNvSpPr>
              <p:nvPr/>
            </p:nvSpPr>
            <p:spPr>
              <a:xfrm>
                <a:off x="7315200" y="2971800"/>
                <a:ext cx="647357" cy="369332"/>
              </a:xfrm>
              <a:prstGeom prst="rect">
                <a:avLst/>
              </a:prstGeom>
              <a:blipFill>
                <a:blip r:embed="rId4"/>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Rectangle 44">
                <a:extLst>
                  <a:ext uri="{FF2B5EF4-FFF2-40B4-BE49-F238E27FC236}">
                    <a16:creationId xmlns:a16="http://schemas.microsoft.com/office/drawing/2014/main" id="{0CF069C6-2FA6-5044-AFDE-4E27CCAE2EE5}"/>
                  </a:ext>
                </a:extLst>
              </p:cNvPr>
              <p:cNvSpPr/>
              <p:nvPr/>
            </p:nvSpPr>
            <p:spPr>
              <a:xfrm>
                <a:off x="7315200" y="3371850"/>
                <a:ext cx="570349" cy="37003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𝑀</m:t>
                          </m:r>
                        </m:e>
                        <m:sup>
                          <m:r>
                            <a:rPr lang="en-US" i="1">
                              <a:latin typeface="Cambria Math" panose="02040503050406030204" pitchFamily="18" charset="0"/>
                            </a:rPr>
                            <m:t>𝐴</m:t>
                          </m:r>
                        </m:sup>
                      </m:sSup>
                    </m:oMath>
                  </m:oMathPara>
                </a14:m>
                <a:endParaRPr lang="en-US" dirty="0"/>
              </a:p>
            </p:txBody>
          </p:sp>
        </mc:Choice>
        <mc:Fallback xmlns="">
          <p:sp>
            <p:nvSpPr>
              <p:cNvPr id="45" name="Rectangle 44">
                <a:extLst>
                  <a:ext uri="{FF2B5EF4-FFF2-40B4-BE49-F238E27FC236}">
                    <a16:creationId xmlns:a16="http://schemas.microsoft.com/office/drawing/2014/main" id="{0CF069C6-2FA6-5044-AFDE-4E27CCAE2EE5}"/>
                  </a:ext>
                </a:extLst>
              </p:cNvPr>
              <p:cNvSpPr>
                <a:spLocks noRot="1" noChangeAspect="1" noMove="1" noResize="1" noEditPoints="1" noAdjustHandles="1" noChangeArrowheads="1" noChangeShapeType="1" noTextEdit="1"/>
              </p:cNvSpPr>
              <p:nvPr/>
            </p:nvSpPr>
            <p:spPr>
              <a:xfrm>
                <a:off x="7315200" y="3371850"/>
                <a:ext cx="570349" cy="370038"/>
              </a:xfrm>
              <a:prstGeom prst="rect">
                <a:avLst/>
              </a:prstGeom>
              <a:blipFill>
                <a:blip r:embed="rId5"/>
                <a:stretch>
                  <a:fillRect/>
                </a:stretch>
              </a:blipFill>
            </p:spPr>
            <p:txBody>
              <a:bodyPr/>
              <a:lstStyle/>
              <a:p>
                <a:r>
                  <a:rPr lang="en-US">
                    <a:noFill/>
                  </a:rPr>
                  <a:t> </a:t>
                </a:r>
              </a:p>
            </p:txBody>
          </p:sp>
        </mc:Fallback>
      </mc:AlternateContent>
      <p:cxnSp>
        <p:nvCxnSpPr>
          <p:cNvPr id="46" name="Straight Connector 45">
            <a:extLst>
              <a:ext uri="{FF2B5EF4-FFF2-40B4-BE49-F238E27FC236}">
                <a16:creationId xmlns:a16="http://schemas.microsoft.com/office/drawing/2014/main" id="{2AF4C72D-A217-9045-8FD3-1A2D1F3846E0}"/>
              </a:ext>
            </a:extLst>
          </p:cNvPr>
          <p:cNvCxnSpPr>
            <a:cxnSpLocks/>
          </p:cNvCxnSpPr>
          <p:nvPr/>
        </p:nvCxnSpPr>
        <p:spPr>
          <a:xfrm>
            <a:off x="1143000" y="2914650"/>
            <a:ext cx="5350669"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3" name="Straight Connector 52">
            <a:extLst>
              <a:ext uri="{FF2B5EF4-FFF2-40B4-BE49-F238E27FC236}">
                <a16:creationId xmlns:a16="http://schemas.microsoft.com/office/drawing/2014/main" id="{C411EB69-7D49-CF40-82E4-3B972507DF3B}"/>
              </a:ext>
            </a:extLst>
          </p:cNvPr>
          <p:cNvCxnSpPr>
            <a:cxnSpLocks/>
          </p:cNvCxnSpPr>
          <p:nvPr/>
        </p:nvCxnSpPr>
        <p:spPr>
          <a:xfrm flipV="1">
            <a:off x="6549146" y="2908570"/>
            <a:ext cx="0" cy="1839744"/>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9F0E4899-CCAF-DB40-8F93-BF49E3BE89D1}"/>
              </a:ext>
            </a:extLst>
          </p:cNvPr>
          <p:cNvCxnSpPr>
            <a:cxnSpLocks/>
          </p:cNvCxnSpPr>
          <p:nvPr/>
        </p:nvCxnSpPr>
        <p:spPr>
          <a:xfrm flipV="1">
            <a:off x="2791838" y="2906138"/>
            <a:ext cx="0" cy="1839744"/>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8" name="Straight Connector 57">
            <a:extLst>
              <a:ext uri="{FF2B5EF4-FFF2-40B4-BE49-F238E27FC236}">
                <a16:creationId xmlns:a16="http://schemas.microsoft.com/office/drawing/2014/main" id="{8BC69BF0-E90A-5D48-AB9E-DEFC55577E12}"/>
              </a:ext>
            </a:extLst>
          </p:cNvPr>
          <p:cNvCxnSpPr>
            <a:cxnSpLocks/>
          </p:cNvCxnSpPr>
          <p:nvPr/>
        </p:nvCxnSpPr>
        <p:spPr>
          <a:xfrm flipV="1">
            <a:off x="1651270" y="2908570"/>
            <a:ext cx="0" cy="2377805"/>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108F5F29-3284-6845-BBD9-F61EF62DE53E}"/>
              </a:ext>
            </a:extLst>
          </p:cNvPr>
          <p:cNvCxnSpPr>
            <a:cxnSpLocks/>
          </p:cNvCxnSpPr>
          <p:nvPr/>
        </p:nvCxnSpPr>
        <p:spPr>
          <a:xfrm>
            <a:off x="1143000" y="3156698"/>
            <a:ext cx="5710378"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CD0ACFD9-A660-F14C-BA38-C134DEBEC825}"/>
              </a:ext>
            </a:extLst>
          </p:cNvPr>
          <p:cNvCxnSpPr>
            <a:cxnSpLocks/>
          </p:cNvCxnSpPr>
          <p:nvPr/>
        </p:nvCxnSpPr>
        <p:spPr>
          <a:xfrm flipV="1">
            <a:off x="6858000" y="3160569"/>
            <a:ext cx="0" cy="1582882"/>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458363F3-4D2B-F944-B8A8-BDF52ADACE6B}"/>
              </a:ext>
            </a:extLst>
          </p:cNvPr>
          <p:cNvCxnSpPr>
            <a:cxnSpLocks/>
          </p:cNvCxnSpPr>
          <p:nvPr/>
        </p:nvCxnSpPr>
        <p:spPr>
          <a:xfrm flipV="1">
            <a:off x="2514600" y="3143251"/>
            <a:ext cx="0" cy="2095499"/>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A2D15046-B6AB-D446-B3B4-F3C28A3E276E}"/>
              </a:ext>
            </a:extLst>
          </p:cNvPr>
          <p:cNvCxnSpPr>
            <a:cxnSpLocks/>
          </p:cNvCxnSpPr>
          <p:nvPr/>
        </p:nvCxnSpPr>
        <p:spPr>
          <a:xfrm flipV="1">
            <a:off x="1371600" y="3143250"/>
            <a:ext cx="0" cy="1582882"/>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sp>
        <p:nvSpPr>
          <p:cNvPr id="80" name="TextBox 79">
            <a:extLst>
              <a:ext uri="{FF2B5EF4-FFF2-40B4-BE49-F238E27FC236}">
                <a16:creationId xmlns:a16="http://schemas.microsoft.com/office/drawing/2014/main" id="{23324163-DAA0-964E-A3D4-8EFA0336428B}"/>
              </a:ext>
            </a:extLst>
          </p:cNvPr>
          <p:cNvSpPr txBox="1"/>
          <p:nvPr/>
        </p:nvSpPr>
        <p:spPr>
          <a:xfrm>
            <a:off x="1933575" y="1104901"/>
            <a:ext cx="5086350" cy="507831"/>
          </a:xfrm>
          <a:prstGeom prst="rect">
            <a:avLst/>
          </a:prstGeom>
          <a:noFill/>
        </p:spPr>
        <p:txBody>
          <a:bodyPr wrap="square" rtlCol="0">
            <a:spAutoFit/>
          </a:bodyPr>
          <a:lstStyle/>
          <a:p>
            <a:pPr algn="ctr"/>
            <a:r>
              <a:rPr lang="en-US" sz="2700" dirty="0"/>
              <a:t>Welfare Effects on World</a:t>
            </a:r>
          </a:p>
        </p:txBody>
      </p:sp>
      <p:cxnSp>
        <p:nvCxnSpPr>
          <p:cNvPr id="81" name="Straight Connector 80">
            <a:extLst>
              <a:ext uri="{FF2B5EF4-FFF2-40B4-BE49-F238E27FC236}">
                <a16:creationId xmlns:a16="http://schemas.microsoft.com/office/drawing/2014/main" id="{ACBECF16-67F2-054D-BE41-9CD22182BC4F}"/>
              </a:ext>
            </a:extLst>
          </p:cNvPr>
          <p:cNvCxnSpPr>
            <a:cxnSpLocks/>
          </p:cNvCxnSpPr>
          <p:nvPr/>
        </p:nvCxnSpPr>
        <p:spPr>
          <a:xfrm flipV="1">
            <a:off x="1946545" y="2908570"/>
            <a:ext cx="0" cy="2377805"/>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sp>
        <p:nvSpPr>
          <p:cNvPr id="94" name="Left Brace 93">
            <a:extLst>
              <a:ext uri="{FF2B5EF4-FFF2-40B4-BE49-F238E27FC236}">
                <a16:creationId xmlns:a16="http://schemas.microsoft.com/office/drawing/2014/main" id="{48094261-269B-6749-99F1-C0FC42795DE7}"/>
              </a:ext>
            </a:extLst>
          </p:cNvPr>
          <p:cNvSpPr/>
          <p:nvPr/>
        </p:nvSpPr>
        <p:spPr>
          <a:xfrm rot="5400000">
            <a:off x="1910609" y="2040489"/>
            <a:ext cx="117287" cy="1640884"/>
          </a:xfrm>
          <a:prstGeom prst="leftBrace">
            <a:avLst>
              <a:gd name="adj1" fmla="val 44444"/>
              <a:gd name="adj2"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5" name="Left Brace 94">
            <a:extLst>
              <a:ext uri="{FF2B5EF4-FFF2-40B4-BE49-F238E27FC236}">
                <a16:creationId xmlns:a16="http://schemas.microsoft.com/office/drawing/2014/main" id="{C060B6C5-7E36-5843-9EE1-70CD5ED99AB8}"/>
              </a:ext>
            </a:extLst>
          </p:cNvPr>
          <p:cNvSpPr/>
          <p:nvPr/>
        </p:nvSpPr>
        <p:spPr>
          <a:xfrm rot="5400000">
            <a:off x="1337172" y="3629066"/>
            <a:ext cx="117287" cy="497883"/>
          </a:xfrm>
          <a:prstGeom prst="leftBrace">
            <a:avLst>
              <a:gd name="adj1" fmla="val 44444"/>
              <a:gd name="adj2"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9" name="Left Brace 98">
            <a:extLst>
              <a:ext uri="{FF2B5EF4-FFF2-40B4-BE49-F238E27FC236}">
                <a16:creationId xmlns:a16="http://schemas.microsoft.com/office/drawing/2014/main" id="{2F98E980-DC4B-B342-9F7F-6E850D619786}"/>
              </a:ext>
            </a:extLst>
          </p:cNvPr>
          <p:cNvSpPr/>
          <p:nvPr/>
        </p:nvSpPr>
        <p:spPr>
          <a:xfrm rot="5400000">
            <a:off x="4192734" y="2610053"/>
            <a:ext cx="117287" cy="497883"/>
          </a:xfrm>
          <a:prstGeom prst="leftBrace">
            <a:avLst>
              <a:gd name="adj1" fmla="val 44444"/>
              <a:gd name="adj2"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1" name="Left Brace 100">
            <a:extLst>
              <a:ext uri="{FF2B5EF4-FFF2-40B4-BE49-F238E27FC236}">
                <a16:creationId xmlns:a16="http://schemas.microsoft.com/office/drawing/2014/main" id="{8AA66834-B7A6-3B4C-81D7-EB21A8CC0847}"/>
              </a:ext>
            </a:extLst>
          </p:cNvPr>
          <p:cNvSpPr/>
          <p:nvPr/>
        </p:nvSpPr>
        <p:spPr>
          <a:xfrm rot="5400000">
            <a:off x="4702242" y="2611990"/>
            <a:ext cx="117287" cy="497883"/>
          </a:xfrm>
          <a:prstGeom prst="leftBrace">
            <a:avLst>
              <a:gd name="adj1" fmla="val 44444"/>
              <a:gd name="adj2"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6" name="Left Brace 105">
            <a:extLst>
              <a:ext uri="{FF2B5EF4-FFF2-40B4-BE49-F238E27FC236}">
                <a16:creationId xmlns:a16="http://schemas.microsoft.com/office/drawing/2014/main" id="{128BD93C-E177-9D4A-824B-097DF464DCC2}"/>
              </a:ext>
            </a:extLst>
          </p:cNvPr>
          <p:cNvSpPr/>
          <p:nvPr/>
        </p:nvSpPr>
        <p:spPr>
          <a:xfrm rot="5400000">
            <a:off x="5722224" y="2095702"/>
            <a:ext cx="117287" cy="1518835"/>
          </a:xfrm>
          <a:prstGeom prst="leftBrace">
            <a:avLst>
              <a:gd name="adj1" fmla="val 44444"/>
              <a:gd name="adj2"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4" name="Right Triangle 103">
            <a:extLst>
              <a:ext uri="{FF2B5EF4-FFF2-40B4-BE49-F238E27FC236}">
                <a16:creationId xmlns:a16="http://schemas.microsoft.com/office/drawing/2014/main" id="{A71342B8-2139-6C46-B716-91EB0F7ED9BA}"/>
              </a:ext>
            </a:extLst>
          </p:cNvPr>
          <p:cNvSpPr/>
          <p:nvPr/>
        </p:nvSpPr>
        <p:spPr>
          <a:xfrm flipV="1">
            <a:off x="2518287" y="3170904"/>
            <a:ext cx="271002" cy="269157"/>
          </a:xfrm>
          <a:prstGeom prst="rtTriangle">
            <a:avLst/>
          </a:prstGeom>
          <a:pattFill prst="dkDnDiag">
            <a:fgClr>
              <a:srgbClr val="FF00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87" name="TextBox 86">
                <a:extLst>
                  <a:ext uri="{FF2B5EF4-FFF2-40B4-BE49-F238E27FC236}">
                    <a16:creationId xmlns:a16="http://schemas.microsoft.com/office/drawing/2014/main" id="{7B6D8F15-F382-1D44-8E25-BB9B919AE0F2}"/>
                  </a:ext>
                </a:extLst>
              </p:cNvPr>
              <p:cNvSpPr txBox="1"/>
              <p:nvPr/>
            </p:nvSpPr>
            <p:spPr>
              <a:xfrm>
                <a:off x="2438400" y="2438400"/>
                <a:ext cx="1793502" cy="376963"/>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𝐵𝑓</m:t>
                        </m:r>
                      </m:sup>
                    </m:sSup>
                    <m:r>
                      <a:rPr lang="en-US" b="0" i="1" smtClean="0">
                        <a:latin typeface="Cambria Math" panose="02040503050406030204" pitchFamily="18" charset="0"/>
                      </a:rPr>
                      <m:t>,</m:t>
                    </m:r>
                    <m:r>
                      <a:rPr lang="en-US" i="1">
                        <a:latin typeface="Cambria Math" panose="02040503050406030204" pitchFamily="18" charset="0"/>
                      </a:rPr>
                      <m:t> </m:t>
                    </m:r>
                    <m:sSup>
                      <m:sSupPr>
                        <m:ctrlPr>
                          <a:rPr lang="en-US" i="1">
                            <a:latin typeface="Cambria Math" panose="02040503050406030204" pitchFamily="18" charset="0"/>
                          </a:rPr>
                        </m:ctrlPr>
                      </m:sSupPr>
                      <m:e>
                        <m:r>
                          <a:rPr lang="en-US" b="0" i="1" smtClean="0">
                            <a:latin typeface="Cambria Math" panose="02040503050406030204" pitchFamily="18" charset="0"/>
                          </a:rPr>
                          <m:t> </m:t>
                        </m:r>
                        <m:r>
                          <a:rPr lang="en-US" i="1">
                            <a:latin typeface="Cambria Math" panose="02040503050406030204" pitchFamily="18" charset="0"/>
                          </a:rPr>
                          <m:t>𝑋</m:t>
                        </m:r>
                      </m:e>
                      <m:sup>
                        <m:r>
                          <a:rPr lang="en-US" i="1">
                            <a:latin typeface="Cambria Math" panose="02040503050406030204" pitchFamily="18" charset="0"/>
                          </a:rPr>
                          <m:t>𝐶𝑓</m:t>
                        </m:r>
                      </m:sup>
                    </m:sSup>
                  </m:oMath>
                </a14:m>
                <a:r>
                  <a:rPr lang="en-US" dirty="0"/>
                  <a:t>,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b="0" i="1" smtClean="0">
                            <a:latin typeface="Cambria Math" panose="02040503050406030204" pitchFamily="18" charset="0"/>
                          </a:rPr>
                          <m:t>𝐷</m:t>
                        </m:r>
                        <m:r>
                          <a:rPr lang="en-US" i="1">
                            <a:latin typeface="Cambria Math" panose="02040503050406030204" pitchFamily="18" charset="0"/>
                          </a:rPr>
                          <m:t>𝑓</m:t>
                        </m:r>
                      </m:sup>
                    </m:sSup>
                  </m:oMath>
                </a14:m>
                <a:endParaRPr lang="en-US" baseline="30000" dirty="0"/>
              </a:p>
            </p:txBody>
          </p:sp>
        </mc:Choice>
        <mc:Fallback xmlns="">
          <p:sp>
            <p:nvSpPr>
              <p:cNvPr id="87" name="TextBox 86">
                <a:extLst>
                  <a:ext uri="{FF2B5EF4-FFF2-40B4-BE49-F238E27FC236}">
                    <a16:creationId xmlns:a16="http://schemas.microsoft.com/office/drawing/2014/main" id="{7B6D8F15-F382-1D44-8E25-BB9B919AE0F2}"/>
                  </a:ext>
                </a:extLst>
              </p:cNvPr>
              <p:cNvSpPr txBox="1">
                <a:spLocks noRot="1" noChangeAspect="1" noMove="1" noResize="1" noEditPoints="1" noAdjustHandles="1" noChangeArrowheads="1" noChangeShapeType="1" noTextEdit="1"/>
              </p:cNvSpPr>
              <p:nvPr/>
            </p:nvSpPr>
            <p:spPr>
              <a:xfrm>
                <a:off x="2438400" y="2438400"/>
                <a:ext cx="1793502" cy="376963"/>
              </a:xfrm>
              <a:prstGeom prst="rect">
                <a:avLst/>
              </a:prstGeom>
              <a:blipFill>
                <a:blip r:embed="rId6"/>
                <a:stretch>
                  <a:fillRect t="-3333" b="-2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8" name="Rectangle 87">
                <a:extLst>
                  <a:ext uri="{FF2B5EF4-FFF2-40B4-BE49-F238E27FC236}">
                    <a16:creationId xmlns:a16="http://schemas.microsoft.com/office/drawing/2014/main" id="{4202FE71-AD0C-9D48-98AA-EA86D7FD45FA}"/>
                  </a:ext>
                </a:extLst>
              </p:cNvPr>
              <p:cNvSpPr/>
              <p:nvPr/>
            </p:nvSpPr>
            <p:spPr>
              <a:xfrm>
                <a:off x="685800" y="3657600"/>
                <a:ext cx="33457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𝑡</m:t>
                      </m:r>
                    </m:oMath>
                  </m:oMathPara>
                </a14:m>
                <a:endParaRPr lang="en-US" dirty="0"/>
              </a:p>
            </p:txBody>
          </p:sp>
        </mc:Choice>
        <mc:Fallback xmlns="">
          <p:sp>
            <p:nvSpPr>
              <p:cNvPr id="88" name="Rectangle 87">
                <a:extLst>
                  <a:ext uri="{FF2B5EF4-FFF2-40B4-BE49-F238E27FC236}">
                    <a16:creationId xmlns:a16="http://schemas.microsoft.com/office/drawing/2014/main" id="{4202FE71-AD0C-9D48-98AA-EA86D7FD45FA}"/>
                  </a:ext>
                </a:extLst>
              </p:cNvPr>
              <p:cNvSpPr>
                <a:spLocks noRot="1" noChangeAspect="1" noMove="1" noResize="1" noEditPoints="1" noAdjustHandles="1" noChangeArrowheads="1" noChangeShapeType="1" noTextEdit="1"/>
              </p:cNvSpPr>
              <p:nvPr/>
            </p:nvSpPr>
            <p:spPr>
              <a:xfrm>
                <a:off x="685800" y="3657600"/>
                <a:ext cx="334579" cy="369332"/>
              </a:xfrm>
              <a:prstGeom prst="rect">
                <a:avLst/>
              </a:prstGeom>
              <a:blipFill>
                <a:blip r:embed="rId7"/>
                <a:stretch>
                  <a:fillRect/>
                </a:stretch>
              </a:blipFill>
            </p:spPr>
            <p:txBody>
              <a:bodyPr/>
              <a:lstStyle/>
              <a:p>
                <a:r>
                  <a:rPr lang="en-US">
                    <a:noFill/>
                  </a:rPr>
                  <a:t> </a:t>
                </a:r>
              </a:p>
            </p:txBody>
          </p:sp>
        </mc:Fallback>
      </mc:AlternateContent>
      <p:sp>
        <p:nvSpPr>
          <p:cNvPr id="89" name="TextBox 88">
            <a:extLst>
              <a:ext uri="{FF2B5EF4-FFF2-40B4-BE49-F238E27FC236}">
                <a16:creationId xmlns:a16="http://schemas.microsoft.com/office/drawing/2014/main" id="{C5311C36-63AE-6E4A-82C1-BAAA2764393D}"/>
              </a:ext>
            </a:extLst>
          </p:cNvPr>
          <p:cNvSpPr txBox="1"/>
          <p:nvPr/>
        </p:nvSpPr>
        <p:spPr>
          <a:xfrm>
            <a:off x="4743450" y="1771650"/>
            <a:ext cx="2171700" cy="369332"/>
          </a:xfrm>
          <a:prstGeom prst="rect">
            <a:avLst/>
          </a:prstGeom>
          <a:noFill/>
        </p:spPr>
        <p:txBody>
          <a:bodyPr wrap="square" rtlCol="0">
            <a:spAutoFit/>
          </a:bodyPr>
          <a:lstStyle/>
          <a:p>
            <a:pPr algn="ctr"/>
            <a:r>
              <a:rPr lang="en-US" dirty="0"/>
              <a:t>Import Market</a:t>
            </a:r>
          </a:p>
        </p:txBody>
      </p:sp>
      <p:sp>
        <p:nvSpPr>
          <p:cNvPr id="93" name="TextBox 92">
            <a:extLst>
              <a:ext uri="{FF2B5EF4-FFF2-40B4-BE49-F238E27FC236}">
                <a16:creationId xmlns:a16="http://schemas.microsoft.com/office/drawing/2014/main" id="{81E4005D-DAE6-154A-9443-19410CE2918A}"/>
              </a:ext>
            </a:extLst>
          </p:cNvPr>
          <p:cNvSpPr txBox="1"/>
          <p:nvPr/>
        </p:nvSpPr>
        <p:spPr>
          <a:xfrm>
            <a:off x="3143250" y="4686300"/>
            <a:ext cx="514350" cy="369332"/>
          </a:xfrm>
          <a:prstGeom prst="rect">
            <a:avLst/>
          </a:prstGeom>
          <a:noFill/>
        </p:spPr>
        <p:txBody>
          <a:bodyPr wrap="square" rtlCol="0">
            <a:spAutoFit/>
          </a:bodyPr>
          <a:lstStyle/>
          <a:p>
            <a:r>
              <a:rPr lang="en-US" dirty="0"/>
              <a:t>Q</a:t>
            </a:r>
          </a:p>
        </p:txBody>
      </p:sp>
      <p:cxnSp>
        <p:nvCxnSpPr>
          <p:cNvPr id="97" name="Straight Arrow Connector 96">
            <a:extLst>
              <a:ext uri="{FF2B5EF4-FFF2-40B4-BE49-F238E27FC236}">
                <a16:creationId xmlns:a16="http://schemas.microsoft.com/office/drawing/2014/main" id="{4344CB12-EB53-7548-B3F2-D9CD2E17D21F}"/>
              </a:ext>
            </a:extLst>
          </p:cNvPr>
          <p:cNvCxnSpPr/>
          <p:nvPr/>
        </p:nvCxnSpPr>
        <p:spPr>
          <a:xfrm>
            <a:off x="1657350" y="4457700"/>
            <a:ext cx="857250" cy="0"/>
          </a:xfrm>
          <a:prstGeom prst="straightConnector1">
            <a:avLst/>
          </a:prstGeom>
          <a:ln w="38100">
            <a:solidFill>
              <a:srgbClr val="00B0F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8" name="Straight Arrow Connector 97">
            <a:extLst>
              <a:ext uri="{FF2B5EF4-FFF2-40B4-BE49-F238E27FC236}">
                <a16:creationId xmlns:a16="http://schemas.microsoft.com/office/drawing/2014/main" id="{8A6EDB0E-9FC9-3A48-859D-CFE78A0C0C5F}"/>
              </a:ext>
            </a:extLst>
          </p:cNvPr>
          <p:cNvCxnSpPr>
            <a:cxnSpLocks/>
          </p:cNvCxnSpPr>
          <p:nvPr/>
        </p:nvCxnSpPr>
        <p:spPr>
          <a:xfrm>
            <a:off x="6547631" y="4461217"/>
            <a:ext cx="313886" cy="0"/>
          </a:xfrm>
          <a:prstGeom prst="straightConnector1">
            <a:avLst/>
          </a:prstGeom>
          <a:ln w="381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3" name="Straight Arrow Connector 102">
            <a:extLst>
              <a:ext uri="{FF2B5EF4-FFF2-40B4-BE49-F238E27FC236}">
                <a16:creationId xmlns:a16="http://schemas.microsoft.com/office/drawing/2014/main" id="{8B51D51E-6AE4-3C4D-818D-50861D323506}"/>
              </a:ext>
            </a:extLst>
          </p:cNvPr>
          <p:cNvCxnSpPr>
            <a:cxnSpLocks/>
          </p:cNvCxnSpPr>
          <p:nvPr/>
        </p:nvCxnSpPr>
        <p:spPr>
          <a:xfrm flipH="1">
            <a:off x="2514600" y="4457700"/>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0" name="Straight Arrow Connector 109">
            <a:extLst>
              <a:ext uri="{FF2B5EF4-FFF2-40B4-BE49-F238E27FC236}">
                <a16:creationId xmlns:a16="http://schemas.microsoft.com/office/drawing/2014/main" id="{BC5D1207-1CF8-264D-8A09-38D0204A6542}"/>
              </a:ext>
            </a:extLst>
          </p:cNvPr>
          <p:cNvCxnSpPr>
            <a:cxnSpLocks/>
          </p:cNvCxnSpPr>
          <p:nvPr/>
        </p:nvCxnSpPr>
        <p:spPr>
          <a:xfrm flipH="1">
            <a:off x="1371600" y="4457700"/>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11" name="Left Brace 110">
            <a:extLst>
              <a:ext uri="{FF2B5EF4-FFF2-40B4-BE49-F238E27FC236}">
                <a16:creationId xmlns:a16="http://schemas.microsoft.com/office/drawing/2014/main" id="{20FE2DE1-C9D7-8544-9202-2E7CFE5238F2}"/>
              </a:ext>
            </a:extLst>
          </p:cNvPr>
          <p:cNvSpPr/>
          <p:nvPr/>
        </p:nvSpPr>
        <p:spPr>
          <a:xfrm rot="5400000">
            <a:off x="1481138" y="4574382"/>
            <a:ext cx="54769" cy="273844"/>
          </a:xfrm>
          <a:prstGeom prst="leftBrace">
            <a:avLst>
              <a:gd name="adj1" fmla="val 44444"/>
              <a:gd name="adj2" fmla="val 50000"/>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2" name="Left Brace 111">
            <a:extLst>
              <a:ext uri="{FF2B5EF4-FFF2-40B4-BE49-F238E27FC236}">
                <a16:creationId xmlns:a16="http://schemas.microsoft.com/office/drawing/2014/main" id="{C6F8A04E-5D77-6947-AB8F-79D0EEC5CFBD}"/>
              </a:ext>
            </a:extLst>
          </p:cNvPr>
          <p:cNvSpPr/>
          <p:nvPr/>
        </p:nvSpPr>
        <p:spPr>
          <a:xfrm rot="5400000">
            <a:off x="2624138" y="4574382"/>
            <a:ext cx="54769" cy="273844"/>
          </a:xfrm>
          <a:prstGeom prst="leftBrace">
            <a:avLst>
              <a:gd name="adj1" fmla="val 44444"/>
              <a:gd name="adj2" fmla="val 50000"/>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3" name="Left Brace 112">
            <a:extLst>
              <a:ext uri="{FF2B5EF4-FFF2-40B4-BE49-F238E27FC236}">
                <a16:creationId xmlns:a16="http://schemas.microsoft.com/office/drawing/2014/main" id="{6EDEA9EB-34F4-6344-860C-358F97C34700}"/>
              </a:ext>
            </a:extLst>
          </p:cNvPr>
          <p:cNvSpPr/>
          <p:nvPr/>
        </p:nvSpPr>
        <p:spPr>
          <a:xfrm rot="5400000">
            <a:off x="6672262" y="4555332"/>
            <a:ext cx="61913" cy="304800"/>
          </a:xfrm>
          <a:prstGeom prst="leftBrace">
            <a:avLst>
              <a:gd name="adj1" fmla="val 44444"/>
              <a:gd name="adj2" fmla="val 50000"/>
            </a:avLst>
          </a:prstGeom>
          <a:ln>
            <a:solidFill>
              <a:srgbClr val="00B05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14" name="Straight Arrow Connector 113">
            <a:extLst>
              <a:ext uri="{FF2B5EF4-FFF2-40B4-BE49-F238E27FC236}">
                <a16:creationId xmlns:a16="http://schemas.microsoft.com/office/drawing/2014/main" id="{C8608FBE-1A5A-D14F-9A07-E663595A2F15}"/>
              </a:ext>
            </a:extLst>
          </p:cNvPr>
          <p:cNvCxnSpPr>
            <a:cxnSpLocks/>
          </p:cNvCxnSpPr>
          <p:nvPr/>
        </p:nvCxnSpPr>
        <p:spPr>
          <a:xfrm flipH="1">
            <a:off x="2226635" y="5048250"/>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15" name="Rectangle 114">
            <a:extLst>
              <a:ext uri="{FF2B5EF4-FFF2-40B4-BE49-F238E27FC236}">
                <a16:creationId xmlns:a16="http://schemas.microsoft.com/office/drawing/2014/main" id="{41450B91-D0AC-C947-A062-D8234013A84A}"/>
              </a:ext>
            </a:extLst>
          </p:cNvPr>
          <p:cNvSpPr/>
          <p:nvPr/>
        </p:nvSpPr>
        <p:spPr>
          <a:xfrm>
            <a:off x="2120948" y="5048250"/>
            <a:ext cx="463588" cy="369332"/>
          </a:xfrm>
          <a:prstGeom prst="rect">
            <a:avLst/>
          </a:prstGeom>
        </p:spPr>
        <p:txBody>
          <a:bodyPr wrap="none">
            <a:spAutoFit/>
          </a:bodyPr>
          <a:lstStyle/>
          <a:p>
            <a:r>
              <a:rPr lang="en-US" i="1" dirty="0">
                <a:solidFill>
                  <a:srgbClr val="0070C0"/>
                </a:solidFill>
                <a:latin typeface="Cambria Math" panose="02040503050406030204" pitchFamily="18" charset="0"/>
              </a:rPr>
              <a:t>TR</a:t>
            </a:r>
          </a:p>
        </p:txBody>
      </p:sp>
      <p:cxnSp>
        <p:nvCxnSpPr>
          <p:cNvPr id="116" name="Straight Arrow Connector 115">
            <a:extLst>
              <a:ext uri="{FF2B5EF4-FFF2-40B4-BE49-F238E27FC236}">
                <a16:creationId xmlns:a16="http://schemas.microsoft.com/office/drawing/2014/main" id="{CABB1C25-2ED4-3440-8336-CB28C9FAF7CC}"/>
              </a:ext>
            </a:extLst>
          </p:cNvPr>
          <p:cNvCxnSpPr>
            <a:cxnSpLocks/>
          </p:cNvCxnSpPr>
          <p:nvPr/>
        </p:nvCxnSpPr>
        <p:spPr>
          <a:xfrm flipH="1">
            <a:off x="1651000" y="5052483"/>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17" name="Rectangle 116">
            <a:extLst>
              <a:ext uri="{FF2B5EF4-FFF2-40B4-BE49-F238E27FC236}">
                <a16:creationId xmlns:a16="http://schemas.microsoft.com/office/drawing/2014/main" id="{5A1B2285-91B5-6F47-9389-BC0841A4EA10}"/>
              </a:ext>
            </a:extLst>
          </p:cNvPr>
          <p:cNvSpPr/>
          <p:nvPr/>
        </p:nvSpPr>
        <p:spPr>
          <a:xfrm>
            <a:off x="1531029" y="5059463"/>
            <a:ext cx="473206" cy="369332"/>
          </a:xfrm>
          <a:prstGeom prst="rect">
            <a:avLst/>
          </a:prstGeom>
        </p:spPr>
        <p:txBody>
          <a:bodyPr wrap="none">
            <a:spAutoFit/>
          </a:bodyPr>
          <a:lstStyle/>
          <a:p>
            <a:r>
              <a:rPr lang="en-US" i="1" dirty="0">
                <a:solidFill>
                  <a:srgbClr val="FF0000"/>
                </a:solidFill>
                <a:latin typeface="Cambria Math" panose="02040503050406030204" pitchFamily="18" charset="0"/>
              </a:rPr>
              <a:t>TD</a:t>
            </a:r>
          </a:p>
        </p:txBody>
      </p:sp>
      <p:cxnSp>
        <p:nvCxnSpPr>
          <p:cNvPr id="118" name="Straight Arrow Connector 117">
            <a:extLst>
              <a:ext uri="{FF2B5EF4-FFF2-40B4-BE49-F238E27FC236}">
                <a16:creationId xmlns:a16="http://schemas.microsoft.com/office/drawing/2014/main" id="{B513B5E6-5D68-634E-A4D5-AC3FCCD5451B}"/>
              </a:ext>
            </a:extLst>
          </p:cNvPr>
          <p:cNvCxnSpPr>
            <a:cxnSpLocks/>
          </p:cNvCxnSpPr>
          <p:nvPr/>
        </p:nvCxnSpPr>
        <p:spPr>
          <a:xfrm>
            <a:off x="1940917" y="5051767"/>
            <a:ext cx="313886" cy="0"/>
          </a:xfrm>
          <a:prstGeom prst="straightConnector1">
            <a:avLst/>
          </a:prstGeom>
          <a:ln w="381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sp>
        <p:nvSpPr>
          <p:cNvPr id="119" name="Rectangle 118">
            <a:extLst>
              <a:ext uri="{FF2B5EF4-FFF2-40B4-BE49-F238E27FC236}">
                <a16:creationId xmlns:a16="http://schemas.microsoft.com/office/drawing/2014/main" id="{84652B6E-1DB7-4A4B-862B-9AD1C644509B}"/>
              </a:ext>
            </a:extLst>
          </p:cNvPr>
          <p:cNvSpPr/>
          <p:nvPr/>
        </p:nvSpPr>
        <p:spPr>
          <a:xfrm>
            <a:off x="1831605" y="5055230"/>
            <a:ext cx="447623" cy="369332"/>
          </a:xfrm>
          <a:prstGeom prst="rect">
            <a:avLst/>
          </a:prstGeom>
        </p:spPr>
        <p:txBody>
          <a:bodyPr wrap="none">
            <a:spAutoFit/>
          </a:bodyPr>
          <a:lstStyle/>
          <a:p>
            <a:r>
              <a:rPr lang="en-US" i="1" dirty="0">
                <a:solidFill>
                  <a:srgbClr val="00B050"/>
                </a:solidFill>
                <a:latin typeface="Cambria Math" panose="02040503050406030204" pitchFamily="18" charset="0"/>
              </a:rPr>
              <a:t>TC</a:t>
            </a:r>
          </a:p>
        </p:txBody>
      </p:sp>
      <p:sp>
        <p:nvSpPr>
          <p:cNvPr id="120" name="Rectangle 119">
            <a:extLst>
              <a:ext uri="{FF2B5EF4-FFF2-40B4-BE49-F238E27FC236}">
                <a16:creationId xmlns:a16="http://schemas.microsoft.com/office/drawing/2014/main" id="{3D4B208B-DB16-3C4A-8BCE-F9BF0033EC6E}"/>
              </a:ext>
            </a:extLst>
          </p:cNvPr>
          <p:cNvSpPr/>
          <p:nvPr/>
        </p:nvSpPr>
        <p:spPr>
          <a:xfrm>
            <a:off x="2409324" y="4420268"/>
            <a:ext cx="463588" cy="369332"/>
          </a:xfrm>
          <a:prstGeom prst="rect">
            <a:avLst/>
          </a:prstGeom>
        </p:spPr>
        <p:txBody>
          <a:bodyPr wrap="none">
            <a:spAutoFit/>
          </a:bodyPr>
          <a:lstStyle/>
          <a:p>
            <a:r>
              <a:rPr lang="en-US" i="1" dirty="0">
                <a:solidFill>
                  <a:srgbClr val="0070C0"/>
                </a:solidFill>
                <a:latin typeface="Cambria Math" panose="02040503050406030204" pitchFamily="18" charset="0"/>
              </a:rPr>
              <a:t>TR</a:t>
            </a:r>
          </a:p>
        </p:txBody>
      </p:sp>
      <p:sp>
        <p:nvSpPr>
          <p:cNvPr id="121" name="Rectangle 120">
            <a:extLst>
              <a:ext uri="{FF2B5EF4-FFF2-40B4-BE49-F238E27FC236}">
                <a16:creationId xmlns:a16="http://schemas.microsoft.com/office/drawing/2014/main" id="{198551B9-E172-FA45-A3C8-82F7EC350AAC}"/>
              </a:ext>
            </a:extLst>
          </p:cNvPr>
          <p:cNvSpPr/>
          <p:nvPr/>
        </p:nvSpPr>
        <p:spPr>
          <a:xfrm>
            <a:off x="6445299" y="4415819"/>
            <a:ext cx="447623" cy="369332"/>
          </a:xfrm>
          <a:prstGeom prst="rect">
            <a:avLst/>
          </a:prstGeom>
        </p:spPr>
        <p:txBody>
          <a:bodyPr wrap="none">
            <a:spAutoFit/>
          </a:bodyPr>
          <a:lstStyle/>
          <a:p>
            <a:r>
              <a:rPr lang="en-US" i="1" dirty="0">
                <a:solidFill>
                  <a:srgbClr val="00B050"/>
                </a:solidFill>
                <a:latin typeface="Cambria Math" panose="02040503050406030204" pitchFamily="18" charset="0"/>
              </a:rPr>
              <a:t>TC</a:t>
            </a:r>
          </a:p>
        </p:txBody>
      </p:sp>
      <p:sp>
        <p:nvSpPr>
          <p:cNvPr id="122" name="Rectangle 121">
            <a:extLst>
              <a:ext uri="{FF2B5EF4-FFF2-40B4-BE49-F238E27FC236}">
                <a16:creationId xmlns:a16="http://schemas.microsoft.com/office/drawing/2014/main" id="{6ED4F8CC-41C8-734D-B563-BBE8DC829FF4}"/>
              </a:ext>
            </a:extLst>
          </p:cNvPr>
          <p:cNvSpPr/>
          <p:nvPr/>
        </p:nvSpPr>
        <p:spPr>
          <a:xfrm>
            <a:off x="1260977" y="4420268"/>
            <a:ext cx="473206" cy="369332"/>
          </a:xfrm>
          <a:prstGeom prst="rect">
            <a:avLst/>
          </a:prstGeom>
        </p:spPr>
        <p:txBody>
          <a:bodyPr wrap="none">
            <a:spAutoFit/>
          </a:bodyPr>
          <a:lstStyle/>
          <a:p>
            <a:r>
              <a:rPr lang="en-US" i="1" dirty="0">
                <a:solidFill>
                  <a:srgbClr val="FF0000"/>
                </a:solidFill>
                <a:latin typeface="Cambria Math" panose="02040503050406030204" pitchFamily="18" charset="0"/>
              </a:rPr>
              <a:t>TD</a:t>
            </a:r>
          </a:p>
        </p:txBody>
      </p:sp>
      <mc:AlternateContent xmlns:mc="http://schemas.openxmlformats.org/markup-compatibility/2006" xmlns:a14="http://schemas.microsoft.com/office/drawing/2010/main">
        <mc:Choice Requires="a14">
          <p:sp>
            <p:nvSpPr>
              <p:cNvPr id="123" name="Rectangle 122">
                <a:extLst>
                  <a:ext uri="{FF2B5EF4-FFF2-40B4-BE49-F238E27FC236}">
                    <a16:creationId xmlns:a16="http://schemas.microsoft.com/office/drawing/2014/main" id="{13E0D61A-D321-F448-9A5F-D1872F8A4117}"/>
                  </a:ext>
                </a:extLst>
              </p:cNvPr>
              <p:cNvSpPr/>
              <p:nvPr/>
            </p:nvSpPr>
            <p:spPr>
              <a:xfrm>
                <a:off x="337343" y="2915354"/>
                <a:ext cx="754437" cy="65633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latin typeface="Cambria Math" panose="02040503050406030204" pitchFamily="18" charset="0"/>
                            </a:rPr>
                          </m:ctrlPr>
                        </m:sSubSupPr>
                        <m:e>
                          <m:r>
                            <a:rPr lang="en-US" i="1">
                              <a:latin typeface="Cambria Math" panose="02040503050406030204" pitchFamily="18" charset="0"/>
                            </a:rPr>
                            <m:t>𝑋</m:t>
                          </m:r>
                        </m:e>
                        <m:sub>
                          <m:r>
                            <a:rPr lang="en-US" i="0">
                              <a:latin typeface="Cambria Math" panose="02040503050406030204" pitchFamily="18" charset="0"/>
                            </a:rPr>
                            <m:t>1</m:t>
                          </m:r>
                        </m:sub>
                        <m:sup>
                          <m:r>
                            <a:rPr lang="en-US" b="0" i="1" smtClean="0">
                              <a:latin typeface="Cambria Math" panose="02040503050406030204" pitchFamily="18" charset="0"/>
                            </a:rPr>
                            <m:t>𝐵</m:t>
                          </m:r>
                        </m:sup>
                      </m:sSubSup>
                    </m:oMath>
                  </m:oMathPara>
                </a14:m>
                <a:endParaRPr lang="en-US" b="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𝑋</m:t>
                          </m:r>
                        </m:e>
                        <m:sub>
                          <m:r>
                            <a:rPr lang="en-US">
                              <a:latin typeface="Cambria Math" panose="02040503050406030204" pitchFamily="18" charset="0"/>
                            </a:rPr>
                            <m:t>1</m:t>
                          </m:r>
                        </m:sub>
                        <m:sup>
                          <m:r>
                            <a:rPr lang="en-US" i="1">
                              <a:latin typeface="Cambria Math" panose="02040503050406030204" pitchFamily="18" charset="0"/>
                            </a:rPr>
                            <m:t>𝐶</m:t>
                          </m:r>
                        </m:sup>
                      </m:sSubSup>
                    </m:oMath>
                  </m:oMathPara>
                </a14:m>
                <a:endParaRPr lang="en-US" dirty="0"/>
              </a:p>
            </p:txBody>
          </p:sp>
        </mc:Choice>
        <mc:Fallback xmlns="">
          <p:sp>
            <p:nvSpPr>
              <p:cNvPr id="123" name="Rectangle 122">
                <a:extLst>
                  <a:ext uri="{FF2B5EF4-FFF2-40B4-BE49-F238E27FC236}">
                    <a16:creationId xmlns:a16="http://schemas.microsoft.com/office/drawing/2014/main" id="{13E0D61A-D321-F448-9A5F-D1872F8A4117}"/>
                  </a:ext>
                </a:extLst>
              </p:cNvPr>
              <p:cNvSpPr>
                <a:spLocks noRot="1" noChangeAspect="1" noMove="1" noResize="1" noEditPoints="1" noAdjustHandles="1" noChangeArrowheads="1" noChangeShapeType="1" noTextEdit="1"/>
              </p:cNvSpPr>
              <p:nvPr/>
            </p:nvSpPr>
            <p:spPr>
              <a:xfrm>
                <a:off x="337343" y="2915354"/>
                <a:ext cx="754437" cy="656334"/>
              </a:xfrm>
              <a:prstGeom prst="rect">
                <a:avLst/>
              </a:prstGeom>
              <a:blipFill>
                <a:blip r:embed="rId8"/>
                <a:stretch>
                  <a:fillRect/>
                </a:stretch>
              </a:blipFill>
            </p:spPr>
            <p:txBody>
              <a:bodyPr/>
              <a:lstStyle/>
              <a:p>
                <a:r>
                  <a:rPr lang="en-US">
                    <a:noFill/>
                  </a:rPr>
                  <a:t> </a:t>
                </a:r>
              </a:p>
            </p:txBody>
          </p:sp>
        </mc:Fallback>
      </mc:AlternateContent>
      <p:cxnSp>
        <p:nvCxnSpPr>
          <p:cNvPr id="124" name="Straight Arrow Connector 123">
            <a:extLst>
              <a:ext uri="{FF2B5EF4-FFF2-40B4-BE49-F238E27FC236}">
                <a16:creationId xmlns:a16="http://schemas.microsoft.com/office/drawing/2014/main" id="{E24A53CD-3329-1044-AE01-7031BE345F81}"/>
              </a:ext>
            </a:extLst>
          </p:cNvPr>
          <p:cNvCxnSpPr/>
          <p:nvPr/>
        </p:nvCxnSpPr>
        <p:spPr>
          <a:xfrm>
            <a:off x="925286" y="3537857"/>
            <a:ext cx="402771" cy="239486"/>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125" name="Rectangle 124">
                <a:extLst>
                  <a:ext uri="{FF2B5EF4-FFF2-40B4-BE49-F238E27FC236}">
                    <a16:creationId xmlns:a16="http://schemas.microsoft.com/office/drawing/2014/main" id="{3242C5E8-A32F-714E-B358-653057A0BD26}"/>
                  </a:ext>
                </a:extLst>
              </p:cNvPr>
              <p:cNvSpPr/>
              <p:nvPr/>
            </p:nvSpPr>
            <p:spPr>
              <a:xfrm>
                <a:off x="1412537" y="2238869"/>
                <a:ext cx="531556" cy="37266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latin typeface="Cambria Math" panose="02040503050406030204" pitchFamily="18" charset="0"/>
                            </a:rPr>
                          </m:ctrlPr>
                        </m:sSubSupPr>
                        <m:e>
                          <m:r>
                            <a:rPr lang="en-US" i="1">
                              <a:latin typeface="Cambria Math" panose="02040503050406030204" pitchFamily="18" charset="0"/>
                            </a:rPr>
                            <m:t>𝑋</m:t>
                          </m:r>
                        </m:e>
                        <m:sub>
                          <m:r>
                            <a:rPr lang="en-US" i="0">
                              <a:latin typeface="Cambria Math" panose="02040503050406030204" pitchFamily="18" charset="0"/>
                            </a:rPr>
                            <m:t>1</m:t>
                          </m:r>
                        </m:sub>
                        <m:sup>
                          <m:r>
                            <a:rPr lang="en-US" b="0" i="1" smtClean="0">
                              <a:latin typeface="Cambria Math" panose="02040503050406030204" pitchFamily="18" charset="0"/>
                            </a:rPr>
                            <m:t>𝐷</m:t>
                          </m:r>
                        </m:sup>
                      </m:sSubSup>
                    </m:oMath>
                  </m:oMathPara>
                </a14:m>
                <a:endParaRPr lang="en-US" dirty="0"/>
              </a:p>
            </p:txBody>
          </p:sp>
        </mc:Choice>
        <mc:Fallback xmlns="">
          <p:sp>
            <p:nvSpPr>
              <p:cNvPr id="125" name="Rectangle 124">
                <a:extLst>
                  <a:ext uri="{FF2B5EF4-FFF2-40B4-BE49-F238E27FC236}">
                    <a16:creationId xmlns:a16="http://schemas.microsoft.com/office/drawing/2014/main" id="{3242C5E8-A32F-714E-B358-653057A0BD26}"/>
                  </a:ext>
                </a:extLst>
              </p:cNvPr>
              <p:cNvSpPr>
                <a:spLocks noRot="1" noChangeAspect="1" noMove="1" noResize="1" noEditPoints="1" noAdjustHandles="1" noChangeArrowheads="1" noChangeShapeType="1" noTextEdit="1"/>
              </p:cNvSpPr>
              <p:nvPr/>
            </p:nvSpPr>
            <p:spPr>
              <a:xfrm>
                <a:off x="1412537" y="2238869"/>
                <a:ext cx="531556" cy="372666"/>
              </a:xfrm>
              <a:prstGeom prst="rect">
                <a:avLst/>
              </a:prstGeom>
              <a:blipFill>
                <a:blip r:embed="rId9"/>
                <a:stretch>
                  <a:fillRect/>
                </a:stretch>
              </a:blipFill>
            </p:spPr>
            <p:txBody>
              <a:bodyPr/>
              <a:lstStyle/>
              <a:p>
                <a:r>
                  <a:rPr lang="en-US">
                    <a:noFill/>
                  </a:rPr>
                  <a:t> </a:t>
                </a:r>
              </a:p>
            </p:txBody>
          </p:sp>
        </mc:Fallback>
      </mc:AlternateContent>
      <p:cxnSp>
        <p:nvCxnSpPr>
          <p:cNvPr id="126" name="Straight Arrow Connector 125">
            <a:extLst>
              <a:ext uri="{FF2B5EF4-FFF2-40B4-BE49-F238E27FC236}">
                <a16:creationId xmlns:a16="http://schemas.microsoft.com/office/drawing/2014/main" id="{F02F0B67-7F3E-DE43-BB13-8A2300EF1101}"/>
              </a:ext>
            </a:extLst>
          </p:cNvPr>
          <p:cNvCxnSpPr>
            <a:cxnSpLocks/>
          </p:cNvCxnSpPr>
          <p:nvPr/>
        </p:nvCxnSpPr>
        <p:spPr>
          <a:xfrm>
            <a:off x="1785257" y="2569029"/>
            <a:ext cx="174172" cy="206828"/>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127" name="Rectangle 126">
                <a:extLst>
                  <a:ext uri="{FF2B5EF4-FFF2-40B4-BE49-F238E27FC236}">
                    <a16:creationId xmlns:a16="http://schemas.microsoft.com/office/drawing/2014/main" id="{612A9B46-57E6-904D-8E3A-72F702B0AB6A}"/>
                  </a:ext>
                </a:extLst>
              </p:cNvPr>
              <p:cNvSpPr/>
              <p:nvPr/>
            </p:nvSpPr>
            <p:spPr>
              <a:xfrm>
                <a:off x="4031843" y="2485828"/>
                <a:ext cx="525528" cy="37266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𝑋</m:t>
                          </m:r>
                        </m:e>
                        <m:sub>
                          <m:r>
                            <a:rPr lang="en-US" i="0">
                              <a:latin typeface="Cambria Math" panose="02040503050406030204" pitchFamily="18" charset="0"/>
                            </a:rPr>
                            <m:t>1</m:t>
                          </m:r>
                        </m:sub>
                        <m:sup>
                          <m:r>
                            <a:rPr lang="en-US" i="1">
                              <a:latin typeface="Cambria Math" panose="02040503050406030204" pitchFamily="18" charset="0"/>
                            </a:rPr>
                            <m:t>𝐵</m:t>
                          </m:r>
                        </m:sup>
                      </m:sSubSup>
                    </m:oMath>
                  </m:oMathPara>
                </a14:m>
                <a:endParaRPr lang="en-US" dirty="0"/>
              </a:p>
            </p:txBody>
          </p:sp>
        </mc:Choice>
        <mc:Fallback xmlns="">
          <p:sp>
            <p:nvSpPr>
              <p:cNvPr id="127" name="Rectangle 126">
                <a:extLst>
                  <a:ext uri="{FF2B5EF4-FFF2-40B4-BE49-F238E27FC236}">
                    <a16:creationId xmlns:a16="http://schemas.microsoft.com/office/drawing/2014/main" id="{612A9B46-57E6-904D-8E3A-72F702B0AB6A}"/>
                  </a:ext>
                </a:extLst>
              </p:cNvPr>
              <p:cNvSpPr>
                <a:spLocks noRot="1" noChangeAspect="1" noMove="1" noResize="1" noEditPoints="1" noAdjustHandles="1" noChangeArrowheads="1" noChangeShapeType="1" noTextEdit="1"/>
              </p:cNvSpPr>
              <p:nvPr/>
            </p:nvSpPr>
            <p:spPr>
              <a:xfrm>
                <a:off x="4031843" y="2485828"/>
                <a:ext cx="525528" cy="372666"/>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8" name="Rectangle 127">
                <a:extLst>
                  <a:ext uri="{FF2B5EF4-FFF2-40B4-BE49-F238E27FC236}">
                    <a16:creationId xmlns:a16="http://schemas.microsoft.com/office/drawing/2014/main" id="{25D55C74-FC68-CD48-97DC-DD3E6D220A48}"/>
                  </a:ext>
                </a:extLst>
              </p:cNvPr>
              <p:cNvSpPr/>
              <p:nvPr/>
            </p:nvSpPr>
            <p:spPr>
              <a:xfrm>
                <a:off x="4530465" y="2487766"/>
                <a:ext cx="517193" cy="37600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smtClean="0">
                              <a:latin typeface="Cambria Math" panose="02040503050406030204" pitchFamily="18" charset="0"/>
                            </a:rPr>
                          </m:ctrlPr>
                        </m:sSubSupPr>
                        <m:e>
                          <m:r>
                            <a:rPr lang="en-US" i="1">
                              <a:latin typeface="Cambria Math" panose="02040503050406030204" pitchFamily="18" charset="0"/>
                            </a:rPr>
                            <m:t>𝑋</m:t>
                          </m:r>
                        </m:e>
                        <m:sub>
                          <m:r>
                            <a:rPr lang="en-US" i="0">
                              <a:latin typeface="Cambria Math" panose="02040503050406030204" pitchFamily="18" charset="0"/>
                            </a:rPr>
                            <m:t>1</m:t>
                          </m:r>
                        </m:sub>
                        <m:sup>
                          <m:r>
                            <a:rPr lang="en-US" b="0" i="1" smtClean="0">
                              <a:latin typeface="Cambria Math" panose="02040503050406030204" pitchFamily="18" charset="0"/>
                            </a:rPr>
                            <m:t>𝐶</m:t>
                          </m:r>
                        </m:sup>
                      </m:sSubSup>
                    </m:oMath>
                  </m:oMathPara>
                </a14:m>
                <a:endParaRPr lang="en-US" dirty="0"/>
              </a:p>
            </p:txBody>
          </p:sp>
        </mc:Choice>
        <mc:Fallback xmlns="">
          <p:sp>
            <p:nvSpPr>
              <p:cNvPr id="128" name="Rectangle 127">
                <a:extLst>
                  <a:ext uri="{FF2B5EF4-FFF2-40B4-BE49-F238E27FC236}">
                    <a16:creationId xmlns:a16="http://schemas.microsoft.com/office/drawing/2014/main" id="{25D55C74-FC68-CD48-97DC-DD3E6D220A48}"/>
                  </a:ext>
                </a:extLst>
              </p:cNvPr>
              <p:cNvSpPr>
                <a:spLocks noRot="1" noChangeAspect="1" noMove="1" noResize="1" noEditPoints="1" noAdjustHandles="1" noChangeArrowheads="1" noChangeShapeType="1" noTextEdit="1"/>
              </p:cNvSpPr>
              <p:nvPr/>
            </p:nvSpPr>
            <p:spPr>
              <a:xfrm>
                <a:off x="4530465" y="2487766"/>
                <a:ext cx="517193" cy="376000"/>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9" name="Rectangle 128">
                <a:extLst>
                  <a:ext uri="{FF2B5EF4-FFF2-40B4-BE49-F238E27FC236}">
                    <a16:creationId xmlns:a16="http://schemas.microsoft.com/office/drawing/2014/main" id="{D27F37C6-B727-CC4D-87A2-A3F56897BFE6}"/>
                  </a:ext>
                </a:extLst>
              </p:cNvPr>
              <p:cNvSpPr/>
              <p:nvPr/>
            </p:nvSpPr>
            <p:spPr>
              <a:xfrm>
                <a:off x="5589977" y="2494315"/>
                <a:ext cx="369014" cy="37266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en-US" i="1" smtClean="0">
                              <a:latin typeface="Cambria Math" panose="02040503050406030204" pitchFamily="18" charset="0"/>
                            </a:rPr>
                          </m:ctrlPr>
                        </m:sSubSupPr>
                        <m:e>
                          <m:r>
                            <a:rPr lang="en-US" i="1">
                              <a:latin typeface="Cambria Math" panose="02040503050406030204" pitchFamily="18" charset="0"/>
                            </a:rPr>
                            <m:t>𝑋</m:t>
                          </m:r>
                        </m:e>
                        <m:sub>
                          <m:r>
                            <a:rPr lang="en-US" i="0">
                              <a:latin typeface="Cambria Math" panose="02040503050406030204" pitchFamily="18" charset="0"/>
                            </a:rPr>
                            <m:t>1</m:t>
                          </m:r>
                        </m:sub>
                        <m:sup>
                          <m:r>
                            <a:rPr lang="en-US" b="0" i="1" smtClean="0">
                              <a:latin typeface="Cambria Math" panose="02040503050406030204" pitchFamily="18" charset="0"/>
                            </a:rPr>
                            <m:t>𝐷</m:t>
                          </m:r>
                        </m:sup>
                      </m:sSubSup>
                    </m:oMath>
                  </m:oMathPara>
                </a14:m>
                <a:endParaRPr lang="en-US" dirty="0"/>
              </a:p>
            </p:txBody>
          </p:sp>
        </mc:Choice>
        <mc:Fallback xmlns="">
          <p:sp>
            <p:nvSpPr>
              <p:cNvPr id="129" name="Rectangle 128">
                <a:extLst>
                  <a:ext uri="{FF2B5EF4-FFF2-40B4-BE49-F238E27FC236}">
                    <a16:creationId xmlns:a16="http://schemas.microsoft.com/office/drawing/2014/main" id="{D27F37C6-B727-CC4D-87A2-A3F56897BFE6}"/>
                  </a:ext>
                </a:extLst>
              </p:cNvPr>
              <p:cNvSpPr>
                <a:spLocks noRot="1" noChangeAspect="1" noMove="1" noResize="1" noEditPoints="1" noAdjustHandles="1" noChangeArrowheads="1" noChangeShapeType="1" noTextEdit="1"/>
              </p:cNvSpPr>
              <p:nvPr/>
            </p:nvSpPr>
            <p:spPr>
              <a:xfrm>
                <a:off x="5589977" y="2494315"/>
                <a:ext cx="369014" cy="372666"/>
              </a:xfrm>
              <a:prstGeom prst="rect">
                <a:avLst/>
              </a:prstGeom>
              <a:blipFill>
                <a:blip r:embed="rId12"/>
                <a:stretch>
                  <a:fillRect r="-13333"/>
                </a:stretch>
              </a:blipFill>
            </p:spPr>
            <p:txBody>
              <a:bodyPr/>
              <a:lstStyle/>
              <a:p>
                <a:r>
                  <a:rPr lang="en-US">
                    <a:noFill/>
                  </a:rPr>
                  <a:t> </a:t>
                </a:r>
              </a:p>
            </p:txBody>
          </p:sp>
        </mc:Fallback>
      </mc:AlternateContent>
      <p:sp>
        <p:nvSpPr>
          <p:cNvPr id="3" name="Footer Placeholder 2">
            <a:extLst>
              <a:ext uri="{FF2B5EF4-FFF2-40B4-BE49-F238E27FC236}">
                <a16:creationId xmlns:a16="http://schemas.microsoft.com/office/drawing/2014/main" id="{27978BDB-1FC3-864D-98AD-3EFF591E7A4E}"/>
              </a:ext>
            </a:extLst>
          </p:cNvPr>
          <p:cNvSpPr>
            <a:spLocks noGrp="1"/>
          </p:cNvSpPr>
          <p:nvPr>
            <p:ph type="ftr" sz="quarter" idx="11"/>
          </p:nvPr>
        </p:nvSpPr>
        <p:spPr/>
        <p:txBody>
          <a:bodyPr/>
          <a:lstStyle/>
          <a:p>
            <a:pPr>
              <a:defRPr/>
            </a:pPr>
            <a:r>
              <a:rPr lang="en-US"/>
              <a:t>Class 19:  Preferential Trading Arrangements</a:t>
            </a:r>
          </a:p>
        </p:txBody>
      </p:sp>
    </p:spTree>
    <p:extLst>
      <p:ext uri="{BB962C8B-B14F-4D97-AF65-F5344CB8AC3E}">
        <p14:creationId xmlns:p14="http://schemas.microsoft.com/office/powerpoint/2010/main" val="3882407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2500"/>
                                        <p:tgtEl>
                                          <p:spTgt spid="86"/>
                                        </p:tgtEl>
                                      </p:cBhvr>
                                    </p:animEffect>
                                    <p:set>
                                      <p:cBhvr>
                                        <p:cTn id="7" dur="1" fill="hold">
                                          <p:stCondLst>
                                            <p:cond delay="2499"/>
                                          </p:stCondLst>
                                        </p:cTn>
                                        <p:tgtEl>
                                          <p:spTgt spid="86"/>
                                        </p:tgtEl>
                                        <p:attrNameLst>
                                          <p:attrName>style.visibility</p:attrName>
                                        </p:attrNameLst>
                                      </p:cBhvr>
                                      <p:to>
                                        <p:strVal val="hidden"/>
                                      </p:to>
                                    </p:set>
                                  </p:childTnLst>
                                </p:cTn>
                              </p:par>
                              <p:par>
                                <p:cTn id="8" presetID="9" presetClass="exit" presetSubtype="0" fill="hold" grpId="0" nodeType="withEffect">
                                  <p:stCondLst>
                                    <p:cond delay="0"/>
                                  </p:stCondLst>
                                  <p:childTnLst>
                                    <p:animEffect transition="out" filter="dissolve">
                                      <p:cBhvr>
                                        <p:cTn id="9" dur="2500"/>
                                        <p:tgtEl>
                                          <p:spTgt spid="104"/>
                                        </p:tgtEl>
                                      </p:cBhvr>
                                    </p:animEffect>
                                    <p:set>
                                      <p:cBhvr>
                                        <p:cTn id="10" dur="1" fill="hold">
                                          <p:stCondLst>
                                            <p:cond delay="2499"/>
                                          </p:stCondLst>
                                        </p:cTn>
                                        <p:tgtEl>
                                          <p:spTgt spid="10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104"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Rectangle 88">
            <a:extLst>
              <a:ext uri="{FF2B5EF4-FFF2-40B4-BE49-F238E27FC236}">
                <a16:creationId xmlns:a16="http://schemas.microsoft.com/office/drawing/2014/main" id="{906234E9-F9AF-7244-954C-BF2767BE987F}"/>
              </a:ext>
            </a:extLst>
          </p:cNvPr>
          <p:cNvSpPr/>
          <p:nvPr/>
        </p:nvSpPr>
        <p:spPr>
          <a:xfrm>
            <a:off x="0" y="668740"/>
            <a:ext cx="9144000" cy="55546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 name="Right Triangle 85">
            <a:extLst>
              <a:ext uri="{FF2B5EF4-FFF2-40B4-BE49-F238E27FC236}">
                <a16:creationId xmlns:a16="http://schemas.microsoft.com/office/drawing/2014/main" id="{C24FF2CE-D5F9-3D4A-A329-DC77A1D5A46E}"/>
              </a:ext>
            </a:extLst>
          </p:cNvPr>
          <p:cNvSpPr/>
          <p:nvPr/>
        </p:nvSpPr>
        <p:spPr>
          <a:xfrm flipV="1">
            <a:off x="1944445" y="3405667"/>
            <a:ext cx="295565" cy="283532"/>
          </a:xfrm>
          <a:prstGeom prst="rtTriangle">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 name="Right Triangle 82">
            <a:extLst>
              <a:ext uri="{FF2B5EF4-FFF2-40B4-BE49-F238E27FC236}">
                <a16:creationId xmlns:a16="http://schemas.microsoft.com/office/drawing/2014/main" id="{F11B4B00-1A05-9547-AC1B-529F2490CA54}"/>
              </a:ext>
            </a:extLst>
          </p:cNvPr>
          <p:cNvSpPr/>
          <p:nvPr/>
        </p:nvSpPr>
        <p:spPr>
          <a:xfrm>
            <a:off x="6548566" y="2914650"/>
            <a:ext cx="291227" cy="242761"/>
          </a:xfrm>
          <a:prstGeom prst="rtTriangle">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84</a:t>
            </a:fld>
            <a:endParaRPr lang="en-US"/>
          </a:p>
        </p:txBody>
      </p:sp>
      <p:cxnSp>
        <p:nvCxnSpPr>
          <p:cNvPr id="7" name="Straight Connector 6"/>
          <p:cNvCxnSpPr>
            <a:cxnSpLocks/>
          </p:cNvCxnSpPr>
          <p:nvPr/>
        </p:nvCxnSpPr>
        <p:spPr>
          <a:xfrm>
            <a:off x="1143000" y="4743450"/>
            <a:ext cx="22288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V="1">
            <a:off x="11430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914400" y="2114550"/>
            <a:ext cx="514350" cy="369332"/>
          </a:xfrm>
          <a:prstGeom prst="rect">
            <a:avLst/>
          </a:prstGeom>
          <a:noFill/>
        </p:spPr>
        <p:txBody>
          <a:bodyPr wrap="square" rtlCol="0">
            <a:spAutoFit/>
          </a:bodyPr>
          <a:lstStyle/>
          <a:p>
            <a:r>
              <a:rPr lang="en-US" dirty="0"/>
              <a:t>P</a:t>
            </a:r>
          </a:p>
        </p:txBody>
      </p:sp>
      <p:sp>
        <p:nvSpPr>
          <p:cNvPr id="34" name="TextBox 33"/>
          <p:cNvSpPr txBox="1"/>
          <p:nvPr/>
        </p:nvSpPr>
        <p:spPr>
          <a:xfrm>
            <a:off x="1314450" y="1600201"/>
            <a:ext cx="1943100" cy="646331"/>
          </a:xfrm>
          <a:prstGeom prst="rect">
            <a:avLst/>
          </a:prstGeom>
          <a:noFill/>
        </p:spPr>
        <p:txBody>
          <a:bodyPr wrap="square" rtlCol="0">
            <a:spAutoFit/>
          </a:bodyPr>
          <a:lstStyle/>
          <a:p>
            <a:pPr algn="ctr"/>
            <a:r>
              <a:rPr lang="en-US" dirty="0"/>
              <a:t>Export Supplies of B, C, and D</a:t>
            </a:r>
          </a:p>
        </p:txBody>
      </p:sp>
      <p:sp>
        <p:nvSpPr>
          <p:cNvPr id="38" name="Left Brace 37"/>
          <p:cNvSpPr/>
          <p:nvPr/>
        </p:nvSpPr>
        <p:spPr>
          <a:xfrm>
            <a:off x="971550" y="3371850"/>
            <a:ext cx="171450" cy="1028700"/>
          </a:xfrm>
          <a:prstGeom prst="leftBrace">
            <a:avLst>
              <a:gd name="adj1" fmla="val 44444"/>
              <a:gd name="adj2"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62" name="Straight Connector 61"/>
          <p:cNvCxnSpPr/>
          <p:nvPr/>
        </p:nvCxnSpPr>
        <p:spPr>
          <a:xfrm flipV="1">
            <a:off x="40005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5" name="TextBox 64"/>
          <p:cNvSpPr txBox="1"/>
          <p:nvPr/>
        </p:nvSpPr>
        <p:spPr>
          <a:xfrm>
            <a:off x="7486650" y="4686300"/>
            <a:ext cx="514350" cy="369332"/>
          </a:xfrm>
          <a:prstGeom prst="rect">
            <a:avLst/>
          </a:prstGeom>
          <a:noFill/>
        </p:spPr>
        <p:txBody>
          <a:bodyPr wrap="square" rtlCol="0">
            <a:spAutoFit/>
          </a:bodyPr>
          <a:lstStyle/>
          <a:p>
            <a:r>
              <a:rPr lang="en-US" dirty="0"/>
              <a:t>Q</a:t>
            </a:r>
          </a:p>
        </p:txBody>
      </p:sp>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92EE2414-DF8A-4344-983D-77235EC7E06D}"/>
                  </a:ext>
                </a:extLst>
              </p:cNvPr>
              <p:cNvSpPr txBox="1"/>
              <p:nvPr/>
            </p:nvSpPr>
            <p:spPr>
              <a:xfrm>
                <a:off x="2286000" y="2171700"/>
                <a:ext cx="1023657" cy="3702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𝑡</m:t>
                          </m:r>
                        </m:sup>
                      </m:sSup>
                      <m:r>
                        <a:rPr lang="en-US" i="1">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𝑡</m:t>
                          </m:r>
                        </m:sup>
                      </m:sSup>
                      <m:r>
                        <a:rPr lang="en-US" b="0" i="1" smtClean="0">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b="0" i="1" smtClean="0">
                              <a:latin typeface="Cambria Math" panose="02040503050406030204" pitchFamily="18" charset="0"/>
                            </a:rPr>
                            <m:t>𝐷</m:t>
                          </m:r>
                          <m:r>
                            <a:rPr lang="en-US" i="1">
                              <a:latin typeface="Cambria Math" panose="02040503050406030204" pitchFamily="18" charset="0"/>
                            </a:rPr>
                            <m:t>𝑡</m:t>
                          </m:r>
                        </m:sup>
                      </m:sSup>
                    </m:oMath>
                  </m:oMathPara>
                </a14:m>
                <a:endParaRPr lang="en-US" baseline="30000" dirty="0"/>
              </a:p>
            </p:txBody>
          </p:sp>
        </mc:Choice>
        <mc:Fallback xmlns="">
          <p:sp>
            <p:nvSpPr>
              <p:cNvPr id="52" name="TextBox 51">
                <a:extLst>
                  <a:ext uri="{FF2B5EF4-FFF2-40B4-BE49-F238E27FC236}">
                    <a16:creationId xmlns:a16="http://schemas.microsoft.com/office/drawing/2014/main" id="{92EE2414-DF8A-4344-983D-77235EC7E06D}"/>
                  </a:ext>
                </a:extLst>
              </p:cNvPr>
              <p:cNvSpPr txBox="1">
                <a:spLocks noRot="1" noChangeAspect="1" noMove="1" noResize="1" noEditPoints="1" noAdjustHandles="1" noChangeArrowheads="1" noChangeShapeType="1" noTextEdit="1"/>
              </p:cNvSpPr>
              <p:nvPr/>
            </p:nvSpPr>
            <p:spPr>
              <a:xfrm>
                <a:off x="2286000" y="2171700"/>
                <a:ext cx="1023657" cy="370230"/>
              </a:xfrm>
              <a:prstGeom prst="rect">
                <a:avLst/>
              </a:prstGeom>
              <a:blipFill>
                <a:blip r:embed="rId2"/>
                <a:stretch>
                  <a:fillRect r="-33333"/>
                </a:stretch>
              </a:blipFill>
            </p:spPr>
            <p:txBody>
              <a:bodyPr/>
              <a:lstStyle/>
              <a:p>
                <a:r>
                  <a:rPr lang="en-US">
                    <a:noFill/>
                  </a:rPr>
                  <a:t> </a:t>
                </a:r>
              </a:p>
            </p:txBody>
          </p:sp>
        </mc:Fallback>
      </mc:AlternateContent>
      <p:sp>
        <p:nvSpPr>
          <p:cNvPr id="82" name="TextBox 81">
            <a:extLst>
              <a:ext uri="{FF2B5EF4-FFF2-40B4-BE49-F238E27FC236}">
                <a16:creationId xmlns:a16="http://schemas.microsoft.com/office/drawing/2014/main" id="{7E6B0EBB-1053-F74B-9D67-38DE2DAC1BC9}"/>
              </a:ext>
            </a:extLst>
          </p:cNvPr>
          <p:cNvSpPr txBox="1"/>
          <p:nvPr/>
        </p:nvSpPr>
        <p:spPr>
          <a:xfrm>
            <a:off x="3771900" y="2114550"/>
            <a:ext cx="514350" cy="369332"/>
          </a:xfrm>
          <a:prstGeom prst="rect">
            <a:avLst/>
          </a:prstGeom>
          <a:noFill/>
        </p:spPr>
        <p:txBody>
          <a:bodyPr wrap="square" rtlCol="0">
            <a:spAutoFit/>
          </a:bodyPr>
          <a:lstStyle/>
          <a:p>
            <a:r>
              <a:rPr lang="en-US" dirty="0"/>
              <a:t>P</a:t>
            </a:r>
          </a:p>
        </p:txBody>
      </p:sp>
      <p:cxnSp>
        <p:nvCxnSpPr>
          <p:cNvPr id="37" name="Straight Connector 36">
            <a:extLst>
              <a:ext uri="{FF2B5EF4-FFF2-40B4-BE49-F238E27FC236}">
                <a16:creationId xmlns:a16="http://schemas.microsoft.com/office/drawing/2014/main" id="{2B69756F-A655-3D4B-94B8-1C84BBD8D05F}"/>
              </a:ext>
            </a:extLst>
          </p:cNvPr>
          <p:cNvCxnSpPr>
            <a:cxnSpLocks/>
          </p:cNvCxnSpPr>
          <p:nvPr/>
        </p:nvCxnSpPr>
        <p:spPr>
          <a:xfrm flipV="1">
            <a:off x="4000500" y="3371850"/>
            <a:ext cx="108585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7D3B3EFB-8AD7-B847-A9E9-32226D6619E0}"/>
              </a:ext>
            </a:extLst>
          </p:cNvPr>
          <p:cNvCxnSpPr>
            <a:cxnSpLocks/>
          </p:cNvCxnSpPr>
          <p:nvPr/>
        </p:nvCxnSpPr>
        <p:spPr>
          <a:xfrm flipV="1">
            <a:off x="4000500" y="3371850"/>
            <a:ext cx="217170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0" name="Straight Connector 89">
            <a:extLst>
              <a:ext uri="{FF2B5EF4-FFF2-40B4-BE49-F238E27FC236}">
                <a16:creationId xmlns:a16="http://schemas.microsoft.com/office/drawing/2014/main" id="{B2D8F04D-0077-A244-88D3-72FB5EC1C75A}"/>
              </a:ext>
            </a:extLst>
          </p:cNvPr>
          <p:cNvCxnSpPr>
            <a:cxnSpLocks/>
          </p:cNvCxnSpPr>
          <p:nvPr/>
        </p:nvCxnSpPr>
        <p:spPr>
          <a:xfrm flipV="1">
            <a:off x="1143000" y="2343150"/>
            <a:ext cx="114300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2" name="Straight Connector 91">
            <a:extLst>
              <a:ext uri="{FF2B5EF4-FFF2-40B4-BE49-F238E27FC236}">
                <a16:creationId xmlns:a16="http://schemas.microsoft.com/office/drawing/2014/main" id="{8B85F163-61A3-0746-963C-6D9ECA960372}"/>
              </a:ext>
            </a:extLst>
          </p:cNvPr>
          <p:cNvCxnSpPr>
            <a:cxnSpLocks/>
          </p:cNvCxnSpPr>
          <p:nvPr/>
        </p:nvCxnSpPr>
        <p:spPr>
          <a:xfrm flipV="1">
            <a:off x="1143000" y="2743200"/>
            <a:ext cx="1828800" cy="16573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5" name="Straight Connector 104">
            <a:extLst>
              <a:ext uri="{FF2B5EF4-FFF2-40B4-BE49-F238E27FC236}">
                <a16:creationId xmlns:a16="http://schemas.microsoft.com/office/drawing/2014/main" id="{BD22C410-650B-8D47-BD64-C672E078F6CA}"/>
              </a:ext>
            </a:extLst>
          </p:cNvPr>
          <p:cNvCxnSpPr>
            <a:cxnSpLocks/>
          </p:cNvCxnSpPr>
          <p:nvPr/>
        </p:nvCxnSpPr>
        <p:spPr>
          <a:xfrm flipV="1">
            <a:off x="6172200" y="2914650"/>
            <a:ext cx="1485900" cy="4572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8" name="Straight Connector 107">
            <a:extLst>
              <a:ext uri="{FF2B5EF4-FFF2-40B4-BE49-F238E27FC236}">
                <a16:creationId xmlns:a16="http://schemas.microsoft.com/office/drawing/2014/main" id="{78587724-9D09-8C47-A585-6DFE04317138}"/>
              </a:ext>
            </a:extLst>
          </p:cNvPr>
          <p:cNvCxnSpPr>
            <a:cxnSpLocks/>
          </p:cNvCxnSpPr>
          <p:nvPr/>
        </p:nvCxnSpPr>
        <p:spPr>
          <a:xfrm flipV="1">
            <a:off x="5086350" y="2571750"/>
            <a:ext cx="2571750" cy="8001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0296D01C-5A67-F249-8B2F-49D0E799DF72}"/>
              </a:ext>
            </a:extLst>
          </p:cNvPr>
          <p:cNvCxnSpPr>
            <a:cxnSpLocks/>
          </p:cNvCxnSpPr>
          <p:nvPr/>
        </p:nvCxnSpPr>
        <p:spPr>
          <a:xfrm>
            <a:off x="5772150" y="2286000"/>
            <a:ext cx="1771650" cy="14287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80892F4F-B952-8C4F-B790-4341425ED3BF}"/>
                  </a:ext>
                </a:extLst>
              </p:cNvPr>
              <p:cNvSpPr/>
              <p:nvPr/>
            </p:nvSpPr>
            <p:spPr>
              <a:xfrm>
                <a:off x="7258051" y="2286000"/>
                <a:ext cx="64203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𝑋</m:t>
                          </m:r>
                        </m:e>
                        <m:sub>
                          <m:r>
                            <a:rPr lang="en-US" i="1">
                              <a:solidFill>
                                <a:schemeClr val="tx1"/>
                              </a:solidFill>
                              <a:latin typeface="Cambria Math" panose="02040503050406030204" pitchFamily="18" charset="0"/>
                            </a:rPr>
                            <m:t>1</m:t>
                          </m:r>
                        </m:sub>
                      </m:sSub>
                    </m:oMath>
                  </m:oMathPara>
                </a14:m>
                <a:endParaRPr lang="en-US" dirty="0">
                  <a:solidFill>
                    <a:schemeClr val="tx1"/>
                  </a:solidFill>
                </a:endParaRPr>
              </a:p>
            </p:txBody>
          </p:sp>
        </mc:Choice>
        <mc:Fallback xmlns="">
          <p:sp>
            <p:nvSpPr>
              <p:cNvPr id="2" name="Rectangle 1">
                <a:extLst>
                  <a:ext uri="{FF2B5EF4-FFF2-40B4-BE49-F238E27FC236}">
                    <a16:creationId xmlns:a16="http://schemas.microsoft.com/office/drawing/2014/main" id="{80892F4F-B952-8C4F-B790-4341425ED3BF}"/>
                  </a:ext>
                </a:extLst>
              </p:cNvPr>
              <p:cNvSpPr>
                <a:spLocks noRot="1" noChangeAspect="1" noMove="1" noResize="1" noEditPoints="1" noAdjustHandles="1" noChangeArrowheads="1" noChangeShapeType="1" noTextEdit="1"/>
              </p:cNvSpPr>
              <p:nvPr/>
            </p:nvSpPr>
            <p:spPr>
              <a:xfrm>
                <a:off x="7258051" y="2286000"/>
                <a:ext cx="642035" cy="369332"/>
              </a:xfrm>
              <a:prstGeom prst="rect">
                <a:avLst/>
              </a:prstGeom>
              <a:blipFill>
                <a:blip r:embed="rId3"/>
                <a:stretch>
                  <a:fillRect b="-137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Rectangle 40">
                <a:extLst>
                  <a:ext uri="{FF2B5EF4-FFF2-40B4-BE49-F238E27FC236}">
                    <a16:creationId xmlns:a16="http://schemas.microsoft.com/office/drawing/2014/main" id="{DABB84F5-AE17-204A-80ED-F6F8F057D7D9}"/>
                  </a:ext>
                </a:extLst>
              </p:cNvPr>
              <p:cNvSpPr/>
              <p:nvPr/>
            </p:nvSpPr>
            <p:spPr>
              <a:xfrm>
                <a:off x="7315200" y="2971800"/>
                <a:ext cx="64735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𝑋</m:t>
                          </m:r>
                        </m:e>
                        <m:sub>
                          <m:r>
                            <a:rPr lang="en-US" b="0" i="1" smtClean="0">
                              <a:solidFill>
                                <a:schemeClr val="tx1"/>
                              </a:solidFill>
                              <a:latin typeface="Cambria Math" panose="02040503050406030204" pitchFamily="18" charset="0"/>
                            </a:rPr>
                            <m:t>2</m:t>
                          </m:r>
                        </m:sub>
                      </m:sSub>
                    </m:oMath>
                  </m:oMathPara>
                </a14:m>
                <a:endParaRPr lang="en-US" dirty="0">
                  <a:solidFill>
                    <a:schemeClr val="tx1"/>
                  </a:solidFill>
                </a:endParaRPr>
              </a:p>
            </p:txBody>
          </p:sp>
        </mc:Choice>
        <mc:Fallback xmlns="">
          <p:sp>
            <p:nvSpPr>
              <p:cNvPr id="41" name="Rectangle 40">
                <a:extLst>
                  <a:ext uri="{FF2B5EF4-FFF2-40B4-BE49-F238E27FC236}">
                    <a16:creationId xmlns:a16="http://schemas.microsoft.com/office/drawing/2014/main" id="{DABB84F5-AE17-204A-80ED-F6F8F057D7D9}"/>
                  </a:ext>
                </a:extLst>
              </p:cNvPr>
              <p:cNvSpPr>
                <a:spLocks noRot="1" noChangeAspect="1" noMove="1" noResize="1" noEditPoints="1" noAdjustHandles="1" noChangeArrowheads="1" noChangeShapeType="1" noTextEdit="1"/>
              </p:cNvSpPr>
              <p:nvPr/>
            </p:nvSpPr>
            <p:spPr>
              <a:xfrm>
                <a:off x="7315200" y="2971800"/>
                <a:ext cx="647357" cy="369332"/>
              </a:xfrm>
              <a:prstGeom prst="rect">
                <a:avLst/>
              </a:prstGeom>
              <a:blipFill>
                <a:blip r:embed="rId4"/>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Rectangle 44">
                <a:extLst>
                  <a:ext uri="{FF2B5EF4-FFF2-40B4-BE49-F238E27FC236}">
                    <a16:creationId xmlns:a16="http://schemas.microsoft.com/office/drawing/2014/main" id="{0CF069C6-2FA6-5044-AFDE-4E27CCAE2EE5}"/>
                  </a:ext>
                </a:extLst>
              </p:cNvPr>
              <p:cNvSpPr/>
              <p:nvPr/>
            </p:nvSpPr>
            <p:spPr>
              <a:xfrm>
                <a:off x="7315200" y="3371850"/>
                <a:ext cx="570349" cy="37003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𝑀</m:t>
                          </m:r>
                        </m:e>
                        <m:sup>
                          <m:r>
                            <a:rPr lang="en-US" i="1">
                              <a:latin typeface="Cambria Math" panose="02040503050406030204" pitchFamily="18" charset="0"/>
                            </a:rPr>
                            <m:t>𝐴</m:t>
                          </m:r>
                        </m:sup>
                      </m:sSup>
                    </m:oMath>
                  </m:oMathPara>
                </a14:m>
                <a:endParaRPr lang="en-US" dirty="0"/>
              </a:p>
            </p:txBody>
          </p:sp>
        </mc:Choice>
        <mc:Fallback xmlns="">
          <p:sp>
            <p:nvSpPr>
              <p:cNvPr id="45" name="Rectangle 44">
                <a:extLst>
                  <a:ext uri="{FF2B5EF4-FFF2-40B4-BE49-F238E27FC236}">
                    <a16:creationId xmlns:a16="http://schemas.microsoft.com/office/drawing/2014/main" id="{0CF069C6-2FA6-5044-AFDE-4E27CCAE2EE5}"/>
                  </a:ext>
                </a:extLst>
              </p:cNvPr>
              <p:cNvSpPr>
                <a:spLocks noRot="1" noChangeAspect="1" noMove="1" noResize="1" noEditPoints="1" noAdjustHandles="1" noChangeArrowheads="1" noChangeShapeType="1" noTextEdit="1"/>
              </p:cNvSpPr>
              <p:nvPr/>
            </p:nvSpPr>
            <p:spPr>
              <a:xfrm>
                <a:off x="7315200" y="3371850"/>
                <a:ext cx="570349" cy="370038"/>
              </a:xfrm>
              <a:prstGeom prst="rect">
                <a:avLst/>
              </a:prstGeom>
              <a:blipFill>
                <a:blip r:embed="rId5"/>
                <a:stretch>
                  <a:fillRect/>
                </a:stretch>
              </a:blipFill>
            </p:spPr>
            <p:txBody>
              <a:bodyPr/>
              <a:lstStyle/>
              <a:p>
                <a:r>
                  <a:rPr lang="en-US">
                    <a:noFill/>
                  </a:rPr>
                  <a:t> </a:t>
                </a:r>
              </a:p>
            </p:txBody>
          </p:sp>
        </mc:Fallback>
      </mc:AlternateContent>
      <p:cxnSp>
        <p:nvCxnSpPr>
          <p:cNvPr id="46" name="Straight Connector 45">
            <a:extLst>
              <a:ext uri="{FF2B5EF4-FFF2-40B4-BE49-F238E27FC236}">
                <a16:creationId xmlns:a16="http://schemas.microsoft.com/office/drawing/2014/main" id="{2AF4C72D-A217-9045-8FD3-1A2D1F3846E0}"/>
              </a:ext>
            </a:extLst>
          </p:cNvPr>
          <p:cNvCxnSpPr>
            <a:cxnSpLocks/>
          </p:cNvCxnSpPr>
          <p:nvPr/>
        </p:nvCxnSpPr>
        <p:spPr>
          <a:xfrm>
            <a:off x="1143000" y="2914650"/>
            <a:ext cx="5350669"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3" name="Straight Connector 52">
            <a:extLst>
              <a:ext uri="{FF2B5EF4-FFF2-40B4-BE49-F238E27FC236}">
                <a16:creationId xmlns:a16="http://schemas.microsoft.com/office/drawing/2014/main" id="{C411EB69-7D49-CF40-82E4-3B972507DF3B}"/>
              </a:ext>
            </a:extLst>
          </p:cNvPr>
          <p:cNvCxnSpPr>
            <a:cxnSpLocks/>
          </p:cNvCxnSpPr>
          <p:nvPr/>
        </p:nvCxnSpPr>
        <p:spPr>
          <a:xfrm flipV="1">
            <a:off x="6549146" y="2908570"/>
            <a:ext cx="0" cy="1839744"/>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9F0E4899-CCAF-DB40-8F93-BF49E3BE89D1}"/>
              </a:ext>
            </a:extLst>
          </p:cNvPr>
          <p:cNvCxnSpPr>
            <a:cxnSpLocks/>
          </p:cNvCxnSpPr>
          <p:nvPr/>
        </p:nvCxnSpPr>
        <p:spPr>
          <a:xfrm flipV="1">
            <a:off x="2791838" y="2906138"/>
            <a:ext cx="0" cy="1839744"/>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8" name="Straight Connector 57">
            <a:extLst>
              <a:ext uri="{FF2B5EF4-FFF2-40B4-BE49-F238E27FC236}">
                <a16:creationId xmlns:a16="http://schemas.microsoft.com/office/drawing/2014/main" id="{8BC69BF0-E90A-5D48-AB9E-DEFC55577E12}"/>
              </a:ext>
            </a:extLst>
          </p:cNvPr>
          <p:cNvCxnSpPr>
            <a:cxnSpLocks/>
          </p:cNvCxnSpPr>
          <p:nvPr/>
        </p:nvCxnSpPr>
        <p:spPr>
          <a:xfrm flipV="1">
            <a:off x="1651270" y="2908570"/>
            <a:ext cx="0" cy="2377805"/>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108F5F29-3284-6845-BBD9-F61EF62DE53E}"/>
              </a:ext>
            </a:extLst>
          </p:cNvPr>
          <p:cNvCxnSpPr>
            <a:cxnSpLocks/>
          </p:cNvCxnSpPr>
          <p:nvPr/>
        </p:nvCxnSpPr>
        <p:spPr>
          <a:xfrm>
            <a:off x="1143000" y="3156698"/>
            <a:ext cx="5710378"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CD0ACFD9-A660-F14C-BA38-C134DEBEC825}"/>
              </a:ext>
            </a:extLst>
          </p:cNvPr>
          <p:cNvCxnSpPr>
            <a:cxnSpLocks/>
          </p:cNvCxnSpPr>
          <p:nvPr/>
        </p:nvCxnSpPr>
        <p:spPr>
          <a:xfrm flipV="1">
            <a:off x="6858000" y="3160569"/>
            <a:ext cx="0" cy="1582882"/>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458363F3-4D2B-F944-B8A8-BDF52ADACE6B}"/>
              </a:ext>
            </a:extLst>
          </p:cNvPr>
          <p:cNvCxnSpPr>
            <a:cxnSpLocks/>
          </p:cNvCxnSpPr>
          <p:nvPr/>
        </p:nvCxnSpPr>
        <p:spPr>
          <a:xfrm flipV="1">
            <a:off x="2514600" y="3143251"/>
            <a:ext cx="0" cy="2095499"/>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A2D15046-B6AB-D446-B3B4-F3C28A3E276E}"/>
              </a:ext>
            </a:extLst>
          </p:cNvPr>
          <p:cNvCxnSpPr>
            <a:cxnSpLocks/>
          </p:cNvCxnSpPr>
          <p:nvPr/>
        </p:nvCxnSpPr>
        <p:spPr>
          <a:xfrm flipV="1">
            <a:off x="1371600" y="3143250"/>
            <a:ext cx="0" cy="1582882"/>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sp>
        <p:nvSpPr>
          <p:cNvPr id="80" name="TextBox 79">
            <a:extLst>
              <a:ext uri="{FF2B5EF4-FFF2-40B4-BE49-F238E27FC236}">
                <a16:creationId xmlns:a16="http://schemas.microsoft.com/office/drawing/2014/main" id="{23324163-DAA0-964E-A3D4-8EFA0336428B}"/>
              </a:ext>
            </a:extLst>
          </p:cNvPr>
          <p:cNvSpPr txBox="1"/>
          <p:nvPr/>
        </p:nvSpPr>
        <p:spPr>
          <a:xfrm>
            <a:off x="1933575" y="1104901"/>
            <a:ext cx="5086350" cy="507831"/>
          </a:xfrm>
          <a:prstGeom prst="rect">
            <a:avLst/>
          </a:prstGeom>
          <a:noFill/>
        </p:spPr>
        <p:txBody>
          <a:bodyPr wrap="square" rtlCol="0">
            <a:spAutoFit/>
          </a:bodyPr>
          <a:lstStyle/>
          <a:p>
            <a:pPr algn="ctr"/>
            <a:r>
              <a:rPr lang="en-US" sz="2700" dirty="0"/>
              <a:t>Welfare Effects on World</a:t>
            </a:r>
          </a:p>
        </p:txBody>
      </p:sp>
      <p:cxnSp>
        <p:nvCxnSpPr>
          <p:cNvPr id="81" name="Straight Connector 80">
            <a:extLst>
              <a:ext uri="{FF2B5EF4-FFF2-40B4-BE49-F238E27FC236}">
                <a16:creationId xmlns:a16="http://schemas.microsoft.com/office/drawing/2014/main" id="{ACBECF16-67F2-054D-BE41-9CD22182BC4F}"/>
              </a:ext>
            </a:extLst>
          </p:cNvPr>
          <p:cNvCxnSpPr>
            <a:cxnSpLocks/>
          </p:cNvCxnSpPr>
          <p:nvPr/>
        </p:nvCxnSpPr>
        <p:spPr>
          <a:xfrm flipV="1">
            <a:off x="1946545" y="2908570"/>
            <a:ext cx="0" cy="2377805"/>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79" name="Straight Connector 78">
            <a:extLst>
              <a:ext uri="{FF2B5EF4-FFF2-40B4-BE49-F238E27FC236}">
                <a16:creationId xmlns:a16="http://schemas.microsoft.com/office/drawing/2014/main" id="{A22CEB0E-BB12-E44A-A995-61708A6DA36E}"/>
              </a:ext>
            </a:extLst>
          </p:cNvPr>
          <p:cNvCxnSpPr>
            <a:cxnSpLocks/>
          </p:cNvCxnSpPr>
          <p:nvPr/>
        </p:nvCxnSpPr>
        <p:spPr>
          <a:xfrm flipV="1">
            <a:off x="2242148" y="2888863"/>
            <a:ext cx="0" cy="2377805"/>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sp>
        <p:nvSpPr>
          <p:cNvPr id="84" name="Rectangle 83">
            <a:extLst>
              <a:ext uri="{FF2B5EF4-FFF2-40B4-BE49-F238E27FC236}">
                <a16:creationId xmlns:a16="http://schemas.microsoft.com/office/drawing/2014/main" id="{C0D68B62-FBE2-B647-A394-8E408FACF4B5}"/>
              </a:ext>
            </a:extLst>
          </p:cNvPr>
          <p:cNvSpPr/>
          <p:nvPr/>
        </p:nvSpPr>
        <p:spPr>
          <a:xfrm flipV="1">
            <a:off x="1954923" y="3159925"/>
            <a:ext cx="289144" cy="249800"/>
          </a:xfrm>
          <a:prstGeom prst="rect">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93" name="TextBox 92">
                <a:extLst>
                  <a:ext uri="{FF2B5EF4-FFF2-40B4-BE49-F238E27FC236}">
                    <a16:creationId xmlns:a16="http://schemas.microsoft.com/office/drawing/2014/main" id="{820D7B95-5679-B543-9D9E-5959DBDA8F13}"/>
                  </a:ext>
                </a:extLst>
              </p:cNvPr>
              <p:cNvSpPr txBox="1"/>
              <p:nvPr/>
            </p:nvSpPr>
            <p:spPr>
              <a:xfrm>
                <a:off x="2438400" y="2438400"/>
                <a:ext cx="1793502" cy="376963"/>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𝐵𝑓</m:t>
                        </m:r>
                      </m:sup>
                    </m:sSup>
                    <m:r>
                      <a:rPr lang="en-US" b="0" i="1" smtClean="0">
                        <a:latin typeface="Cambria Math" panose="02040503050406030204" pitchFamily="18" charset="0"/>
                      </a:rPr>
                      <m:t>,</m:t>
                    </m:r>
                    <m:r>
                      <a:rPr lang="en-US" i="1">
                        <a:latin typeface="Cambria Math" panose="02040503050406030204" pitchFamily="18" charset="0"/>
                      </a:rPr>
                      <m:t> </m:t>
                    </m:r>
                    <m:sSup>
                      <m:sSupPr>
                        <m:ctrlPr>
                          <a:rPr lang="en-US" i="1">
                            <a:latin typeface="Cambria Math" panose="02040503050406030204" pitchFamily="18" charset="0"/>
                          </a:rPr>
                        </m:ctrlPr>
                      </m:sSupPr>
                      <m:e>
                        <m:r>
                          <a:rPr lang="en-US" b="0" i="1" smtClean="0">
                            <a:latin typeface="Cambria Math" panose="02040503050406030204" pitchFamily="18" charset="0"/>
                          </a:rPr>
                          <m:t> </m:t>
                        </m:r>
                        <m:r>
                          <a:rPr lang="en-US" i="1">
                            <a:latin typeface="Cambria Math" panose="02040503050406030204" pitchFamily="18" charset="0"/>
                          </a:rPr>
                          <m:t>𝑋</m:t>
                        </m:r>
                      </m:e>
                      <m:sup>
                        <m:r>
                          <a:rPr lang="en-US" i="1">
                            <a:latin typeface="Cambria Math" panose="02040503050406030204" pitchFamily="18" charset="0"/>
                          </a:rPr>
                          <m:t>𝐶𝑓</m:t>
                        </m:r>
                      </m:sup>
                    </m:sSup>
                  </m:oMath>
                </a14:m>
                <a:r>
                  <a:rPr lang="en-US" dirty="0"/>
                  <a:t>,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b="0" i="1" smtClean="0">
                            <a:latin typeface="Cambria Math" panose="02040503050406030204" pitchFamily="18" charset="0"/>
                          </a:rPr>
                          <m:t>𝐷</m:t>
                        </m:r>
                        <m:r>
                          <a:rPr lang="en-US" i="1">
                            <a:latin typeface="Cambria Math" panose="02040503050406030204" pitchFamily="18" charset="0"/>
                          </a:rPr>
                          <m:t>𝑓</m:t>
                        </m:r>
                      </m:sup>
                    </m:sSup>
                  </m:oMath>
                </a14:m>
                <a:endParaRPr lang="en-US" baseline="30000" dirty="0"/>
              </a:p>
            </p:txBody>
          </p:sp>
        </mc:Choice>
        <mc:Fallback xmlns="">
          <p:sp>
            <p:nvSpPr>
              <p:cNvPr id="93" name="TextBox 92">
                <a:extLst>
                  <a:ext uri="{FF2B5EF4-FFF2-40B4-BE49-F238E27FC236}">
                    <a16:creationId xmlns:a16="http://schemas.microsoft.com/office/drawing/2014/main" id="{820D7B95-5679-B543-9D9E-5959DBDA8F13}"/>
                  </a:ext>
                </a:extLst>
              </p:cNvPr>
              <p:cNvSpPr txBox="1">
                <a:spLocks noRot="1" noChangeAspect="1" noMove="1" noResize="1" noEditPoints="1" noAdjustHandles="1" noChangeArrowheads="1" noChangeShapeType="1" noTextEdit="1"/>
              </p:cNvSpPr>
              <p:nvPr/>
            </p:nvSpPr>
            <p:spPr>
              <a:xfrm>
                <a:off x="2438400" y="2438400"/>
                <a:ext cx="1793502" cy="376963"/>
              </a:xfrm>
              <a:prstGeom prst="rect">
                <a:avLst/>
              </a:prstGeom>
              <a:blipFill>
                <a:blip r:embed="rId6"/>
                <a:stretch>
                  <a:fillRect t="-3333" b="-2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7" name="Rectangle 96">
                <a:extLst>
                  <a:ext uri="{FF2B5EF4-FFF2-40B4-BE49-F238E27FC236}">
                    <a16:creationId xmlns:a16="http://schemas.microsoft.com/office/drawing/2014/main" id="{DFAF201D-2E0C-DC4D-A81F-8C061C988AC0}"/>
                  </a:ext>
                </a:extLst>
              </p:cNvPr>
              <p:cNvSpPr/>
              <p:nvPr/>
            </p:nvSpPr>
            <p:spPr>
              <a:xfrm>
                <a:off x="685800" y="3657600"/>
                <a:ext cx="33457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𝑡</m:t>
                      </m:r>
                    </m:oMath>
                  </m:oMathPara>
                </a14:m>
                <a:endParaRPr lang="en-US" dirty="0"/>
              </a:p>
            </p:txBody>
          </p:sp>
        </mc:Choice>
        <mc:Fallback xmlns="">
          <p:sp>
            <p:nvSpPr>
              <p:cNvPr id="97" name="Rectangle 96">
                <a:extLst>
                  <a:ext uri="{FF2B5EF4-FFF2-40B4-BE49-F238E27FC236}">
                    <a16:creationId xmlns:a16="http://schemas.microsoft.com/office/drawing/2014/main" id="{DFAF201D-2E0C-DC4D-A81F-8C061C988AC0}"/>
                  </a:ext>
                </a:extLst>
              </p:cNvPr>
              <p:cNvSpPr>
                <a:spLocks noRot="1" noChangeAspect="1" noMove="1" noResize="1" noEditPoints="1" noAdjustHandles="1" noChangeArrowheads="1" noChangeShapeType="1" noTextEdit="1"/>
              </p:cNvSpPr>
              <p:nvPr/>
            </p:nvSpPr>
            <p:spPr>
              <a:xfrm>
                <a:off x="685800" y="3657600"/>
                <a:ext cx="334579" cy="369332"/>
              </a:xfrm>
              <a:prstGeom prst="rect">
                <a:avLst/>
              </a:prstGeom>
              <a:blipFill>
                <a:blip r:embed="rId7"/>
                <a:stretch>
                  <a:fillRect/>
                </a:stretch>
              </a:blipFill>
            </p:spPr>
            <p:txBody>
              <a:bodyPr/>
              <a:lstStyle/>
              <a:p>
                <a:r>
                  <a:rPr lang="en-US">
                    <a:noFill/>
                  </a:rPr>
                  <a:t> </a:t>
                </a:r>
              </a:p>
            </p:txBody>
          </p:sp>
        </mc:Fallback>
      </mc:AlternateContent>
      <p:sp>
        <p:nvSpPr>
          <p:cNvPr id="98" name="TextBox 97">
            <a:extLst>
              <a:ext uri="{FF2B5EF4-FFF2-40B4-BE49-F238E27FC236}">
                <a16:creationId xmlns:a16="http://schemas.microsoft.com/office/drawing/2014/main" id="{CEC09465-FC7E-324D-82F7-7070A80920BD}"/>
              </a:ext>
            </a:extLst>
          </p:cNvPr>
          <p:cNvSpPr txBox="1"/>
          <p:nvPr/>
        </p:nvSpPr>
        <p:spPr>
          <a:xfrm>
            <a:off x="4743450" y="1771650"/>
            <a:ext cx="2171700" cy="369332"/>
          </a:xfrm>
          <a:prstGeom prst="rect">
            <a:avLst/>
          </a:prstGeom>
          <a:noFill/>
        </p:spPr>
        <p:txBody>
          <a:bodyPr wrap="square" rtlCol="0">
            <a:spAutoFit/>
          </a:bodyPr>
          <a:lstStyle/>
          <a:p>
            <a:pPr algn="ctr"/>
            <a:r>
              <a:rPr lang="en-US" dirty="0"/>
              <a:t>Import Market</a:t>
            </a:r>
          </a:p>
        </p:txBody>
      </p:sp>
      <p:sp>
        <p:nvSpPr>
          <p:cNvPr id="103" name="TextBox 102">
            <a:extLst>
              <a:ext uri="{FF2B5EF4-FFF2-40B4-BE49-F238E27FC236}">
                <a16:creationId xmlns:a16="http://schemas.microsoft.com/office/drawing/2014/main" id="{F6CA374C-D46E-2645-A30B-E43B354963E6}"/>
              </a:ext>
            </a:extLst>
          </p:cNvPr>
          <p:cNvSpPr txBox="1"/>
          <p:nvPr/>
        </p:nvSpPr>
        <p:spPr>
          <a:xfrm>
            <a:off x="3143250" y="4686300"/>
            <a:ext cx="514350" cy="369332"/>
          </a:xfrm>
          <a:prstGeom prst="rect">
            <a:avLst/>
          </a:prstGeom>
          <a:noFill/>
        </p:spPr>
        <p:txBody>
          <a:bodyPr wrap="square" rtlCol="0">
            <a:spAutoFit/>
          </a:bodyPr>
          <a:lstStyle/>
          <a:p>
            <a:r>
              <a:rPr lang="en-US" dirty="0"/>
              <a:t>Q</a:t>
            </a:r>
          </a:p>
        </p:txBody>
      </p:sp>
      <p:cxnSp>
        <p:nvCxnSpPr>
          <p:cNvPr id="104" name="Straight Arrow Connector 103">
            <a:extLst>
              <a:ext uri="{FF2B5EF4-FFF2-40B4-BE49-F238E27FC236}">
                <a16:creationId xmlns:a16="http://schemas.microsoft.com/office/drawing/2014/main" id="{DBA7E4C9-57F0-8E41-AC18-D1EFC94E7ADB}"/>
              </a:ext>
            </a:extLst>
          </p:cNvPr>
          <p:cNvCxnSpPr/>
          <p:nvPr/>
        </p:nvCxnSpPr>
        <p:spPr>
          <a:xfrm>
            <a:off x="1657350" y="4457700"/>
            <a:ext cx="857250" cy="0"/>
          </a:xfrm>
          <a:prstGeom prst="straightConnector1">
            <a:avLst/>
          </a:prstGeom>
          <a:ln w="38100">
            <a:solidFill>
              <a:srgbClr val="00B0F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9" name="Straight Arrow Connector 108">
            <a:extLst>
              <a:ext uri="{FF2B5EF4-FFF2-40B4-BE49-F238E27FC236}">
                <a16:creationId xmlns:a16="http://schemas.microsoft.com/office/drawing/2014/main" id="{14876038-986C-8D49-B130-696CAE0E0EBC}"/>
              </a:ext>
            </a:extLst>
          </p:cNvPr>
          <p:cNvCxnSpPr>
            <a:cxnSpLocks/>
          </p:cNvCxnSpPr>
          <p:nvPr/>
        </p:nvCxnSpPr>
        <p:spPr>
          <a:xfrm>
            <a:off x="6547631" y="4461217"/>
            <a:ext cx="313886" cy="0"/>
          </a:xfrm>
          <a:prstGeom prst="straightConnector1">
            <a:avLst/>
          </a:prstGeom>
          <a:ln w="381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0" name="Straight Arrow Connector 109">
            <a:extLst>
              <a:ext uri="{FF2B5EF4-FFF2-40B4-BE49-F238E27FC236}">
                <a16:creationId xmlns:a16="http://schemas.microsoft.com/office/drawing/2014/main" id="{F6374702-CF4F-414F-8982-35C6C8B72615}"/>
              </a:ext>
            </a:extLst>
          </p:cNvPr>
          <p:cNvCxnSpPr>
            <a:cxnSpLocks/>
          </p:cNvCxnSpPr>
          <p:nvPr/>
        </p:nvCxnSpPr>
        <p:spPr>
          <a:xfrm flipH="1">
            <a:off x="2514600" y="4457700"/>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1" name="Straight Arrow Connector 110">
            <a:extLst>
              <a:ext uri="{FF2B5EF4-FFF2-40B4-BE49-F238E27FC236}">
                <a16:creationId xmlns:a16="http://schemas.microsoft.com/office/drawing/2014/main" id="{8FF79EA0-FE17-1E4B-AACF-0C6DA01C0308}"/>
              </a:ext>
            </a:extLst>
          </p:cNvPr>
          <p:cNvCxnSpPr>
            <a:cxnSpLocks/>
          </p:cNvCxnSpPr>
          <p:nvPr/>
        </p:nvCxnSpPr>
        <p:spPr>
          <a:xfrm flipH="1">
            <a:off x="1371600" y="4457700"/>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12" name="Left Brace 111">
            <a:extLst>
              <a:ext uri="{FF2B5EF4-FFF2-40B4-BE49-F238E27FC236}">
                <a16:creationId xmlns:a16="http://schemas.microsoft.com/office/drawing/2014/main" id="{6C276213-3689-5E47-A651-9FCD6C07602C}"/>
              </a:ext>
            </a:extLst>
          </p:cNvPr>
          <p:cNvSpPr/>
          <p:nvPr/>
        </p:nvSpPr>
        <p:spPr>
          <a:xfrm rot="5400000">
            <a:off x="1481138" y="4574382"/>
            <a:ext cx="54769" cy="273844"/>
          </a:xfrm>
          <a:prstGeom prst="leftBrace">
            <a:avLst>
              <a:gd name="adj1" fmla="val 44444"/>
              <a:gd name="adj2" fmla="val 50000"/>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3" name="Left Brace 112">
            <a:extLst>
              <a:ext uri="{FF2B5EF4-FFF2-40B4-BE49-F238E27FC236}">
                <a16:creationId xmlns:a16="http://schemas.microsoft.com/office/drawing/2014/main" id="{656C7069-2D3C-3C43-B553-66B4FE820F6D}"/>
              </a:ext>
            </a:extLst>
          </p:cNvPr>
          <p:cNvSpPr/>
          <p:nvPr/>
        </p:nvSpPr>
        <p:spPr>
          <a:xfrm rot="5400000">
            <a:off x="2624138" y="4574382"/>
            <a:ext cx="54769" cy="273844"/>
          </a:xfrm>
          <a:prstGeom prst="leftBrace">
            <a:avLst>
              <a:gd name="adj1" fmla="val 44444"/>
              <a:gd name="adj2" fmla="val 50000"/>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4" name="Left Brace 113">
            <a:extLst>
              <a:ext uri="{FF2B5EF4-FFF2-40B4-BE49-F238E27FC236}">
                <a16:creationId xmlns:a16="http://schemas.microsoft.com/office/drawing/2014/main" id="{B1DFC123-B435-DB4D-988E-5F749224F391}"/>
              </a:ext>
            </a:extLst>
          </p:cNvPr>
          <p:cNvSpPr/>
          <p:nvPr/>
        </p:nvSpPr>
        <p:spPr>
          <a:xfrm rot="5400000">
            <a:off x="6672262" y="4555332"/>
            <a:ext cx="61913" cy="304800"/>
          </a:xfrm>
          <a:prstGeom prst="leftBrace">
            <a:avLst>
              <a:gd name="adj1" fmla="val 44444"/>
              <a:gd name="adj2" fmla="val 50000"/>
            </a:avLst>
          </a:prstGeom>
          <a:ln>
            <a:solidFill>
              <a:srgbClr val="00B05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15" name="Straight Arrow Connector 114">
            <a:extLst>
              <a:ext uri="{FF2B5EF4-FFF2-40B4-BE49-F238E27FC236}">
                <a16:creationId xmlns:a16="http://schemas.microsoft.com/office/drawing/2014/main" id="{ABF6FDCE-2E2C-114A-8813-F071AB72E8DE}"/>
              </a:ext>
            </a:extLst>
          </p:cNvPr>
          <p:cNvCxnSpPr>
            <a:cxnSpLocks/>
          </p:cNvCxnSpPr>
          <p:nvPr/>
        </p:nvCxnSpPr>
        <p:spPr>
          <a:xfrm flipH="1">
            <a:off x="2226635" y="5048250"/>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16" name="Rectangle 115">
            <a:extLst>
              <a:ext uri="{FF2B5EF4-FFF2-40B4-BE49-F238E27FC236}">
                <a16:creationId xmlns:a16="http://schemas.microsoft.com/office/drawing/2014/main" id="{62A0E34A-A811-5D46-8A96-77F336E6DA17}"/>
              </a:ext>
            </a:extLst>
          </p:cNvPr>
          <p:cNvSpPr/>
          <p:nvPr/>
        </p:nvSpPr>
        <p:spPr>
          <a:xfrm>
            <a:off x="2120948" y="5048250"/>
            <a:ext cx="463588" cy="369332"/>
          </a:xfrm>
          <a:prstGeom prst="rect">
            <a:avLst/>
          </a:prstGeom>
        </p:spPr>
        <p:txBody>
          <a:bodyPr wrap="none">
            <a:spAutoFit/>
          </a:bodyPr>
          <a:lstStyle/>
          <a:p>
            <a:r>
              <a:rPr lang="en-US" i="1" dirty="0">
                <a:solidFill>
                  <a:srgbClr val="0070C0"/>
                </a:solidFill>
                <a:latin typeface="Cambria Math" panose="02040503050406030204" pitchFamily="18" charset="0"/>
              </a:rPr>
              <a:t>TR</a:t>
            </a:r>
          </a:p>
        </p:txBody>
      </p:sp>
      <p:cxnSp>
        <p:nvCxnSpPr>
          <p:cNvPr id="117" name="Straight Arrow Connector 116">
            <a:extLst>
              <a:ext uri="{FF2B5EF4-FFF2-40B4-BE49-F238E27FC236}">
                <a16:creationId xmlns:a16="http://schemas.microsoft.com/office/drawing/2014/main" id="{34456C3B-7B98-7C46-81F0-40728AEA63AD}"/>
              </a:ext>
            </a:extLst>
          </p:cNvPr>
          <p:cNvCxnSpPr>
            <a:cxnSpLocks/>
          </p:cNvCxnSpPr>
          <p:nvPr/>
        </p:nvCxnSpPr>
        <p:spPr>
          <a:xfrm flipH="1">
            <a:off x="1651000" y="5052483"/>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18" name="Rectangle 117">
            <a:extLst>
              <a:ext uri="{FF2B5EF4-FFF2-40B4-BE49-F238E27FC236}">
                <a16:creationId xmlns:a16="http://schemas.microsoft.com/office/drawing/2014/main" id="{E53F684B-5D30-384F-8021-E20F63992540}"/>
              </a:ext>
            </a:extLst>
          </p:cNvPr>
          <p:cNvSpPr/>
          <p:nvPr/>
        </p:nvSpPr>
        <p:spPr>
          <a:xfrm>
            <a:off x="1531029" y="5059463"/>
            <a:ext cx="473206" cy="369332"/>
          </a:xfrm>
          <a:prstGeom prst="rect">
            <a:avLst/>
          </a:prstGeom>
        </p:spPr>
        <p:txBody>
          <a:bodyPr wrap="none">
            <a:spAutoFit/>
          </a:bodyPr>
          <a:lstStyle/>
          <a:p>
            <a:r>
              <a:rPr lang="en-US" i="1" dirty="0">
                <a:solidFill>
                  <a:srgbClr val="FF0000"/>
                </a:solidFill>
                <a:latin typeface="Cambria Math" panose="02040503050406030204" pitchFamily="18" charset="0"/>
              </a:rPr>
              <a:t>TD</a:t>
            </a:r>
          </a:p>
        </p:txBody>
      </p:sp>
      <p:cxnSp>
        <p:nvCxnSpPr>
          <p:cNvPr id="119" name="Straight Arrow Connector 118">
            <a:extLst>
              <a:ext uri="{FF2B5EF4-FFF2-40B4-BE49-F238E27FC236}">
                <a16:creationId xmlns:a16="http://schemas.microsoft.com/office/drawing/2014/main" id="{BC43A3EC-0DDF-2D4D-9763-EFE421AE7B50}"/>
              </a:ext>
            </a:extLst>
          </p:cNvPr>
          <p:cNvCxnSpPr>
            <a:cxnSpLocks/>
          </p:cNvCxnSpPr>
          <p:nvPr/>
        </p:nvCxnSpPr>
        <p:spPr>
          <a:xfrm>
            <a:off x="1940917" y="5051767"/>
            <a:ext cx="313886" cy="0"/>
          </a:xfrm>
          <a:prstGeom prst="straightConnector1">
            <a:avLst/>
          </a:prstGeom>
          <a:ln w="381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sp>
        <p:nvSpPr>
          <p:cNvPr id="120" name="Rectangle 119">
            <a:extLst>
              <a:ext uri="{FF2B5EF4-FFF2-40B4-BE49-F238E27FC236}">
                <a16:creationId xmlns:a16="http://schemas.microsoft.com/office/drawing/2014/main" id="{18FAE6E6-321D-D545-95FF-0279FB150C1F}"/>
              </a:ext>
            </a:extLst>
          </p:cNvPr>
          <p:cNvSpPr/>
          <p:nvPr/>
        </p:nvSpPr>
        <p:spPr>
          <a:xfrm>
            <a:off x="1831605" y="5055230"/>
            <a:ext cx="447623" cy="369332"/>
          </a:xfrm>
          <a:prstGeom prst="rect">
            <a:avLst/>
          </a:prstGeom>
        </p:spPr>
        <p:txBody>
          <a:bodyPr wrap="none">
            <a:spAutoFit/>
          </a:bodyPr>
          <a:lstStyle/>
          <a:p>
            <a:r>
              <a:rPr lang="en-US" i="1" dirty="0">
                <a:solidFill>
                  <a:srgbClr val="00B050"/>
                </a:solidFill>
                <a:latin typeface="Cambria Math" panose="02040503050406030204" pitchFamily="18" charset="0"/>
              </a:rPr>
              <a:t>TC</a:t>
            </a:r>
          </a:p>
        </p:txBody>
      </p:sp>
      <p:sp>
        <p:nvSpPr>
          <p:cNvPr id="121" name="Rectangle 120">
            <a:extLst>
              <a:ext uri="{FF2B5EF4-FFF2-40B4-BE49-F238E27FC236}">
                <a16:creationId xmlns:a16="http://schemas.microsoft.com/office/drawing/2014/main" id="{864D5416-1869-FB42-B018-CBF008665D68}"/>
              </a:ext>
            </a:extLst>
          </p:cNvPr>
          <p:cNvSpPr/>
          <p:nvPr/>
        </p:nvSpPr>
        <p:spPr>
          <a:xfrm>
            <a:off x="2409324" y="4420268"/>
            <a:ext cx="463588" cy="369332"/>
          </a:xfrm>
          <a:prstGeom prst="rect">
            <a:avLst/>
          </a:prstGeom>
        </p:spPr>
        <p:txBody>
          <a:bodyPr wrap="none">
            <a:spAutoFit/>
          </a:bodyPr>
          <a:lstStyle/>
          <a:p>
            <a:r>
              <a:rPr lang="en-US" i="1" dirty="0">
                <a:solidFill>
                  <a:srgbClr val="0070C0"/>
                </a:solidFill>
                <a:latin typeface="Cambria Math" panose="02040503050406030204" pitchFamily="18" charset="0"/>
              </a:rPr>
              <a:t>TR</a:t>
            </a:r>
          </a:p>
        </p:txBody>
      </p:sp>
      <p:sp>
        <p:nvSpPr>
          <p:cNvPr id="122" name="Rectangle 121">
            <a:extLst>
              <a:ext uri="{FF2B5EF4-FFF2-40B4-BE49-F238E27FC236}">
                <a16:creationId xmlns:a16="http://schemas.microsoft.com/office/drawing/2014/main" id="{315907A5-DDA4-6542-ABC1-B76DB41BEA71}"/>
              </a:ext>
            </a:extLst>
          </p:cNvPr>
          <p:cNvSpPr/>
          <p:nvPr/>
        </p:nvSpPr>
        <p:spPr>
          <a:xfrm>
            <a:off x="6445299" y="4415819"/>
            <a:ext cx="447623" cy="369332"/>
          </a:xfrm>
          <a:prstGeom prst="rect">
            <a:avLst/>
          </a:prstGeom>
        </p:spPr>
        <p:txBody>
          <a:bodyPr wrap="none">
            <a:spAutoFit/>
          </a:bodyPr>
          <a:lstStyle/>
          <a:p>
            <a:r>
              <a:rPr lang="en-US" i="1" dirty="0">
                <a:solidFill>
                  <a:srgbClr val="00B050"/>
                </a:solidFill>
                <a:latin typeface="Cambria Math" panose="02040503050406030204" pitchFamily="18" charset="0"/>
              </a:rPr>
              <a:t>TC</a:t>
            </a:r>
          </a:p>
        </p:txBody>
      </p:sp>
      <p:sp>
        <p:nvSpPr>
          <p:cNvPr id="123" name="Rectangle 122">
            <a:extLst>
              <a:ext uri="{FF2B5EF4-FFF2-40B4-BE49-F238E27FC236}">
                <a16:creationId xmlns:a16="http://schemas.microsoft.com/office/drawing/2014/main" id="{3CB5650B-FD02-1A41-9847-325A0B0FE55A}"/>
              </a:ext>
            </a:extLst>
          </p:cNvPr>
          <p:cNvSpPr/>
          <p:nvPr/>
        </p:nvSpPr>
        <p:spPr>
          <a:xfrm>
            <a:off x="1260977" y="4420268"/>
            <a:ext cx="473206" cy="369332"/>
          </a:xfrm>
          <a:prstGeom prst="rect">
            <a:avLst/>
          </a:prstGeom>
        </p:spPr>
        <p:txBody>
          <a:bodyPr wrap="none">
            <a:spAutoFit/>
          </a:bodyPr>
          <a:lstStyle/>
          <a:p>
            <a:r>
              <a:rPr lang="en-US" i="1" dirty="0">
                <a:solidFill>
                  <a:srgbClr val="FF0000"/>
                </a:solidFill>
                <a:latin typeface="Cambria Math" panose="02040503050406030204" pitchFamily="18" charset="0"/>
              </a:rPr>
              <a:t>TD</a:t>
            </a:r>
          </a:p>
        </p:txBody>
      </p:sp>
      <p:cxnSp>
        <p:nvCxnSpPr>
          <p:cNvPr id="124" name="Straight Connector 123">
            <a:extLst>
              <a:ext uri="{FF2B5EF4-FFF2-40B4-BE49-F238E27FC236}">
                <a16:creationId xmlns:a16="http://schemas.microsoft.com/office/drawing/2014/main" id="{30F01050-48A1-5C4F-ADE9-74FF455E1525}"/>
              </a:ext>
            </a:extLst>
          </p:cNvPr>
          <p:cNvCxnSpPr>
            <a:cxnSpLocks/>
          </p:cNvCxnSpPr>
          <p:nvPr/>
        </p:nvCxnSpPr>
        <p:spPr>
          <a:xfrm>
            <a:off x="4000500" y="4743450"/>
            <a:ext cx="36004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 name="Footer Placeholder 2">
            <a:extLst>
              <a:ext uri="{FF2B5EF4-FFF2-40B4-BE49-F238E27FC236}">
                <a16:creationId xmlns:a16="http://schemas.microsoft.com/office/drawing/2014/main" id="{4C620BBB-E431-7042-AC2B-98E9C12B776A}"/>
              </a:ext>
            </a:extLst>
          </p:cNvPr>
          <p:cNvSpPr>
            <a:spLocks noGrp="1"/>
          </p:cNvSpPr>
          <p:nvPr>
            <p:ph type="ftr" sz="quarter" idx="11"/>
          </p:nvPr>
        </p:nvSpPr>
        <p:spPr/>
        <p:txBody>
          <a:bodyPr/>
          <a:lstStyle/>
          <a:p>
            <a:pPr>
              <a:defRPr/>
            </a:pPr>
            <a:r>
              <a:rPr lang="en-US"/>
              <a:t>Class 19:  Preferential Trading Arrangements</a:t>
            </a:r>
          </a:p>
        </p:txBody>
      </p:sp>
    </p:spTree>
    <p:extLst>
      <p:ext uri="{BB962C8B-B14F-4D97-AF65-F5344CB8AC3E}">
        <p14:creationId xmlns:p14="http://schemas.microsoft.com/office/powerpoint/2010/main" val="2261978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1.94444E-6 -2.59259E-6 L -0.50209 0.00185 " pathEditMode="relative" rAng="0" ptsTypes="AA">
                                      <p:cBhvr>
                                        <p:cTn id="6" dur="2000" fill="hold"/>
                                        <p:tgtEl>
                                          <p:spTgt spid="83"/>
                                        </p:tgtEl>
                                        <p:attrNameLst>
                                          <p:attrName>ppt_x</p:attrName>
                                          <p:attrName>ppt_y</p:attrName>
                                        </p:attrNameLst>
                                      </p:cBhvr>
                                      <p:rCtr x="-25104" y="9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Rectangle 123">
            <a:extLst>
              <a:ext uri="{FF2B5EF4-FFF2-40B4-BE49-F238E27FC236}">
                <a16:creationId xmlns:a16="http://schemas.microsoft.com/office/drawing/2014/main" id="{15276301-FDB3-EF41-80AE-CF067D38F26C}"/>
              </a:ext>
            </a:extLst>
          </p:cNvPr>
          <p:cNvSpPr/>
          <p:nvPr/>
        </p:nvSpPr>
        <p:spPr>
          <a:xfrm>
            <a:off x="0" y="472797"/>
            <a:ext cx="9144000" cy="55546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 name="Right Triangle 85">
            <a:extLst>
              <a:ext uri="{FF2B5EF4-FFF2-40B4-BE49-F238E27FC236}">
                <a16:creationId xmlns:a16="http://schemas.microsoft.com/office/drawing/2014/main" id="{C24FF2CE-D5F9-3D4A-A329-DC77A1D5A46E}"/>
              </a:ext>
            </a:extLst>
          </p:cNvPr>
          <p:cNvSpPr/>
          <p:nvPr/>
        </p:nvSpPr>
        <p:spPr>
          <a:xfrm flipV="1">
            <a:off x="1944445" y="3405667"/>
            <a:ext cx="295565" cy="283532"/>
          </a:xfrm>
          <a:prstGeom prst="rtTriangle">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 name="Right Triangle 82">
            <a:extLst>
              <a:ext uri="{FF2B5EF4-FFF2-40B4-BE49-F238E27FC236}">
                <a16:creationId xmlns:a16="http://schemas.microsoft.com/office/drawing/2014/main" id="{F11B4B00-1A05-9547-AC1B-529F2490CA54}"/>
              </a:ext>
            </a:extLst>
          </p:cNvPr>
          <p:cNvSpPr/>
          <p:nvPr/>
        </p:nvSpPr>
        <p:spPr>
          <a:xfrm>
            <a:off x="1950866" y="2914650"/>
            <a:ext cx="291227" cy="242761"/>
          </a:xfrm>
          <a:prstGeom prst="rtTriangle">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85</a:t>
            </a:fld>
            <a:endParaRPr lang="en-US"/>
          </a:p>
        </p:txBody>
      </p:sp>
      <p:cxnSp>
        <p:nvCxnSpPr>
          <p:cNvPr id="7" name="Straight Connector 6"/>
          <p:cNvCxnSpPr>
            <a:cxnSpLocks/>
          </p:cNvCxnSpPr>
          <p:nvPr/>
        </p:nvCxnSpPr>
        <p:spPr>
          <a:xfrm>
            <a:off x="1143000" y="4743450"/>
            <a:ext cx="22288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V="1">
            <a:off x="11430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914400" y="2114550"/>
            <a:ext cx="514350" cy="369332"/>
          </a:xfrm>
          <a:prstGeom prst="rect">
            <a:avLst/>
          </a:prstGeom>
          <a:noFill/>
        </p:spPr>
        <p:txBody>
          <a:bodyPr wrap="square" rtlCol="0">
            <a:spAutoFit/>
          </a:bodyPr>
          <a:lstStyle/>
          <a:p>
            <a:r>
              <a:rPr lang="en-US" dirty="0"/>
              <a:t>P</a:t>
            </a:r>
          </a:p>
        </p:txBody>
      </p:sp>
      <p:sp>
        <p:nvSpPr>
          <p:cNvPr id="34" name="TextBox 33"/>
          <p:cNvSpPr txBox="1"/>
          <p:nvPr/>
        </p:nvSpPr>
        <p:spPr>
          <a:xfrm>
            <a:off x="1314450" y="1600201"/>
            <a:ext cx="1943100" cy="646331"/>
          </a:xfrm>
          <a:prstGeom prst="rect">
            <a:avLst/>
          </a:prstGeom>
          <a:noFill/>
        </p:spPr>
        <p:txBody>
          <a:bodyPr wrap="square" rtlCol="0">
            <a:spAutoFit/>
          </a:bodyPr>
          <a:lstStyle/>
          <a:p>
            <a:pPr algn="ctr"/>
            <a:r>
              <a:rPr lang="en-US" dirty="0"/>
              <a:t>Export Supplies of B, C, and D</a:t>
            </a:r>
          </a:p>
        </p:txBody>
      </p:sp>
      <p:sp>
        <p:nvSpPr>
          <p:cNvPr id="38" name="Left Brace 37"/>
          <p:cNvSpPr/>
          <p:nvPr/>
        </p:nvSpPr>
        <p:spPr>
          <a:xfrm>
            <a:off x="971550" y="3371850"/>
            <a:ext cx="171450" cy="1028700"/>
          </a:xfrm>
          <a:prstGeom prst="leftBrace">
            <a:avLst>
              <a:gd name="adj1" fmla="val 44444"/>
              <a:gd name="adj2"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61" name="Straight Connector 60"/>
          <p:cNvCxnSpPr>
            <a:cxnSpLocks/>
          </p:cNvCxnSpPr>
          <p:nvPr/>
        </p:nvCxnSpPr>
        <p:spPr>
          <a:xfrm>
            <a:off x="4000500" y="4743450"/>
            <a:ext cx="36004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flipV="1">
            <a:off x="40005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5" name="TextBox 64"/>
          <p:cNvSpPr txBox="1"/>
          <p:nvPr/>
        </p:nvSpPr>
        <p:spPr>
          <a:xfrm>
            <a:off x="7486650" y="4686300"/>
            <a:ext cx="514350" cy="369332"/>
          </a:xfrm>
          <a:prstGeom prst="rect">
            <a:avLst/>
          </a:prstGeom>
          <a:noFill/>
        </p:spPr>
        <p:txBody>
          <a:bodyPr wrap="square" rtlCol="0">
            <a:spAutoFit/>
          </a:bodyPr>
          <a:lstStyle/>
          <a:p>
            <a:r>
              <a:rPr lang="en-US" dirty="0"/>
              <a:t>Q</a:t>
            </a:r>
          </a:p>
        </p:txBody>
      </p:sp>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92EE2414-DF8A-4344-983D-77235EC7E06D}"/>
                  </a:ext>
                </a:extLst>
              </p:cNvPr>
              <p:cNvSpPr txBox="1"/>
              <p:nvPr/>
            </p:nvSpPr>
            <p:spPr>
              <a:xfrm>
                <a:off x="2286000" y="2171700"/>
                <a:ext cx="1023657" cy="3702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𝑡</m:t>
                          </m:r>
                        </m:sup>
                      </m:sSup>
                      <m:r>
                        <a:rPr lang="en-US" i="1">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𝑡</m:t>
                          </m:r>
                        </m:sup>
                      </m:sSup>
                      <m:r>
                        <a:rPr lang="en-US" b="0" i="1" smtClean="0">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b="0" i="1" smtClean="0">
                              <a:latin typeface="Cambria Math" panose="02040503050406030204" pitchFamily="18" charset="0"/>
                            </a:rPr>
                            <m:t>𝐷</m:t>
                          </m:r>
                          <m:r>
                            <a:rPr lang="en-US" i="1">
                              <a:latin typeface="Cambria Math" panose="02040503050406030204" pitchFamily="18" charset="0"/>
                            </a:rPr>
                            <m:t>𝑡</m:t>
                          </m:r>
                        </m:sup>
                      </m:sSup>
                    </m:oMath>
                  </m:oMathPara>
                </a14:m>
                <a:endParaRPr lang="en-US" baseline="30000" dirty="0"/>
              </a:p>
            </p:txBody>
          </p:sp>
        </mc:Choice>
        <mc:Fallback xmlns="">
          <p:sp>
            <p:nvSpPr>
              <p:cNvPr id="52" name="TextBox 51">
                <a:extLst>
                  <a:ext uri="{FF2B5EF4-FFF2-40B4-BE49-F238E27FC236}">
                    <a16:creationId xmlns:a16="http://schemas.microsoft.com/office/drawing/2014/main" id="{92EE2414-DF8A-4344-983D-77235EC7E06D}"/>
                  </a:ext>
                </a:extLst>
              </p:cNvPr>
              <p:cNvSpPr txBox="1">
                <a:spLocks noRot="1" noChangeAspect="1" noMove="1" noResize="1" noEditPoints="1" noAdjustHandles="1" noChangeArrowheads="1" noChangeShapeType="1" noTextEdit="1"/>
              </p:cNvSpPr>
              <p:nvPr/>
            </p:nvSpPr>
            <p:spPr>
              <a:xfrm>
                <a:off x="2286000" y="2171700"/>
                <a:ext cx="1023657" cy="370230"/>
              </a:xfrm>
              <a:prstGeom prst="rect">
                <a:avLst/>
              </a:prstGeom>
              <a:blipFill>
                <a:blip r:embed="rId2"/>
                <a:stretch>
                  <a:fillRect r="-33333"/>
                </a:stretch>
              </a:blipFill>
            </p:spPr>
            <p:txBody>
              <a:bodyPr/>
              <a:lstStyle/>
              <a:p>
                <a:r>
                  <a:rPr lang="en-US">
                    <a:noFill/>
                  </a:rPr>
                  <a:t> </a:t>
                </a:r>
              </a:p>
            </p:txBody>
          </p:sp>
        </mc:Fallback>
      </mc:AlternateContent>
      <p:sp>
        <p:nvSpPr>
          <p:cNvPr id="82" name="TextBox 81">
            <a:extLst>
              <a:ext uri="{FF2B5EF4-FFF2-40B4-BE49-F238E27FC236}">
                <a16:creationId xmlns:a16="http://schemas.microsoft.com/office/drawing/2014/main" id="{7E6B0EBB-1053-F74B-9D67-38DE2DAC1BC9}"/>
              </a:ext>
            </a:extLst>
          </p:cNvPr>
          <p:cNvSpPr txBox="1"/>
          <p:nvPr/>
        </p:nvSpPr>
        <p:spPr>
          <a:xfrm>
            <a:off x="3771900" y="2114550"/>
            <a:ext cx="514350" cy="369332"/>
          </a:xfrm>
          <a:prstGeom prst="rect">
            <a:avLst/>
          </a:prstGeom>
          <a:noFill/>
        </p:spPr>
        <p:txBody>
          <a:bodyPr wrap="square" rtlCol="0">
            <a:spAutoFit/>
          </a:bodyPr>
          <a:lstStyle/>
          <a:p>
            <a:r>
              <a:rPr lang="en-US" dirty="0"/>
              <a:t>P</a:t>
            </a:r>
          </a:p>
        </p:txBody>
      </p:sp>
      <p:cxnSp>
        <p:nvCxnSpPr>
          <p:cNvPr id="37" name="Straight Connector 36">
            <a:extLst>
              <a:ext uri="{FF2B5EF4-FFF2-40B4-BE49-F238E27FC236}">
                <a16:creationId xmlns:a16="http://schemas.microsoft.com/office/drawing/2014/main" id="{2B69756F-A655-3D4B-94B8-1C84BBD8D05F}"/>
              </a:ext>
            </a:extLst>
          </p:cNvPr>
          <p:cNvCxnSpPr>
            <a:cxnSpLocks/>
          </p:cNvCxnSpPr>
          <p:nvPr/>
        </p:nvCxnSpPr>
        <p:spPr>
          <a:xfrm flipV="1">
            <a:off x="4000500" y="3371850"/>
            <a:ext cx="108585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7D3B3EFB-8AD7-B847-A9E9-32226D6619E0}"/>
              </a:ext>
            </a:extLst>
          </p:cNvPr>
          <p:cNvCxnSpPr>
            <a:cxnSpLocks/>
          </p:cNvCxnSpPr>
          <p:nvPr/>
        </p:nvCxnSpPr>
        <p:spPr>
          <a:xfrm flipV="1">
            <a:off x="4000500" y="3371850"/>
            <a:ext cx="217170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0" name="Straight Connector 89">
            <a:extLst>
              <a:ext uri="{FF2B5EF4-FFF2-40B4-BE49-F238E27FC236}">
                <a16:creationId xmlns:a16="http://schemas.microsoft.com/office/drawing/2014/main" id="{B2D8F04D-0077-A244-88D3-72FB5EC1C75A}"/>
              </a:ext>
            </a:extLst>
          </p:cNvPr>
          <p:cNvCxnSpPr>
            <a:cxnSpLocks/>
          </p:cNvCxnSpPr>
          <p:nvPr/>
        </p:nvCxnSpPr>
        <p:spPr>
          <a:xfrm flipV="1">
            <a:off x="1143000" y="2343150"/>
            <a:ext cx="114300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2" name="Straight Connector 91">
            <a:extLst>
              <a:ext uri="{FF2B5EF4-FFF2-40B4-BE49-F238E27FC236}">
                <a16:creationId xmlns:a16="http://schemas.microsoft.com/office/drawing/2014/main" id="{8B85F163-61A3-0746-963C-6D9ECA960372}"/>
              </a:ext>
            </a:extLst>
          </p:cNvPr>
          <p:cNvCxnSpPr>
            <a:cxnSpLocks/>
          </p:cNvCxnSpPr>
          <p:nvPr/>
        </p:nvCxnSpPr>
        <p:spPr>
          <a:xfrm flipV="1">
            <a:off x="1143000" y="2743200"/>
            <a:ext cx="1828800" cy="16573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5" name="Straight Connector 104">
            <a:extLst>
              <a:ext uri="{FF2B5EF4-FFF2-40B4-BE49-F238E27FC236}">
                <a16:creationId xmlns:a16="http://schemas.microsoft.com/office/drawing/2014/main" id="{BD22C410-650B-8D47-BD64-C672E078F6CA}"/>
              </a:ext>
            </a:extLst>
          </p:cNvPr>
          <p:cNvCxnSpPr>
            <a:cxnSpLocks/>
          </p:cNvCxnSpPr>
          <p:nvPr/>
        </p:nvCxnSpPr>
        <p:spPr>
          <a:xfrm flipV="1">
            <a:off x="6172200" y="2914650"/>
            <a:ext cx="1485900" cy="4572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8" name="Straight Connector 107">
            <a:extLst>
              <a:ext uri="{FF2B5EF4-FFF2-40B4-BE49-F238E27FC236}">
                <a16:creationId xmlns:a16="http://schemas.microsoft.com/office/drawing/2014/main" id="{78587724-9D09-8C47-A585-6DFE04317138}"/>
              </a:ext>
            </a:extLst>
          </p:cNvPr>
          <p:cNvCxnSpPr>
            <a:cxnSpLocks/>
          </p:cNvCxnSpPr>
          <p:nvPr/>
        </p:nvCxnSpPr>
        <p:spPr>
          <a:xfrm flipV="1">
            <a:off x="5086350" y="2571750"/>
            <a:ext cx="2571750" cy="8001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0296D01C-5A67-F249-8B2F-49D0E799DF72}"/>
              </a:ext>
            </a:extLst>
          </p:cNvPr>
          <p:cNvCxnSpPr>
            <a:cxnSpLocks/>
          </p:cNvCxnSpPr>
          <p:nvPr/>
        </p:nvCxnSpPr>
        <p:spPr>
          <a:xfrm>
            <a:off x="5772150" y="2286000"/>
            <a:ext cx="1771650" cy="14287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80892F4F-B952-8C4F-B790-4341425ED3BF}"/>
                  </a:ext>
                </a:extLst>
              </p:cNvPr>
              <p:cNvSpPr/>
              <p:nvPr/>
            </p:nvSpPr>
            <p:spPr>
              <a:xfrm>
                <a:off x="7258051" y="2286000"/>
                <a:ext cx="64203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𝑋</m:t>
                          </m:r>
                        </m:e>
                        <m:sub>
                          <m:r>
                            <a:rPr lang="en-US" i="1">
                              <a:solidFill>
                                <a:schemeClr val="tx1"/>
                              </a:solidFill>
                              <a:latin typeface="Cambria Math" panose="02040503050406030204" pitchFamily="18" charset="0"/>
                            </a:rPr>
                            <m:t>1</m:t>
                          </m:r>
                        </m:sub>
                      </m:sSub>
                    </m:oMath>
                  </m:oMathPara>
                </a14:m>
                <a:endParaRPr lang="en-US" dirty="0">
                  <a:solidFill>
                    <a:schemeClr val="tx1"/>
                  </a:solidFill>
                </a:endParaRPr>
              </a:p>
            </p:txBody>
          </p:sp>
        </mc:Choice>
        <mc:Fallback xmlns="">
          <p:sp>
            <p:nvSpPr>
              <p:cNvPr id="2" name="Rectangle 1">
                <a:extLst>
                  <a:ext uri="{FF2B5EF4-FFF2-40B4-BE49-F238E27FC236}">
                    <a16:creationId xmlns:a16="http://schemas.microsoft.com/office/drawing/2014/main" id="{80892F4F-B952-8C4F-B790-4341425ED3BF}"/>
                  </a:ext>
                </a:extLst>
              </p:cNvPr>
              <p:cNvSpPr>
                <a:spLocks noRot="1" noChangeAspect="1" noMove="1" noResize="1" noEditPoints="1" noAdjustHandles="1" noChangeArrowheads="1" noChangeShapeType="1" noTextEdit="1"/>
              </p:cNvSpPr>
              <p:nvPr/>
            </p:nvSpPr>
            <p:spPr>
              <a:xfrm>
                <a:off x="7258051" y="2286000"/>
                <a:ext cx="642035" cy="369332"/>
              </a:xfrm>
              <a:prstGeom prst="rect">
                <a:avLst/>
              </a:prstGeom>
              <a:blipFill>
                <a:blip r:embed="rId3"/>
                <a:stretch>
                  <a:fillRect b="-137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Rectangle 40">
                <a:extLst>
                  <a:ext uri="{FF2B5EF4-FFF2-40B4-BE49-F238E27FC236}">
                    <a16:creationId xmlns:a16="http://schemas.microsoft.com/office/drawing/2014/main" id="{DABB84F5-AE17-204A-80ED-F6F8F057D7D9}"/>
                  </a:ext>
                </a:extLst>
              </p:cNvPr>
              <p:cNvSpPr/>
              <p:nvPr/>
            </p:nvSpPr>
            <p:spPr>
              <a:xfrm>
                <a:off x="7315200" y="2971800"/>
                <a:ext cx="64735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𝑋</m:t>
                          </m:r>
                        </m:e>
                        <m:sub>
                          <m:r>
                            <a:rPr lang="en-US" b="0" i="1" smtClean="0">
                              <a:solidFill>
                                <a:schemeClr val="tx1"/>
                              </a:solidFill>
                              <a:latin typeface="Cambria Math" panose="02040503050406030204" pitchFamily="18" charset="0"/>
                            </a:rPr>
                            <m:t>2</m:t>
                          </m:r>
                        </m:sub>
                      </m:sSub>
                    </m:oMath>
                  </m:oMathPara>
                </a14:m>
                <a:endParaRPr lang="en-US" dirty="0">
                  <a:solidFill>
                    <a:schemeClr val="tx1"/>
                  </a:solidFill>
                </a:endParaRPr>
              </a:p>
            </p:txBody>
          </p:sp>
        </mc:Choice>
        <mc:Fallback xmlns="">
          <p:sp>
            <p:nvSpPr>
              <p:cNvPr id="41" name="Rectangle 40">
                <a:extLst>
                  <a:ext uri="{FF2B5EF4-FFF2-40B4-BE49-F238E27FC236}">
                    <a16:creationId xmlns:a16="http://schemas.microsoft.com/office/drawing/2014/main" id="{DABB84F5-AE17-204A-80ED-F6F8F057D7D9}"/>
                  </a:ext>
                </a:extLst>
              </p:cNvPr>
              <p:cNvSpPr>
                <a:spLocks noRot="1" noChangeAspect="1" noMove="1" noResize="1" noEditPoints="1" noAdjustHandles="1" noChangeArrowheads="1" noChangeShapeType="1" noTextEdit="1"/>
              </p:cNvSpPr>
              <p:nvPr/>
            </p:nvSpPr>
            <p:spPr>
              <a:xfrm>
                <a:off x="7315200" y="2971800"/>
                <a:ext cx="647357" cy="369332"/>
              </a:xfrm>
              <a:prstGeom prst="rect">
                <a:avLst/>
              </a:prstGeom>
              <a:blipFill>
                <a:blip r:embed="rId4"/>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Rectangle 44">
                <a:extLst>
                  <a:ext uri="{FF2B5EF4-FFF2-40B4-BE49-F238E27FC236}">
                    <a16:creationId xmlns:a16="http://schemas.microsoft.com/office/drawing/2014/main" id="{0CF069C6-2FA6-5044-AFDE-4E27CCAE2EE5}"/>
                  </a:ext>
                </a:extLst>
              </p:cNvPr>
              <p:cNvSpPr/>
              <p:nvPr/>
            </p:nvSpPr>
            <p:spPr>
              <a:xfrm>
                <a:off x="7315200" y="3371850"/>
                <a:ext cx="570349" cy="37003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𝑀</m:t>
                          </m:r>
                        </m:e>
                        <m:sup>
                          <m:r>
                            <a:rPr lang="en-US" i="1">
                              <a:latin typeface="Cambria Math" panose="02040503050406030204" pitchFamily="18" charset="0"/>
                            </a:rPr>
                            <m:t>𝐴</m:t>
                          </m:r>
                        </m:sup>
                      </m:sSup>
                    </m:oMath>
                  </m:oMathPara>
                </a14:m>
                <a:endParaRPr lang="en-US" dirty="0"/>
              </a:p>
            </p:txBody>
          </p:sp>
        </mc:Choice>
        <mc:Fallback xmlns="">
          <p:sp>
            <p:nvSpPr>
              <p:cNvPr id="45" name="Rectangle 44">
                <a:extLst>
                  <a:ext uri="{FF2B5EF4-FFF2-40B4-BE49-F238E27FC236}">
                    <a16:creationId xmlns:a16="http://schemas.microsoft.com/office/drawing/2014/main" id="{0CF069C6-2FA6-5044-AFDE-4E27CCAE2EE5}"/>
                  </a:ext>
                </a:extLst>
              </p:cNvPr>
              <p:cNvSpPr>
                <a:spLocks noRot="1" noChangeAspect="1" noMove="1" noResize="1" noEditPoints="1" noAdjustHandles="1" noChangeArrowheads="1" noChangeShapeType="1" noTextEdit="1"/>
              </p:cNvSpPr>
              <p:nvPr/>
            </p:nvSpPr>
            <p:spPr>
              <a:xfrm>
                <a:off x="7315200" y="3371850"/>
                <a:ext cx="570349" cy="370038"/>
              </a:xfrm>
              <a:prstGeom prst="rect">
                <a:avLst/>
              </a:prstGeom>
              <a:blipFill>
                <a:blip r:embed="rId5"/>
                <a:stretch>
                  <a:fillRect/>
                </a:stretch>
              </a:blipFill>
            </p:spPr>
            <p:txBody>
              <a:bodyPr/>
              <a:lstStyle/>
              <a:p>
                <a:r>
                  <a:rPr lang="en-US">
                    <a:noFill/>
                  </a:rPr>
                  <a:t> </a:t>
                </a:r>
              </a:p>
            </p:txBody>
          </p:sp>
        </mc:Fallback>
      </mc:AlternateContent>
      <p:cxnSp>
        <p:nvCxnSpPr>
          <p:cNvPr id="46" name="Straight Connector 45">
            <a:extLst>
              <a:ext uri="{FF2B5EF4-FFF2-40B4-BE49-F238E27FC236}">
                <a16:creationId xmlns:a16="http://schemas.microsoft.com/office/drawing/2014/main" id="{2AF4C72D-A217-9045-8FD3-1A2D1F3846E0}"/>
              </a:ext>
            </a:extLst>
          </p:cNvPr>
          <p:cNvCxnSpPr>
            <a:cxnSpLocks/>
          </p:cNvCxnSpPr>
          <p:nvPr/>
        </p:nvCxnSpPr>
        <p:spPr>
          <a:xfrm>
            <a:off x="1143000" y="2914650"/>
            <a:ext cx="5350669"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3" name="Straight Connector 52">
            <a:extLst>
              <a:ext uri="{FF2B5EF4-FFF2-40B4-BE49-F238E27FC236}">
                <a16:creationId xmlns:a16="http://schemas.microsoft.com/office/drawing/2014/main" id="{C411EB69-7D49-CF40-82E4-3B972507DF3B}"/>
              </a:ext>
            </a:extLst>
          </p:cNvPr>
          <p:cNvCxnSpPr>
            <a:cxnSpLocks/>
          </p:cNvCxnSpPr>
          <p:nvPr/>
        </p:nvCxnSpPr>
        <p:spPr>
          <a:xfrm flipV="1">
            <a:off x="6549146" y="2908570"/>
            <a:ext cx="0" cy="1839744"/>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9F0E4899-CCAF-DB40-8F93-BF49E3BE89D1}"/>
              </a:ext>
            </a:extLst>
          </p:cNvPr>
          <p:cNvCxnSpPr>
            <a:cxnSpLocks/>
          </p:cNvCxnSpPr>
          <p:nvPr/>
        </p:nvCxnSpPr>
        <p:spPr>
          <a:xfrm flipV="1">
            <a:off x="2791838" y="2906138"/>
            <a:ext cx="0" cy="1839744"/>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8" name="Straight Connector 57">
            <a:extLst>
              <a:ext uri="{FF2B5EF4-FFF2-40B4-BE49-F238E27FC236}">
                <a16:creationId xmlns:a16="http://schemas.microsoft.com/office/drawing/2014/main" id="{8BC69BF0-E90A-5D48-AB9E-DEFC55577E12}"/>
              </a:ext>
            </a:extLst>
          </p:cNvPr>
          <p:cNvCxnSpPr>
            <a:cxnSpLocks/>
          </p:cNvCxnSpPr>
          <p:nvPr/>
        </p:nvCxnSpPr>
        <p:spPr>
          <a:xfrm flipV="1">
            <a:off x="1651270" y="2908570"/>
            <a:ext cx="0" cy="2377805"/>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108F5F29-3284-6845-BBD9-F61EF62DE53E}"/>
              </a:ext>
            </a:extLst>
          </p:cNvPr>
          <p:cNvCxnSpPr>
            <a:cxnSpLocks/>
          </p:cNvCxnSpPr>
          <p:nvPr/>
        </p:nvCxnSpPr>
        <p:spPr>
          <a:xfrm>
            <a:off x="1143000" y="3156698"/>
            <a:ext cx="5710378"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CD0ACFD9-A660-F14C-BA38-C134DEBEC825}"/>
              </a:ext>
            </a:extLst>
          </p:cNvPr>
          <p:cNvCxnSpPr>
            <a:cxnSpLocks/>
          </p:cNvCxnSpPr>
          <p:nvPr/>
        </p:nvCxnSpPr>
        <p:spPr>
          <a:xfrm flipV="1">
            <a:off x="6858000" y="3160569"/>
            <a:ext cx="0" cy="1582882"/>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458363F3-4D2B-F944-B8A8-BDF52ADACE6B}"/>
              </a:ext>
            </a:extLst>
          </p:cNvPr>
          <p:cNvCxnSpPr>
            <a:cxnSpLocks/>
          </p:cNvCxnSpPr>
          <p:nvPr/>
        </p:nvCxnSpPr>
        <p:spPr>
          <a:xfrm flipV="1">
            <a:off x="2514600" y="3143251"/>
            <a:ext cx="0" cy="2095499"/>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A2D15046-B6AB-D446-B3B4-F3C28A3E276E}"/>
              </a:ext>
            </a:extLst>
          </p:cNvPr>
          <p:cNvCxnSpPr>
            <a:cxnSpLocks/>
          </p:cNvCxnSpPr>
          <p:nvPr/>
        </p:nvCxnSpPr>
        <p:spPr>
          <a:xfrm flipV="1">
            <a:off x="1371600" y="3143250"/>
            <a:ext cx="0" cy="1582882"/>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sp>
        <p:nvSpPr>
          <p:cNvPr id="80" name="TextBox 79">
            <a:extLst>
              <a:ext uri="{FF2B5EF4-FFF2-40B4-BE49-F238E27FC236}">
                <a16:creationId xmlns:a16="http://schemas.microsoft.com/office/drawing/2014/main" id="{23324163-DAA0-964E-A3D4-8EFA0336428B}"/>
              </a:ext>
            </a:extLst>
          </p:cNvPr>
          <p:cNvSpPr txBox="1"/>
          <p:nvPr/>
        </p:nvSpPr>
        <p:spPr>
          <a:xfrm>
            <a:off x="1933575" y="1104901"/>
            <a:ext cx="5086350" cy="507831"/>
          </a:xfrm>
          <a:prstGeom prst="rect">
            <a:avLst/>
          </a:prstGeom>
          <a:noFill/>
        </p:spPr>
        <p:txBody>
          <a:bodyPr wrap="square" rtlCol="0">
            <a:spAutoFit/>
          </a:bodyPr>
          <a:lstStyle/>
          <a:p>
            <a:pPr algn="ctr"/>
            <a:r>
              <a:rPr lang="en-US" sz="2700" dirty="0"/>
              <a:t>Welfare Effect on World</a:t>
            </a:r>
          </a:p>
        </p:txBody>
      </p:sp>
      <p:cxnSp>
        <p:nvCxnSpPr>
          <p:cNvPr id="81" name="Straight Connector 80">
            <a:extLst>
              <a:ext uri="{FF2B5EF4-FFF2-40B4-BE49-F238E27FC236}">
                <a16:creationId xmlns:a16="http://schemas.microsoft.com/office/drawing/2014/main" id="{ACBECF16-67F2-054D-BE41-9CD22182BC4F}"/>
              </a:ext>
            </a:extLst>
          </p:cNvPr>
          <p:cNvCxnSpPr>
            <a:cxnSpLocks/>
          </p:cNvCxnSpPr>
          <p:nvPr/>
        </p:nvCxnSpPr>
        <p:spPr>
          <a:xfrm flipV="1">
            <a:off x="1946545" y="2908570"/>
            <a:ext cx="0" cy="2377805"/>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79" name="Straight Connector 78">
            <a:extLst>
              <a:ext uri="{FF2B5EF4-FFF2-40B4-BE49-F238E27FC236}">
                <a16:creationId xmlns:a16="http://schemas.microsoft.com/office/drawing/2014/main" id="{A22CEB0E-BB12-E44A-A995-61708A6DA36E}"/>
              </a:ext>
            </a:extLst>
          </p:cNvPr>
          <p:cNvCxnSpPr>
            <a:cxnSpLocks/>
          </p:cNvCxnSpPr>
          <p:nvPr/>
        </p:nvCxnSpPr>
        <p:spPr>
          <a:xfrm flipV="1">
            <a:off x="2242148" y="2888863"/>
            <a:ext cx="0" cy="2377805"/>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sp>
        <p:nvSpPr>
          <p:cNvPr id="84" name="Rectangle 83">
            <a:extLst>
              <a:ext uri="{FF2B5EF4-FFF2-40B4-BE49-F238E27FC236}">
                <a16:creationId xmlns:a16="http://schemas.microsoft.com/office/drawing/2014/main" id="{C0D68B62-FBE2-B647-A394-8E408FACF4B5}"/>
              </a:ext>
            </a:extLst>
          </p:cNvPr>
          <p:cNvSpPr/>
          <p:nvPr/>
        </p:nvSpPr>
        <p:spPr>
          <a:xfrm flipV="1">
            <a:off x="1954923" y="3159925"/>
            <a:ext cx="289144" cy="249800"/>
          </a:xfrm>
          <a:prstGeom prst="rect">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93" name="TextBox 92">
                <a:extLst>
                  <a:ext uri="{FF2B5EF4-FFF2-40B4-BE49-F238E27FC236}">
                    <a16:creationId xmlns:a16="http://schemas.microsoft.com/office/drawing/2014/main" id="{3171B208-BB26-9D45-B788-8BBCC4332750}"/>
                  </a:ext>
                </a:extLst>
              </p:cNvPr>
              <p:cNvSpPr txBox="1"/>
              <p:nvPr/>
            </p:nvSpPr>
            <p:spPr>
              <a:xfrm>
                <a:off x="2438400" y="2438400"/>
                <a:ext cx="1793502" cy="376963"/>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𝐵𝑓</m:t>
                        </m:r>
                      </m:sup>
                    </m:sSup>
                    <m:r>
                      <a:rPr lang="en-US" b="0" i="1" smtClean="0">
                        <a:latin typeface="Cambria Math" panose="02040503050406030204" pitchFamily="18" charset="0"/>
                      </a:rPr>
                      <m:t>,</m:t>
                    </m:r>
                    <m:r>
                      <a:rPr lang="en-US" i="1">
                        <a:latin typeface="Cambria Math" panose="02040503050406030204" pitchFamily="18" charset="0"/>
                      </a:rPr>
                      <m:t> </m:t>
                    </m:r>
                    <m:sSup>
                      <m:sSupPr>
                        <m:ctrlPr>
                          <a:rPr lang="en-US" i="1">
                            <a:latin typeface="Cambria Math" panose="02040503050406030204" pitchFamily="18" charset="0"/>
                          </a:rPr>
                        </m:ctrlPr>
                      </m:sSupPr>
                      <m:e>
                        <m:r>
                          <a:rPr lang="en-US" b="0" i="1" smtClean="0">
                            <a:latin typeface="Cambria Math" panose="02040503050406030204" pitchFamily="18" charset="0"/>
                          </a:rPr>
                          <m:t> </m:t>
                        </m:r>
                        <m:r>
                          <a:rPr lang="en-US" i="1">
                            <a:latin typeface="Cambria Math" panose="02040503050406030204" pitchFamily="18" charset="0"/>
                          </a:rPr>
                          <m:t>𝑋</m:t>
                        </m:r>
                      </m:e>
                      <m:sup>
                        <m:r>
                          <a:rPr lang="en-US" i="1">
                            <a:latin typeface="Cambria Math" panose="02040503050406030204" pitchFamily="18" charset="0"/>
                          </a:rPr>
                          <m:t>𝐶𝑓</m:t>
                        </m:r>
                      </m:sup>
                    </m:sSup>
                  </m:oMath>
                </a14:m>
                <a:r>
                  <a:rPr lang="en-US" dirty="0"/>
                  <a:t>,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b="0" i="1" smtClean="0">
                            <a:latin typeface="Cambria Math" panose="02040503050406030204" pitchFamily="18" charset="0"/>
                          </a:rPr>
                          <m:t>𝐷</m:t>
                        </m:r>
                        <m:r>
                          <a:rPr lang="en-US" i="1">
                            <a:latin typeface="Cambria Math" panose="02040503050406030204" pitchFamily="18" charset="0"/>
                          </a:rPr>
                          <m:t>𝑓</m:t>
                        </m:r>
                      </m:sup>
                    </m:sSup>
                  </m:oMath>
                </a14:m>
                <a:endParaRPr lang="en-US" baseline="30000" dirty="0"/>
              </a:p>
            </p:txBody>
          </p:sp>
        </mc:Choice>
        <mc:Fallback xmlns="">
          <p:sp>
            <p:nvSpPr>
              <p:cNvPr id="93" name="TextBox 92">
                <a:extLst>
                  <a:ext uri="{FF2B5EF4-FFF2-40B4-BE49-F238E27FC236}">
                    <a16:creationId xmlns:a16="http://schemas.microsoft.com/office/drawing/2014/main" id="{3171B208-BB26-9D45-B788-8BBCC4332750}"/>
                  </a:ext>
                </a:extLst>
              </p:cNvPr>
              <p:cNvSpPr txBox="1">
                <a:spLocks noRot="1" noChangeAspect="1" noMove="1" noResize="1" noEditPoints="1" noAdjustHandles="1" noChangeArrowheads="1" noChangeShapeType="1" noTextEdit="1"/>
              </p:cNvSpPr>
              <p:nvPr/>
            </p:nvSpPr>
            <p:spPr>
              <a:xfrm>
                <a:off x="2438400" y="2438400"/>
                <a:ext cx="1793502" cy="376963"/>
              </a:xfrm>
              <a:prstGeom prst="rect">
                <a:avLst/>
              </a:prstGeom>
              <a:blipFill>
                <a:blip r:embed="rId6"/>
                <a:stretch>
                  <a:fillRect t="-3333" b="-2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7" name="Rectangle 96">
                <a:extLst>
                  <a:ext uri="{FF2B5EF4-FFF2-40B4-BE49-F238E27FC236}">
                    <a16:creationId xmlns:a16="http://schemas.microsoft.com/office/drawing/2014/main" id="{6C970DFF-E442-824F-B9A8-51DFFEE1E58B}"/>
                  </a:ext>
                </a:extLst>
              </p:cNvPr>
              <p:cNvSpPr/>
              <p:nvPr/>
            </p:nvSpPr>
            <p:spPr>
              <a:xfrm>
                <a:off x="685800" y="3657600"/>
                <a:ext cx="33457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𝑡</m:t>
                      </m:r>
                    </m:oMath>
                  </m:oMathPara>
                </a14:m>
                <a:endParaRPr lang="en-US" dirty="0"/>
              </a:p>
            </p:txBody>
          </p:sp>
        </mc:Choice>
        <mc:Fallback xmlns="">
          <p:sp>
            <p:nvSpPr>
              <p:cNvPr id="97" name="Rectangle 96">
                <a:extLst>
                  <a:ext uri="{FF2B5EF4-FFF2-40B4-BE49-F238E27FC236}">
                    <a16:creationId xmlns:a16="http://schemas.microsoft.com/office/drawing/2014/main" id="{6C970DFF-E442-824F-B9A8-51DFFEE1E58B}"/>
                  </a:ext>
                </a:extLst>
              </p:cNvPr>
              <p:cNvSpPr>
                <a:spLocks noRot="1" noChangeAspect="1" noMove="1" noResize="1" noEditPoints="1" noAdjustHandles="1" noChangeArrowheads="1" noChangeShapeType="1" noTextEdit="1"/>
              </p:cNvSpPr>
              <p:nvPr/>
            </p:nvSpPr>
            <p:spPr>
              <a:xfrm>
                <a:off x="685800" y="3657600"/>
                <a:ext cx="334579" cy="369332"/>
              </a:xfrm>
              <a:prstGeom prst="rect">
                <a:avLst/>
              </a:prstGeom>
              <a:blipFill>
                <a:blip r:embed="rId7"/>
                <a:stretch>
                  <a:fillRect/>
                </a:stretch>
              </a:blipFill>
            </p:spPr>
            <p:txBody>
              <a:bodyPr/>
              <a:lstStyle/>
              <a:p>
                <a:r>
                  <a:rPr lang="en-US">
                    <a:noFill/>
                  </a:rPr>
                  <a:t> </a:t>
                </a:r>
              </a:p>
            </p:txBody>
          </p:sp>
        </mc:Fallback>
      </mc:AlternateContent>
      <p:sp>
        <p:nvSpPr>
          <p:cNvPr id="98" name="TextBox 97">
            <a:extLst>
              <a:ext uri="{FF2B5EF4-FFF2-40B4-BE49-F238E27FC236}">
                <a16:creationId xmlns:a16="http://schemas.microsoft.com/office/drawing/2014/main" id="{72BC76CD-36F4-6D49-AC83-FCCD4A1FA584}"/>
              </a:ext>
            </a:extLst>
          </p:cNvPr>
          <p:cNvSpPr txBox="1"/>
          <p:nvPr/>
        </p:nvSpPr>
        <p:spPr>
          <a:xfrm>
            <a:off x="4743450" y="1771650"/>
            <a:ext cx="2171700" cy="369332"/>
          </a:xfrm>
          <a:prstGeom prst="rect">
            <a:avLst/>
          </a:prstGeom>
          <a:noFill/>
        </p:spPr>
        <p:txBody>
          <a:bodyPr wrap="square" rtlCol="0">
            <a:spAutoFit/>
          </a:bodyPr>
          <a:lstStyle/>
          <a:p>
            <a:pPr algn="ctr"/>
            <a:r>
              <a:rPr lang="en-US" dirty="0"/>
              <a:t>Import Market</a:t>
            </a:r>
          </a:p>
        </p:txBody>
      </p:sp>
      <p:sp>
        <p:nvSpPr>
          <p:cNvPr id="103" name="TextBox 102">
            <a:extLst>
              <a:ext uri="{FF2B5EF4-FFF2-40B4-BE49-F238E27FC236}">
                <a16:creationId xmlns:a16="http://schemas.microsoft.com/office/drawing/2014/main" id="{59F7E391-2CF4-4E4A-9A96-8A3796AC89FB}"/>
              </a:ext>
            </a:extLst>
          </p:cNvPr>
          <p:cNvSpPr txBox="1"/>
          <p:nvPr/>
        </p:nvSpPr>
        <p:spPr>
          <a:xfrm>
            <a:off x="3143250" y="4686300"/>
            <a:ext cx="514350" cy="369332"/>
          </a:xfrm>
          <a:prstGeom prst="rect">
            <a:avLst/>
          </a:prstGeom>
          <a:noFill/>
        </p:spPr>
        <p:txBody>
          <a:bodyPr wrap="square" rtlCol="0">
            <a:spAutoFit/>
          </a:bodyPr>
          <a:lstStyle/>
          <a:p>
            <a:r>
              <a:rPr lang="en-US" dirty="0"/>
              <a:t>Q</a:t>
            </a:r>
          </a:p>
        </p:txBody>
      </p:sp>
      <p:cxnSp>
        <p:nvCxnSpPr>
          <p:cNvPr id="104" name="Straight Arrow Connector 103">
            <a:extLst>
              <a:ext uri="{FF2B5EF4-FFF2-40B4-BE49-F238E27FC236}">
                <a16:creationId xmlns:a16="http://schemas.microsoft.com/office/drawing/2014/main" id="{B44B0566-4557-1240-9F7B-1F671338370F}"/>
              </a:ext>
            </a:extLst>
          </p:cNvPr>
          <p:cNvCxnSpPr/>
          <p:nvPr/>
        </p:nvCxnSpPr>
        <p:spPr>
          <a:xfrm>
            <a:off x="1657350" y="4457700"/>
            <a:ext cx="857250" cy="0"/>
          </a:xfrm>
          <a:prstGeom prst="straightConnector1">
            <a:avLst/>
          </a:prstGeom>
          <a:ln w="38100">
            <a:solidFill>
              <a:srgbClr val="00B0F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9" name="Straight Arrow Connector 108">
            <a:extLst>
              <a:ext uri="{FF2B5EF4-FFF2-40B4-BE49-F238E27FC236}">
                <a16:creationId xmlns:a16="http://schemas.microsoft.com/office/drawing/2014/main" id="{335D7982-815C-7D43-9295-2AFBFD515C19}"/>
              </a:ext>
            </a:extLst>
          </p:cNvPr>
          <p:cNvCxnSpPr>
            <a:cxnSpLocks/>
          </p:cNvCxnSpPr>
          <p:nvPr/>
        </p:nvCxnSpPr>
        <p:spPr>
          <a:xfrm>
            <a:off x="6547631" y="4461217"/>
            <a:ext cx="313886" cy="0"/>
          </a:xfrm>
          <a:prstGeom prst="straightConnector1">
            <a:avLst/>
          </a:prstGeom>
          <a:ln w="381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0" name="Straight Arrow Connector 109">
            <a:extLst>
              <a:ext uri="{FF2B5EF4-FFF2-40B4-BE49-F238E27FC236}">
                <a16:creationId xmlns:a16="http://schemas.microsoft.com/office/drawing/2014/main" id="{8BEB9C7C-394F-964E-94A3-5D417FB234B9}"/>
              </a:ext>
            </a:extLst>
          </p:cNvPr>
          <p:cNvCxnSpPr>
            <a:cxnSpLocks/>
          </p:cNvCxnSpPr>
          <p:nvPr/>
        </p:nvCxnSpPr>
        <p:spPr>
          <a:xfrm flipH="1">
            <a:off x="2514600" y="4457700"/>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1" name="Straight Arrow Connector 110">
            <a:extLst>
              <a:ext uri="{FF2B5EF4-FFF2-40B4-BE49-F238E27FC236}">
                <a16:creationId xmlns:a16="http://schemas.microsoft.com/office/drawing/2014/main" id="{0965F7C4-504F-2B4F-AB71-6B4DEFBD38D9}"/>
              </a:ext>
            </a:extLst>
          </p:cNvPr>
          <p:cNvCxnSpPr>
            <a:cxnSpLocks/>
          </p:cNvCxnSpPr>
          <p:nvPr/>
        </p:nvCxnSpPr>
        <p:spPr>
          <a:xfrm flipH="1">
            <a:off x="1371600" y="4457700"/>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12" name="Left Brace 111">
            <a:extLst>
              <a:ext uri="{FF2B5EF4-FFF2-40B4-BE49-F238E27FC236}">
                <a16:creationId xmlns:a16="http://schemas.microsoft.com/office/drawing/2014/main" id="{E9BBC770-109F-1D49-B484-9749FF0FDC6B}"/>
              </a:ext>
            </a:extLst>
          </p:cNvPr>
          <p:cNvSpPr/>
          <p:nvPr/>
        </p:nvSpPr>
        <p:spPr>
          <a:xfrm rot="5400000">
            <a:off x="1481138" y="4574382"/>
            <a:ext cx="54769" cy="273844"/>
          </a:xfrm>
          <a:prstGeom prst="leftBrace">
            <a:avLst>
              <a:gd name="adj1" fmla="val 44444"/>
              <a:gd name="adj2" fmla="val 50000"/>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3" name="Left Brace 112">
            <a:extLst>
              <a:ext uri="{FF2B5EF4-FFF2-40B4-BE49-F238E27FC236}">
                <a16:creationId xmlns:a16="http://schemas.microsoft.com/office/drawing/2014/main" id="{3F083594-29C0-D64B-A1A0-91B2905FCCD7}"/>
              </a:ext>
            </a:extLst>
          </p:cNvPr>
          <p:cNvSpPr/>
          <p:nvPr/>
        </p:nvSpPr>
        <p:spPr>
          <a:xfrm rot="5400000">
            <a:off x="2624138" y="4574382"/>
            <a:ext cx="54769" cy="273844"/>
          </a:xfrm>
          <a:prstGeom prst="leftBrace">
            <a:avLst>
              <a:gd name="adj1" fmla="val 44444"/>
              <a:gd name="adj2" fmla="val 50000"/>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4" name="Left Brace 113">
            <a:extLst>
              <a:ext uri="{FF2B5EF4-FFF2-40B4-BE49-F238E27FC236}">
                <a16:creationId xmlns:a16="http://schemas.microsoft.com/office/drawing/2014/main" id="{D13F6E5D-5F97-E447-B97B-2D0BB9A174BF}"/>
              </a:ext>
            </a:extLst>
          </p:cNvPr>
          <p:cNvSpPr/>
          <p:nvPr/>
        </p:nvSpPr>
        <p:spPr>
          <a:xfrm rot="5400000">
            <a:off x="6672262" y="4555332"/>
            <a:ext cx="61913" cy="304800"/>
          </a:xfrm>
          <a:prstGeom prst="leftBrace">
            <a:avLst>
              <a:gd name="adj1" fmla="val 44444"/>
              <a:gd name="adj2" fmla="val 50000"/>
            </a:avLst>
          </a:prstGeom>
          <a:ln>
            <a:solidFill>
              <a:srgbClr val="00B05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15" name="Straight Arrow Connector 114">
            <a:extLst>
              <a:ext uri="{FF2B5EF4-FFF2-40B4-BE49-F238E27FC236}">
                <a16:creationId xmlns:a16="http://schemas.microsoft.com/office/drawing/2014/main" id="{3DFACA1D-D0B4-6B41-89D8-67691E6D1ED3}"/>
              </a:ext>
            </a:extLst>
          </p:cNvPr>
          <p:cNvCxnSpPr>
            <a:cxnSpLocks/>
          </p:cNvCxnSpPr>
          <p:nvPr/>
        </p:nvCxnSpPr>
        <p:spPr>
          <a:xfrm flipH="1">
            <a:off x="2226635" y="5048250"/>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16" name="Rectangle 115">
            <a:extLst>
              <a:ext uri="{FF2B5EF4-FFF2-40B4-BE49-F238E27FC236}">
                <a16:creationId xmlns:a16="http://schemas.microsoft.com/office/drawing/2014/main" id="{28560534-C13B-9C4A-9C84-5E6104F47C66}"/>
              </a:ext>
            </a:extLst>
          </p:cNvPr>
          <p:cNvSpPr/>
          <p:nvPr/>
        </p:nvSpPr>
        <p:spPr>
          <a:xfrm>
            <a:off x="2120948" y="5048250"/>
            <a:ext cx="463588" cy="369332"/>
          </a:xfrm>
          <a:prstGeom prst="rect">
            <a:avLst/>
          </a:prstGeom>
        </p:spPr>
        <p:txBody>
          <a:bodyPr wrap="none">
            <a:spAutoFit/>
          </a:bodyPr>
          <a:lstStyle/>
          <a:p>
            <a:r>
              <a:rPr lang="en-US" i="1" dirty="0">
                <a:solidFill>
                  <a:srgbClr val="0070C0"/>
                </a:solidFill>
                <a:latin typeface="Cambria Math" panose="02040503050406030204" pitchFamily="18" charset="0"/>
              </a:rPr>
              <a:t>TR</a:t>
            </a:r>
          </a:p>
        </p:txBody>
      </p:sp>
      <p:cxnSp>
        <p:nvCxnSpPr>
          <p:cNvPr id="117" name="Straight Arrow Connector 116">
            <a:extLst>
              <a:ext uri="{FF2B5EF4-FFF2-40B4-BE49-F238E27FC236}">
                <a16:creationId xmlns:a16="http://schemas.microsoft.com/office/drawing/2014/main" id="{01FE9331-BA7F-944B-B7D1-864DC266A297}"/>
              </a:ext>
            </a:extLst>
          </p:cNvPr>
          <p:cNvCxnSpPr>
            <a:cxnSpLocks/>
          </p:cNvCxnSpPr>
          <p:nvPr/>
        </p:nvCxnSpPr>
        <p:spPr>
          <a:xfrm flipH="1">
            <a:off x="1651000" y="5052483"/>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18" name="Rectangle 117">
            <a:extLst>
              <a:ext uri="{FF2B5EF4-FFF2-40B4-BE49-F238E27FC236}">
                <a16:creationId xmlns:a16="http://schemas.microsoft.com/office/drawing/2014/main" id="{324BB1B4-428B-B642-96AD-95BC1111D017}"/>
              </a:ext>
            </a:extLst>
          </p:cNvPr>
          <p:cNvSpPr/>
          <p:nvPr/>
        </p:nvSpPr>
        <p:spPr>
          <a:xfrm>
            <a:off x="1531029" y="5059463"/>
            <a:ext cx="473206" cy="369332"/>
          </a:xfrm>
          <a:prstGeom prst="rect">
            <a:avLst/>
          </a:prstGeom>
        </p:spPr>
        <p:txBody>
          <a:bodyPr wrap="none">
            <a:spAutoFit/>
          </a:bodyPr>
          <a:lstStyle/>
          <a:p>
            <a:r>
              <a:rPr lang="en-US" i="1" dirty="0">
                <a:solidFill>
                  <a:srgbClr val="FF0000"/>
                </a:solidFill>
                <a:latin typeface="Cambria Math" panose="02040503050406030204" pitchFamily="18" charset="0"/>
              </a:rPr>
              <a:t>TD</a:t>
            </a:r>
          </a:p>
        </p:txBody>
      </p:sp>
      <p:cxnSp>
        <p:nvCxnSpPr>
          <p:cNvPr id="119" name="Straight Arrow Connector 118">
            <a:extLst>
              <a:ext uri="{FF2B5EF4-FFF2-40B4-BE49-F238E27FC236}">
                <a16:creationId xmlns:a16="http://schemas.microsoft.com/office/drawing/2014/main" id="{9B3E8168-531F-D34C-87D3-22BCDB5CEC32}"/>
              </a:ext>
            </a:extLst>
          </p:cNvPr>
          <p:cNvCxnSpPr>
            <a:cxnSpLocks/>
          </p:cNvCxnSpPr>
          <p:nvPr/>
        </p:nvCxnSpPr>
        <p:spPr>
          <a:xfrm>
            <a:off x="1940917" y="5051767"/>
            <a:ext cx="313886" cy="0"/>
          </a:xfrm>
          <a:prstGeom prst="straightConnector1">
            <a:avLst/>
          </a:prstGeom>
          <a:ln w="381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sp>
        <p:nvSpPr>
          <p:cNvPr id="120" name="Rectangle 119">
            <a:extLst>
              <a:ext uri="{FF2B5EF4-FFF2-40B4-BE49-F238E27FC236}">
                <a16:creationId xmlns:a16="http://schemas.microsoft.com/office/drawing/2014/main" id="{5EBF1023-DAFD-AC47-B591-AE4943866F32}"/>
              </a:ext>
            </a:extLst>
          </p:cNvPr>
          <p:cNvSpPr/>
          <p:nvPr/>
        </p:nvSpPr>
        <p:spPr>
          <a:xfrm>
            <a:off x="1831605" y="5055230"/>
            <a:ext cx="447623" cy="369332"/>
          </a:xfrm>
          <a:prstGeom prst="rect">
            <a:avLst/>
          </a:prstGeom>
        </p:spPr>
        <p:txBody>
          <a:bodyPr wrap="none">
            <a:spAutoFit/>
          </a:bodyPr>
          <a:lstStyle/>
          <a:p>
            <a:r>
              <a:rPr lang="en-US" i="1" dirty="0">
                <a:solidFill>
                  <a:srgbClr val="00B050"/>
                </a:solidFill>
                <a:latin typeface="Cambria Math" panose="02040503050406030204" pitchFamily="18" charset="0"/>
              </a:rPr>
              <a:t>TC</a:t>
            </a:r>
          </a:p>
        </p:txBody>
      </p:sp>
      <p:sp>
        <p:nvSpPr>
          <p:cNvPr id="121" name="Rectangle 120">
            <a:extLst>
              <a:ext uri="{FF2B5EF4-FFF2-40B4-BE49-F238E27FC236}">
                <a16:creationId xmlns:a16="http://schemas.microsoft.com/office/drawing/2014/main" id="{26EED43B-23CC-A642-BFC0-27905544AC90}"/>
              </a:ext>
            </a:extLst>
          </p:cNvPr>
          <p:cNvSpPr/>
          <p:nvPr/>
        </p:nvSpPr>
        <p:spPr>
          <a:xfrm>
            <a:off x="2409324" y="4420268"/>
            <a:ext cx="463588" cy="369332"/>
          </a:xfrm>
          <a:prstGeom prst="rect">
            <a:avLst/>
          </a:prstGeom>
        </p:spPr>
        <p:txBody>
          <a:bodyPr wrap="none">
            <a:spAutoFit/>
          </a:bodyPr>
          <a:lstStyle/>
          <a:p>
            <a:r>
              <a:rPr lang="en-US" i="1" dirty="0">
                <a:solidFill>
                  <a:srgbClr val="0070C0"/>
                </a:solidFill>
                <a:latin typeface="Cambria Math" panose="02040503050406030204" pitchFamily="18" charset="0"/>
              </a:rPr>
              <a:t>TR</a:t>
            </a:r>
          </a:p>
        </p:txBody>
      </p:sp>
      <p:sp>
        <p:nvSpPr>
          <p:cNvPr id="122" name="Rectangle 121">
            <a:extLst>
              <a:ext uri="{FF2B5EF4-FFF2-40B4-BE49-F238E27FC236}">
                <a16:creationId xmlns:a16="http://schemas.microsoft.com/office/drawing/2014/main" id="{4D643090-5C67-8D45-BF61-25C6B4473C86}"/>
              </a:ext>
            </a:extLst>
          </p:cNvPr>
          <p:cNvSpPr/>
          <p:nvPr/>
        </p:nvSpPr>
        <p:spPr>
          <a:xfrm>
            <a:off x="6445299" y="4415819"/>
            <a:ext cx="447623" cy="369332"/>
          </a:xfrm>
          <a:prstGeom prst="rect">
            <a:avLst/>
          </a:prstGeom>
        </p:spPr>
        <p:txBody>
          <a:bodyPr wrap="none">
            <a:spAutoFit/>
          </a:bodyPr>
          <a:lstStyle/>
          <a:p>
            <a:r>
              <a:rPr lang="en-US" i="1" dirty="0">
                <a:solidFill>
                  <a:srgbClr val="00B050"/>
                </a:solidFill>
                <a:latin typeface="Cambria Math" panose="02040503050406030204" pitchFamily="18" charset="0"/>
              </a:rPr>
              <a:t>TC</a:t>
            </a:r>
          </a:p>
        </p:txBody>
      </p:sp>
      <p:sp>
        <p:nvSpPr>
          <p:cNvPr id="123" name="Rectangle 122">
            <a:extLst>
              <a:ext uri="{FF2B5EF4-FFF2-40B4-BE49-F238E27FC236}">
                <a16:creationId xmlns:a16="http://schemas.microsoft.com/office/drawing/2014/main" id="{F4234717-2CEB-6848-B7C6-85430EFC8639}"/>
              </a:ext>
            </a:extLst>
          </p:cNvPr>
          <p:cNvSpPr/>
          <p:nvPr/>
        </p:nvSpPr>
        <p:spPr>
          <a:xfrm>
            <a:off x="1260977" y="4420268"/>
            <a:ext cx="473206" cy="369332"/>
          </a:xfrm>
          <a:prstGeom prst="rect">
            <a:avLst/>
          </a:prstGeom>
        </p:spPr>
        <p:txBody>
          <a:bodyPr wrap="none">
            <a:spAutoFit/>
          </a:bodyPr>
          <a:lstStyle/>
          <a:p>
            <a:r>
              <a:rPr lang="en-US" i="1" dirty="0">
                <a:solidFill>
                  <a:srgbClr val="FF0000"/>
                </a:solidFill>
                <a:latin typeface="Cambria Math" panose="02040503050406030204" pitchFamily="18" charset="0"/>
              </a:rPr>
              <a:t>TD</a:t>
            </a:r>
          </a:p>
        </p:txBody>
      </p:sp>
      <p:sp>
        <p:nvSpPr>
          <p:cNvPr id="3" name="Footer Placeholder 2">
            <a:extLst>
              <a:ext uri="{FF2B5EF4-FFF2-40B4-BE49-F238E27FC236}">
                <a16:creationId xmlns:a16="http://schemas.microsoft.com/office/drawing/2014/main" id="{07362D91-448D-B545-8868-6B62AEC4B592}"/>
              </a:ext>
            </a:extLst>
          </p:cNvPr>
          <p:cNvSpPr>
            <a:spLocks noGrp="1"/>
          </p:cNvSpPr>
          <p:nvPr>
            <p:ph type="ftr" sz="quarter" idx="11"/>
          </p:nvPr>
        </p:nvSpPr>
        <p:spPr/>
        <p:txBody>
          <a:bodyPr/>
          <a:lstStyle/>
          <a:p>
            <a:pPr>
              <a:defRPr/>
            </a:pPr>
            <a:r>
              <a:rPr lang="en-US"/>
              <a:t>Class 19:  Preferential Trading Arrangements</a:t>
            </a:r>
          </a:p>
        </p:txBody>
      </p:sp>
    </p:spTree>
    <p:extLst>
      <p:ext uri="{BB962C8B-B14F-4D97-AF65-F5344CB8AC3E}">
        <p14:creationId xmlns:p14="http://schemas.microsoft.com/office/powerpoint/2010/main" val="58339887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Rectangle 88">
            <a:extLst>
              <a:ext uri="{FF2B5EF4-FFF2-40B4-BE49-F238E27FC236}">
                <a16:creationId xmlns:a16="http://schemas.microsoft.com/office/drawing/2014/main" id="{149869AF-305A-F94B-9732-F04B86997CC8}"/>
              </a:ext>
            </a:extLst>
          </p:cNvPr>
          <p:cNvSpPr/>
          <p:nvPr/>
        </p:nvSpPr>
        <p:spPr>
          <a:xfrm>
            <a:off x="0" y="472797"/>
            <a:ext cx="9144000" cy="55546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 name="Right Triangle 85">
            <a:extLst>
              <a:ext uri="{FF2B5EF4-FFF2-40B4-BE49-F238E27FC236}">
                <a16:creationId xmlns:a16="http://schemas.microsoft.com/office/drawing/2014/main" id="{C24FF2CE-D5F9-3D4A-A329-DC77A1D5A46E}"/>
              </a:ext>
            </a:extLst>
          </p:cNvPr>
          <p:cNvSpPr/>
          <p:nvPr/>
        </p:nvSpPr>
        <p:spPr>
          <a:xfrm flipV="1">
            <a:off x="1944445" y="3405667"/>
            <a:ext cx="295565" cy="283532"/>
          </a:xfrm>
          <a:prstGeom prst="rtTriangle">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 name="Right Triangle 82">
            <a:extLst>
              <a:ext uri="{FF2B5EF4-FFF2-40B4-BE49-F238E27FC236}">
                <a16:creationId xmlns:a16="http://schemas.microsoft.com/office/drawing/2014/main" id="{F11B4B00-1A05-9547-AC1B-529F2490CA54}"/>
              </a:ext>
            </a:extLst>
          </p:cNvPr>
          <p:cNvSpPr/>
          <p:nvPr/>
        </p:nvSpPr>
        <p:spPr>
          <a:xfrm>
            <a:off x="1950866" y="2914650"/>
            <a:ext cx="291227" cy="242761"/>
          </a:xfrm>
          <a:prstGeom prst="rtTriangle">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86</a:t>
            </a:fld>
            <a:endParaRPr lang="en-US"/>
          </a:p>
        </p:txBody>
      </p:sp>
      <p:cxnSp>
        <p:nvCxnSpPr>
          <p:cNvPr id="7" name="Straight Connector 6"/>
          <p:cNvCxnSpPr>
            <a:cxnSpLocks/>
          </p:cNvCxnSpPr>
          <p:nvPr/>
        </p:nvCxnSpPr>
        <p:spPr>
          <a:xfrm>
            <a:off x="1143000" y="4743450"/>
            <a:ext cx="22288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V="1">
            <a:off x="11430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914400" y="2114550"/>
            <a:ext cx="514350" cy="369332"/>
          </a:xfrm>
          <a:prstGeom prst="rect">
            <a:avLst/>
          </a:prstGeom>
          <a:noFill/>
        </p:spPr>
        <p:txBody>
          <a:bodyPr wrap="square" rtlCol="0">
            <a:spAutoFit/>
          </a:bodyPr>
          <a:lstStyle/>
          <a:p>
            <a:r>
              <a:rPr lang="en-US" dirty="0"/>
              <a:t>P</a:t>
            </a:r>
          </a:p>
        </p:txBody>
      </p:sp>
      <p:sp>
        <p:nvSpPr>
          <p:cNvPr id="34" name="TextBox 33"/>
          <p:cNvSpPr txBox="1"/>
          <p:nvPr/>
        </p:nvSpPr>
        <p:spPr>
          <a:xfrm>
            <a:off x="1314450" y="1600201"/>
            <a:ext cx="1943100" cy="646331"/>
          </a:xfrm>
          <a:prstGeom prst="rect">
            <a:avLst/>
          </a:prstGeom>
          <a:noFill/>
        </p:spPr>
        <p:txBody>
          <a:bodyPr wrap="square" rtlCol="0">
            <a:spAutoFit/>
          </a:bodyPr>
          <a:lstStyle/>
          <a:p>
            <a:pPr algn="ctr"/>
            <a:r>
              <a:rPr lang="en-US" dirty="0"/>
              <a:t>Export Supplies of B, C, and D</a:t>
            </a:r>
          </a:p>
        </p:txBody>
      </p:sp>
      <p:sp>
        <p:nvSpPr>
          <p:cNvPr id="38" name="Left Brace 37"/>
          <p:cNvSpPr/>
          <p:nvPr/>
        </p:nvSpPr>
        <p:spPr>
          <a:xfrm>
            <a:off x="971550" y="3371850"/>
            <a:ext cx="171450" cy="1028700"/>
          </a:xfrm>
          <a:prstGeom prst="leftBrace">
            <a:avLst>
              <a:gd name="adj1" fmla="val 44444"/>
              <a:gd name="adj2"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62" name="Straight Connector 61"/>
          <p:cNvCxnSpPr/>
          <p:nvPr/>
        </p:nvCxnSpPr>
        <p:spPr>
          <a:xfrm flipV="1">
            <a:off x="40005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5" name="TextBox 64"/>
          <p:cNvSpPr txBox="1"/>
          <p:nvPr/>
        </p:nvSpPr>
        <p:spPr>
          <a:xfrm>
            <a:off x="7486650" y="4686300"/>
            <a:ext cx="514350" cy="369332"/>
          </a:xfrm>
          <a:prstGeom prst="rect">
            <a:avLst/>
          </a:prstGeom>
          <a:noFill/>
        </p:spPr>
        <p:txBody>
          <a:bodyPr wrap="square" rtlCol="0">
            <a:spAutoFit/>
          </a:bodyPr>
          <a:lstStyle/>
          <a:p>
            <a:r>
              <a:rPr lang="en-US" dirty="0"/>
              <a:t>Q</a:t>
            </a:r>
          </a:p>
        </p:txBody>
      </p:sp>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92EE2414-DF8A-4344-983D-77235EC7E06D}"/>
                  </a:ext>
                </a:extLst>
              </p:cNvPr>
              <p:cNvSpPr txBox="1"/>
              <p:nvPr/>
            </p:nvSpPr>
            <p:spPr>
              <a:xfrm>
                <a:off x="2286000" y="2171700"/>
                <a:ext cx="1023657" cy="3702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𝑡</m:t>
                          </m:r>
                        </m:sup>
                      </m:sSup>
                      <m:r>
                        <a:rPr lang="en-US" i="1">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𝑡</m:t>
                          </m:r>
                        </m:sup>
                      </m:sSup>
                      <m:r>
                        <a:rPr lang="en-US" b="0" i="1" smtClean="0">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b="0" i="1" smtClean="0">
                              <a:latin typeface="Cambria Math" panose="02040503050406030204" pitchFamily="18" charset="0"/>
                            </a:rPr>
                            <m:t>𝐷</m:t>
                          </m:r>
                          <m:r>
                            <a:rPr lang="en-US" i="1">
                              <a:latin typeface="Cambria Math" panose="02040503050406030204" pitchFamily="18" charset="0"/>
                            </a:rPr>
                            <m:t>𝑡</m:t>
                          </m:r>
                        </m:sup>
                      </m:sSup>
                    </m:oMath>
                  </m:oMathPara>
                </a14:m>
                <a:endParaRPr lang="en-US" baseline="30000" dirty="0"/>
              </a:p>
            </p:txBody>
          </p:sp>
        </mc:Choice>
        <mc:Fallback xmlns="">
          <p:sp>
            <p:nvSpPr>
              <p:cNvPr id="52" name="TextBox 51">
                <a:extLst>
                  <a:ext uri="{FF2B5EF4-FFF2-40B4-BE49-F238E27FC236}">
                    <a16:creationId xmlns:a16="http://schemas.microsoft.com/office/drawing/2014/main" id="{92EE2414-DF8A-4344-983D-77235EC7E06D}"/>
                  </a:ext>
                </a:extLst>
              </p:cNvPr>
              <p:cNvSpPr txBox="1">
                <a:spLocks noRot="1" noChangeAspect="1" noMove="1" noResize="1" noEditPoints="1" noAdjustHandles="1" noChangeArrowheads="1" noChangeShapeType="1" noTextEdit="1"/>
              </p:cNvSpPr>
              <p:nvPr/>
            </p:nvSpPr>
            <p:spPr>
              <a:xfrm>
                <a:off x="2286000" y="2171700"/>
                <a:ext cx="1023657" cy="370230"/>
              </a:xfrm>
              <a:prstGeom prst="rect">
                <a:avLst/>
              </a:prstGeom>
              <a:blipFill>
                <a:blip r:embed="rId2"/>
                <a:stretch>
                  <a:fillRect r="-33333"/>
                </a:stretch>
              </a:blipFill>
            </p:spPr>
            <p:txBody>
              <a:bodyPr/>
              <a:lstStyle/>
              <a:p>
                <a:r>
                  <a:rPr lang="en-US">
                    <a:noFill/>
                  </a:rPr>
                  <a:t> </a:t>
                </a:r>
              </a:p>
            </p:txBody>
          </p:sp>
        </mc:Fallback>
      </mc:AlternateContent>
      <p:sp>
        <p:nvSpPr>
          <p:cNvPr id="82" name="TextBox 81">
            <a:extLst>
              <a:ext uri="{FF2B5EF4-FFF2-40B4-BE49-F238E27FC236}">
                <a16:creationId xmlns:a16="http://schemas.microsoft.com/office/drawing/2014/main" id="{7E6B0EBB-1053-F74B-9D67-38DE2DAC1BC9}"/>
              </a:ext>
            </a:extLst>
          </p:cNvPr>
          <p:cNvSpPr txBox="1"/>
          <p:nvPr/>
        </p:nvSpPr>
        <p:spPr>
          <a:xfrm>
            <a:off x="3771900" y="2114550"/>
            <a:ext cx="514350" cy="369332"/>
          </a:xfrm>
          <a:prstGeom prst="rect">
            <a:avLst/>
          </a:prstGeom>
          <a:noFill/>
        </p:spPr>
        <p:txBody>
          <a:bodyPr wrap="square" rtlCol="0">
            <a:spAutoFit/>
          </a:bodyPr>
          <a:lstStyle/>
          <a:p>
            <a:r>
              <a:rPr lang="en-US" dirty="0"/>
              <a:t>P</a:t>
            </a:r>
          </a:p>
        </p:txBody>
      </p:sp>
      <p:cxnSp>
        <p:nvCxnSpPr>
          <p:cNvPr id="37" name="Straight Connector 36">
            <a:extLst>
              <a:ext uri="{FF2B5EF4-FFF2-40B4-BE49-F238E27FC236}">
                <a16:creationId xmlns:a16="http://schemas.microsoft.com/office/drawing/2014/main" id="{2B69756F-A655-3D4B-94B8-1C84BBD8D05F}"/>
              </a:ext>
            </a:extLst>
          </p:cNvPr>
          <p:cNvCxnSpPr>
            <a:cxnSpLocks/>
          </p:cNvCxnSpPr>
          <p:nvPr/>
        </p:nvCxnSpPr>
        <p:spPr>
          <a:xfrm flipV="1">
            <a:off x="4000500" y="3371850"/>
            <a:ext cx="108585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7D3B3EFB-8AD7-B847-A9E9-32226D6619E0}"/>
              </a:ext>
            </a:extLst>
          </p:cNvPr>
          <p:cNvCxnSpPr>
            <a:cxnSpLocks/>
          </p:cNvCxnSpPr>
          <p:nvPr/>
        </p:nvCxnSpPr>
        <p:spPr>
          <a:xfrm flipV="1">
            <a:off x="4000500" y="3371850"/>
            <a:ext cx="217170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0" name="Straight Connector 89">
            <a:extLst>
              <a:ext uri="{FF2B5EF4-FFF2-40B4-BE49-F238E27FC236}">
                <a16:creationId xmlns:a16="http://schemas.microsoft.com/office/drawing/2014/main" id="{B2D8F04D-0077-A244-88D3-72FB5EC1C75A}"/>
              </a:ext>
            </a:extLst>
          </p:cNvPr>
          <p:cNvCxnSpPr>
            <a:cxnSpLocks/>
          </p:cNvCxnSpPr>
          <p:nvPr/>
        </p:nvCxnSpPr>
        <p:spPr>
          <a:xfrm flipV="1">
            <a:off x="1143000" y="2343150"/>
            <a:ext cx="114300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2" name="Straight Connector 91">
            <a:extLst>
              <a:ext uri="{FF2B5EF4-FFF2-40B4-BE49-F238E27FC236}">
                <a16:creationId xmlns:a16="http://schemas.microsoft.com/office/drawing/2014/main" id="{8B85F163-61A3-0746-963C-6D9ECA960372}"/>
              </a:ext>
            </a:extLst>
          </p:cNvPr>
          <p:cNvCxnSpPr>
            <a:cxnSpLocks/>
          </p:cNvCxnSpPr>
          <p:nvPr/>
        </p:nvCxnSpPr>
        <p:spPr>
          <a:xfrm flipV="1">
            <a:off x="1143000" y="2743200"/>
            <a:ext cx="1828800" cy="16573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5" name="Straight Connector 104">
            <a:extLst>
              <a:ext uri="{FF2B5EF4-FFF2-40B4-BE49-F238E27FC236}">
                <a16:creationId xmlns:a16="http://schemas.microsoft.com/office/drawing/2014/main" id="{BD22C410-650B-8D47-BD64-C672E078F6CA}"/>
              </a:ext>
            </a:extLst>
          </p:cNvPr>
          <p:cNvCxnSpPr>
            <a:cxnSpLocks/>
          </p:cNvCxnSpPr>
          <p:nvPr/>
        </p:nvCxnSpPr>
        <p:spPr>
          <a:xfrm flipV="1">
            <a:off x="6172200" y="2914650"/>
            <a:ext cx="1485900" cy="4572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8" name="Straight Connector 107">
            <a:extLst>
              <a:ext uri="{FF2B5EF4-FFF2-40B4-BE49-F238E27FC236}">
                <a16:creationId xmlns:a16="http://schemas.microsoft.com/office/drawing/2014/main" id="{78587724-9D09-8C47-A585-6DFE04317138}"/>
              </a:ext>
            </a:extLst>
          </p:cNvPr>
          <p:cNvCxnSpPr>
            <a:cxnSpLocks/>
          </p:cNvCxnSpPr>
          <p:nvPr/>
        </p:nvCxnSpPr>
        <p:spPr>
          <a:xfrm flipV="1">
            <a:off x="5086350" y="2571750"/>
            <a:ext cx="2571750" cy="8001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0296D01C-5A67-F249-8B2F-49D0E799DF72}"/>
              </a:ext>
            </a:extLst>
          </p:cNvPr>
          <p:cNvCxnSpPr>
            <a:cxnSpLocks/>
          </p:cNvCxnSpPr>
          <p:nvPr/>
        </p:nvCxnSpPr>
        <p:spPr>
          <a:xfrm>
            <a:off x="5772150" y="2286000"/>
            <a:ext cx="1771650" cy="14287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80892F4F-B952-8C4F-B790-4341425ED3BF}"/>
                  </a:ext>
                </a:extLst>
              </p:cNvPr>
              <p:cNvSpPr/>
              <p:nvPr/>
            </p:nvSpPr>
            <p:spPr>
              <a:xfrm>
                <a:off x="7258051" y="2286000"/>
                <a:ext cx="64203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𝑋</m:t>
                          </m:r>
                        </m:e>
                        <m:sub>
                          <m:r>
                            <a:rPr lang="en-US" i="1">
                              <a:solidFill>
                                <a:schemeClr val="tx1"/>
                              </a:solidFill>
                              <a:latin typeface="Cambria Math" panose="02040503050406030204" pitchFamily="18" charset="0"/>
                            </a:rPr>
                            <m:t>1</m:t>
                          </m:r>
                        </m:sub>
                      </m:sSub>
                    </m:oMath>
                  </m:oMathPara>
                </a14:m>
                <a:endParaRPr lang="en-US" dirty="0">
                  <a:solidFill>
                    <a:schemeClr val="tx1"/>
                  </a:solidFill>
                </a:endParaRPr>
              </a:p>
            </p:txBody>
          </p:sp>
        </mc:Choice>
        <mc:Fallback xmlns="">
          <p:sp>
            <p:nvSpPr>
              <p:cNvPr id="2" name="Rectangle 1">
                <a:extLst>
                  <a:ext uri="{FF2B5EF4-FFF2-40B4-BE49-F238E27FC236}">
                    <a16:creationId xmlns:a16="http://schemas.microsoft.com/office/drawing/2014/main" id="{80892F4F-B952-8C4F-B790-4341425ED3BF}"/>
                  </a:ext>
                </a:extLst>
              </p:cNvPr>
              <p:cNvSpPr>
                <a:spLocks noRot="1" noChangeAspect="1" noMove="1" noResize="1" noEditPoints="1" noAdjustHandles="1" noChangeArrowheads="1" noChangeShapeType="1" noTextEdit="1"/>
              </p:cNvSpPr>
              <p:nvPr/>
            </p:nvSpPr>
            <p:spPr>
              <a:xfrm>
                <a:off x="7258051" y="2286000"/>
                <a:ext cx="642035" cy="369332"/>
              </a:xfrm>
              <a:prstGeom prst="rect">
                <a:avLst/>
              </a:prstGeom>
              <a:blipFill>
                <a:blip r:embed="rId3"/>
                <a:stretch>
                  <a:fillRect b="-137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Rectangle 40">
                <a:extLst>
                  <a:ext uri="{FF2B5EF4-FFF2-40B4-BE49-F238E27FC236}">
                    <a16:creationId xmlns:a16="http://schemas.microsoft.com/office/drawing/2014/main" id="{DABB84F5-AE17-204A-80ED-F6F8F057D7D9}"/>
                  </a:ext>
                </a:extLst>
              </p:cNvPr>
              <p:cNvSpPr/>
              <p:nvPr/>
            </p:nvSpPr>
            <p:spPr>
              <a:xfrm>
                <a:off x="7315200" y="2971800"/>
                <a:ext cx="64735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𝑋</m:t>
                          </m:r>
                        </m:e>
                        <m:sub>
                          <m:r>
                            <a:rPr lang="en-US" b="0" i="1" smtClean="0">
                              <a:solidFill>
                                <a:schemeClr val="tx1"/>
                              </a:solidFill>
                              <a:latin typeface="Cambria Math" panose="02040503050406030204" pitchFamily="18" charset="0"/>
                            </a:rPr>
                            <m:t>2</m:t>
                          </m:r>
                        </m:sub>
                      </m:sSub>
                    </m:oMath>
                  </m:oMathPara>
                </a14:m>
                <a:endParaRPr lang="en-US" dirty="0">
                  <a:solidFill>
                    <a:schemeClr val="tx1"/>
                  </a:solidFill>
                </a:endParaRPr>
              </a:p>
            </p:txBody>
          </p:sp>
        </mc:Choice>
        <mc:Fallback xmlns="">
          <p:sp>
            <p:nvSpPr>
              <p:cNvPr id="41" name="Rectangle 40">
                <a:extLst>
                  <a:ext uri="{FF2B5EF4-FFF2-40B4-BE49-F238E27FC236}">
                    <a16:creationId xmlns:a16="http://schemas.microsoft.com/office/drawing/2014/main" id="{DABB84F5-AE17-204A-80ED-F6F8F057D7D9}"/>
                  </a:ext>
                </a:extLst>
              </p:cNvPr>
              <p:cNvSpPr>
                <a:spLocks noRot="1" noChangeAspect="1" noMove="1" noResize="1" noEditPoints="1" noAdjustHandles="1" noChangeArrowheads="1" noChangeShapeType="1" noTextEdit="1"/>
              </p:cNvSpPr>
              <p:nvPr/>
            </p:nvSpPr>
            <p:spPr>
              <a:xfrm>
                <a:off x="7315200" y="2971800"/>
                <a:ext cx="647357" cy="369332"/>
              </a:xfrm>
              <a:prstGeom prst="rect">
                <a:avLst/>
              </a:prstGeom>
              <a:blipFill>
                <a:blip r:embed="rId4"/>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Rectangle 44">
                <a:extLst>
                  <a:ext uri="{FF2B5EF4-FFF2-40B4-BE49-F238E27FC236}">
                    <a16:creationId xmlns:a16="http://schemas.microsoft.com/office/drawing/2014/main" id="{0CF069C6-2FA6-5044-AFDE-4E27CCAE2EE5}"/>
                  </a:ext>
                </a:extLst>
              </p:cNvPr>
              <p:cNvSpPr/>
              <p:nvPr/>
            </p:nvSpPr>
            <p:spPr>
              <a:xfrm>
                <a:off x="7315200" y="3371850"/>
                <a:ext cx="570349" cy="37003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𝑀</m:t>
                          </m:r>
                        </m:e>
                        <m:sup>
                          <m:r>
                            <a:rPr lang="en-US" i="1">
                              <a:latin typeface="Cambria Math" panose="02040503050406030204" pitchFamily="18" charset="0"/>
                            </a:rPr>
                            <m:t>𝐴</m:t>
                          </m:r>
                        </m:sup>
                      </m:sSup>
                    </m:oMath>
                  </m:oMathPara>
                </a14:m>
                <a:endParaRPr lang="en-US" dirty="0"/>
              </a:p>
            </p:txBody>
          </p:sp>
        </mc:Choice>
        <mc:Fallback xmlns="">
          <p:sp>
            <p:nvSpPr>
              <p:cNvPr id="45" name="Rectangle 44">
                <a:extLst>
                  <a:ext uri="{FF2B5EF4-FFF2-40B4-BE49-F238E27FC236}">
                    <a16:creationId xmlns:a16="http://schemas.microsoft.com/office/drawing/2014/main" id="{0CF069C6-2FA6-5044-AFDE-4E27CCAE2EE5}"/>
                  </a:ext>
                </a:extLst>
              </p:cNvPr>
              <p:cNvSpPr>
                <a:spLocks noRot="1" noChangeAspect="1" noMove="1" noResize="1" noEditPoints="1" noAdjustHandles="1" noChangeArrowheads="1" noChangeShapeType="1" noTextEdit="1"/>
              </p:cNvSpPr>
              <p:nvPr/>
            </p:nvSpPr>
            <p:spPr>
              <a:xfrm>
                <a:off x="7315200" y="3371850"/>
                <a:ext cx="570349" cy="370038"/>
              </a:xfrm>
              <a:prstGeom prst="rect">
                <a:avLst/>
              </a:prstGeom>
              <a:blipFill>
                <a:blip r:embed="rId5"/>
                <a:stretch>
                  <a:fillRect/>
                </a:stretch>
              </a:blipFill>
            </p:spPr>
            <p:txBody>
              <a:bodyPr/>
              <a:lstStyle/>
              <a:p>
                <a:r>
                  <a:rPr lang="en-US">
                    <a:noFill/>
                  </a:rPr>
                  <a:t> </a:t>
                </a:r>
              </a:p>
            </p:txBody>
          </p:sp>
        </mc:Fallback>
      </mc:AlternateContent>
      <p:cxnSp>
        <p:nvCxnSpPr>
          <p:cNvPr id="46" name="Straight Connector 45">
            <a:extLst>
              <a:ext uri="{FF2B5EF4-FFF2-40B4-BE49-F238E27FC236}">
                <a16:creationId xmlns:a16="http://schemas.microsoft.com/office/drawing/2014/main" id="{2AF4C72D-A217-9045-8FD3-1A2D1F3846E0}"/>
              </a:ext>
            </a:extLst>
          </p:cNvPr>
          <p:cNvCxnSpPr>
            <a:cxnSpLocks/>
          </p:cNvCxnSpPr>
          <p:nvPr/>
        </p:nvCxnSpPr>
        <p:spPr>
          <a:xfrm>
            <a:off x="1143000" y="2914650"/>
            <a:ext cx="5350669"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3" name="Straight Connector 52">
            <a:extLst>
              <a:ext uri="{FF2B5EF4-FFF2-40B4-BE49-F238E27FC236}">
                <a16:creationId xmlns:a16="http://schemas.microsoft.com/office/drawing/2014/main" id="{C411EB69-7D49-CF40-82E4-3B972507DF3B}"/>
              </a:ext>
            </a:extLst>
          </p:cNvPr>
          <p:cNvCxnSpPr>
            <a:cxnSpLocks/>
          </p:cNvCxnSpPr>
          <p:nvPr/>
        </p:nvCxnSpPr>
        <p:spPr>
          <a:xfrm flipV="1">
            <a:off x="6549146" y="2908570"/>
            <a:ext cx="0" cy="1839744"/>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9F0E4899-CCAF-DB40-8F93-BF49E3BE89D1}"/>
              </a:ext>
            </a:extLst>
          </p:cNvPr>
          <p:cNvCxnSpPr>
            <a:cxnSpLocks/>
          </p:cNvCxnSpPr>
          <p:nvPr/>
        </p:nvCxnSpPr>
        <p:spPr>
          <a:xfrm flipV="1">
            <a:off x="2791838" y="2906138"/>
            <a:ext cx="0" cy="1839744"/>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8" name="Straight Connector 57">
            <a:extLst>
              <a:ext uri="{FF2B5EF4-FFF2-40B4-BE49-F238E27FC236}">
                <a16:creationId xmlns:a16="http://schemas.microsoft.com/office/drawing/2014/main" id="{8BC69BF0-E90A-5D48-AB9E-DEFC55577E12}"/>
              </a:ext>
            </a:extLst>
          </p:cNvPr>
          <p:cNvCxnSpPr>
            <a:cxnSpLocks/>
          </p:cNvCxnSpPr>
          <p:nvPr/>
        </p:nvCxnSpPr>
        <p:spPr>
          <a:xfrm flipV="1">
            <a:off x="1651270" y="2908570"/>
            <a:ext cx="0" cy="2377805"/>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108F5F29-3284-6845-BBD9-F61EF62DE53E}"/>
              </a:ext>
            </a:extLst>
          </p:cNvPr>
          <p:cNvCxnSpPr>
            <a:cxnSpLocks/>
          </p:cNvCxnSpPr>
          <p:nvPr/>
        </p:nvCxnSpPr>
        <p:spPr>
          <a:xfrm>
            <a:off x="1143000" y="3156698"/>
            <a:ext cx="5710378"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CD0ACFD9-A660-F14C-BA38-C134DEBEC825}"/>
              </a:ext>
            </a:extLst>
          </p:cNvPr>
          <p:cNvCxnSpPr>
            <a:cxnSpLocks/>
          </p:cNvCxnSpPr>
          <p:nvPr/>
        </p:nvCxnSpPr>
        <p:spPr>
          <a:xfrm flipV="1">
            <a:off x="6858000" y="3160569"/>
            <a:ext cx="0" cy="1582882"/>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458363F3-4D2B-F944-B8A8-BDF52ADACE6B}"/>
              </a:ext>
            </a:extLst>
          </p:cNvPr>
          <p:cNvCxnSpPr>
            <a:cxnSpLocks/>
          </p:cNvCxnSpPr>
          <p:nvPr/>
        </p:nvCxnSpPr>
        <p:spPr>
          <a:xfrm flipV="1">
            <a:off x="2514600" y="3143251"/>
            <a:ext cx="0" cy="2095499"/>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A2D15046-B6AB-D446-B3B4-F3C28A3E276E}"/>
              </a:ext>
            </a:extLst>
          </p:cNvPr>
          <p:cNvCxnSpPr>
            <a:cxnSpLocks/>
          </p:cNvCxnSpPr>
          <p:nvPr/>
        </p:nvCxnSpPr>
        <p:spPr>
          <a:xfrm flipV="1">
            <a:off x="1371600" y="3143250"/>
            <a:ext cx="0" cy="1582882"/>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sp>
        <p:nvSpPr>
          <p:cNvPr id="80" name="TextBox 79">
            <a:extLst>
              <a:ext uri="{FF2B5EF4-FFF2-40B4-BE49-F238E27FC236}">
                <a16:creationId xmlns:a16="http://schemas.microsoft.com/office/drawing/2014/main" id="{23324163-DAA0-964E-A3D4-8EFA0336428B}"/>
              </a:ext>
            </a:extLst>
          </p:cNvPr>
          <p:cNvSpPr txBox="1"/>
          <p:nvPr/>
        </p:nvSpPr>
        <p:spPr>
          <a:xfrm>
            <a:off x="1933575" y="1104901"/>
            <a:ext cx="5086350" cy="507831"/>
          </a:xfrm>
          <a:prstGeom prst="rect">
            <a:avLst/>
          </a:prstGeom>
          <a:noFill/>
        </p:spPr>
        <p:txBody>
          <a:bodyPr wrap="square" rtlCol="0">
            <a:spAutoFit/>
          </a:bodyPr>
          <a:lstStyle/>
          <a:p>
            <a:pPr algn="ctr"/>
            <a:r>
              <a:rPr lang="en-US" sz="2700" dirty="0"/>
              <a:t>Welfare Effect on World</a:t>
            </a:r>
          </a:p>
        </p:txBody>
      </p:sp>
      <p:cxnSp>
        <p:nvCxnSpPr>
          <p:cNvPr id="81" name="Straight Connector 80">
            <a:extLst>
              <a:ext uri="{FF2B5EF4-FFF2-40B4-BE49-F238E27FC236}">
                <a16:creationId xmlns:a16="http://schemas.microsoft.com/office/drawing/2014/main" id="{ACBECF16-67F2-054D-BE41-9CD22182BC4F}"/>
              </a:ext>
            </a:extLst>
          </p:cNvPr>
          <p:cNvCxnSpPr>
            <a:cxnSpLocks/>
          </p:cNvCxnSpPr>
          <p:nvPr/>
        </p:nvCxnSpPr>
        <p:spPr>
          <a:xfrm flipV="1">
            <a:off x="1946545" y="2908570"/>
            <a:ext cx="0" cy="2377805"/>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79" name="Straight Connector 78">
            <a:extLst>
              <a:ext uri="{FF2B5EF4-FFF2-40B4-BE49-F238E27FC236}">
                <a16:creationId xmlns:a16="http://schemas.microsoft.com/office/drawing/2014/main" id="{A22CEB0E-BB12-E44A-A995-61708A6DA36E}"/>
              </a:ext>
            </a:extLst>
          </p:cNvPr>
          <p:cNvCxnSpPr>
            <a:cxnSpLocks/>
          </p:cNvCxnSpPr>
          <p:nvPr/>
        </p:nvCxnSpPr>
        <p:spPr>
          <a:xfrm flipV="1">
            <a:off x="2242148" y="2888863"/>
            <a:ext cx="0" cy="2377805"/>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sp>
        <p:nvSpPr>
          <p:cNvPr id="84" name="Rectangle 83">
            <a:extLst>
              <a:ext uri="{FF2B5EF4-FFF2-40B4-BE49-F238E27FC236}">
                <a16:creationId xmlns:a16="http://schemas.microsoft.com/office/drawing/2014/main" id="{C0D68B62-FBE2-B647-A394-8E408FACF4B5}"/>
              </a:ext>
            </a:extLst>
          </p:cNvPr>
          <p:cNvSpPr/>
          <p:nvPr/>
        </p:nvSpPr>
        <p:spPr>
          <a:xfrm flipV="1">
            <a:off x="1954923" y="3159925"/>
            <a:ext cx="289144" cy="249800"/>
          </a:xfrm>
          <a:prstGeom prst="rect">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riangle 5">
            <a:extLst>
              <a:ext uri="{FF2B5EF4-FFF2-40B4-BE49-F238E27FC236}">
                <a16:creationId xmlns:a16="http://schemas.microsoft.com/office/drawing/2014/main" id="{6E4F0288-657F-0E4A-9204-EB71857D52E2}"/>
              </a:ext>
            </a:extLst>
          </p:cNvPr>
          <p:cNvSpPr/>
          <p:nvPr/>
        </p:nvSpPr>
        <p:spPr>
          <a:xfrm rot="18077196" flipV="1">
            <a:off x="1890830" y="3409339"/>
            <a:ext cx="498766" cy="94391"/>
          </a:xfrm>
          <a:prstGeom prst="triangle">
            <a:avLst>
              <a:gd name="adj" fmla="val 67224"/>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riangle 92">
            <a:extLst>
              <a:ext uri="{FF2B5EF4-FFF2-40B4-BE49-F238E27FC236}">
                <a16:creationId xmlns:a16="http://schemas.microsoft.com/office/drawing/2014/main" id="{E0F20692-DF32-BC4D-BFEC-DD05977A5336}"/>
              </a:ext>
            </a:extLst>
          </p:cNvPr>
          <p:cNvSpPr/>
          <p:nvPr/>
        </p:nvSpPr>
        <p:spPr>
          <a:xfrm rot="3522804" flipH="1" flipV="1">
            <a:off x="1801350" y="2892703"/>
            <a:ext cx="498766" cy="94391"/>
          </a:xfrm>
          <a:prstGeom prst="triangle">
            <a:avLst>
              <a:gd name="adj" fmla="val 67224"/>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97" name="TextBox 96">
                <a:extLst>
                  <a:ext uri="{FF2B5EF4-FFF2-40B4-BE49-F238E27FC236}">
                    <a16:creationId xmlns:a16="http://schemas.microsoft.com/office/drawing/2014/main" id="{EED2CFEE-E354-5C45-BCA6-B585C0ADE13E}"/>
                  </a:ext>
                </a:extLst>
              </p:cNvPr>
              <p:cNvSpPr txBox="1"/>
              <p:nvPr/>
            </p:nvSpPr>
            <p:spPr>
              <a:xfrm>
                <a:off x="2438400" y="2438400"/>
                <a:ext cx="1793502" cy="376963"/>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𝐵𝑓</m:t>
                        </m:r>
                      </m:sup>
                    </m:sSup>
                    <m:r>
                      <a:rPr lang="en-US" b="0" i="1" smtClean="0">
                        <a:latin typeface="Cambria Math" panose="02040503050406030204" pitchFamily="18" charset="0"/>
                      </a:rPr>
                      <m:t>,</m:t>
                    </m:r>
                    <m:r>
                      <a:rPr lang="en-US" i="1">
                        <a:latin typeface="Cambria Math" panose="02040503050406030204" pitchFamily="18" charset="0"/>
                      </a:rPr>
                      <m:t> </m:t>
                    </m:r>
                    <m:sSup>
                      <m:sSupPr>
                        <m:ctrlPr>
                          <a:rPr lang="en-US" i="1">
                            <a:latin typeface="Cambria Math" panose="02040503050406030204" pitchFamily="18" charset="0"/>
                          </a:rPr>
                        </m:ctrlPr>
                      </m:sSupPr>
                      <m:e>
                        <m:r>
                          <a:rPr lang="en-US" b="0" i="1" smtClean="0">
                            <a:latin typeface="Cambria Math" panose="02040503050406030204" pitchFamily="18" charset="0"/>
                          </a:rPr>
                          <m:t> </m:t>
                        </m:r>
                        <m:r>
                          <a:rPr lang="en-US" i="1">
                            <a:latin typeface="Cambria Math" panose="02040503050406030204" pitchFamily="18" charset="0"/>
                          </a:rPr>
                          <m:t>𝑋</m:t>
                        </m:r>
                      </m:e>
                      <m:sup>
                        <m:r>
                          <a:rPr lang="en-US" i="1">
                            <a:latin typeface="Cambria Math" panose="02040503050406030204" pitchFamily="18" charset="0"/>
                          </a:rPr>
                          <m:t>𝐶𝑓</m:t>
                        </m:r>
                      </m:sup>
                    </m:sSup>
                  </m:oMath>
                </a14:m>
                <a:r>
                  <a:rPr lang="en-US" dirty="0"/>
                  <a:t>,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b="0" i="1" smtClean="0">
                            <a:latin typeface="Cambria Math" panose="02040503050406030204" pitchFamily="18" charset="0"/>
                          </a:rPr>
                          <m:t>𝐷</m:t>
                        </m:r>
                        <m:r>
                          <a:rPr lang="en-US" i="1">
                            <a:latin typeface="Cambria Math" panose="02040503050406030204" pitchFamily="18" charset="0"/>
                          </a:rPr>
                          <m:t>𝑓</m:t>
                        </m:r>
                      </m:sup>
                    </m:sSup>
                  </m:oMath>
                </a14:m>
                <a:endParaRPr lang="en-US" baseline="30000" dirty="0"/>
              </a:p>
            </p:txBody>
          </p:sp>
        </mc:Choice>
        <mc:Fallback xmlns="">
          <p:sp>
            <p:nvSpPr>
              <p:cNvPr id="97" name="TextBox 96">
                <a:extLst>
                  <a:ext uri="{FF2B5EF4-FFF2-40B4-BE49-F238E27FC236}">
                    <a16:creationId xmlns:a16="http://schemas.microsoft.com/office/drawing/2014/main" id="{EED2CFEE-E354-5C45-BCA6-B585C0ADE13E}"/>
                  </a:ext>
                </a:extLst>
              </p:cNvPr>
              <p:cNvSpPr txBox="1">
                <a:spLocks noRot="1" noChangeAspect="1" noMove="1" noResize="1" noEditPoints="1" noAdjustHandles="1" noChangeArrowheads="1" noChangeShapeType="1" noTextEdit="1"/>
              </p:cNvSpPr>
              <p:nvPr/>
            </p:nvSpPr>
            <p:spPr>
              <a:xfrm>
                <a:off x="2438400" y="2438400"/>
                <a:ext cx="1793502" cy="376963"/>
              </a:xfrm>
              <a:prstGeom prst="rect">
                <a:avLst/>
              </a:prstGeom>
              <a:blipFill>
                <a:blip r:embed="rId6"/>
                <a:stretch>
                  <a:fillRect t="-3333" b="-2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8" name="Rectangle 97">
                <a:extLst>
                  <a:ext uri="{FF2B5EF4-FFF2-40B4-BE49-F238E27FC236}">
                    <a16:creationId xmlns:a16="http://schemas.microsoft.com/office/drawing/2014/main" id="{E152641B-087B-2C44-8382-7AD63097A6F4}"/>
                  </a:ext>
                </a:extLst>
              </p:cNvPr>
              <p:cNvSpPr/>
              <p:nvPr/>
            </p:nvSpPr>
            <p:spPr>
              <a:xfrm>
                <a:off x="685800" y="3657600"/>
                <a:ext cx="33457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𝑡</m:t>
                      </m:r>
                    </m:oMath>
                  </m:oMathPara>
                </a14:m>
                <a:endParaRPr lang="en-US" dirty="0"/>
              </a:p>
            </p:txBody>
          </p:sp>
        </mc:Choice>
        <mc:Fallback xmlns="">
          <p:sp>
            <p:nvSpPr>
              <p:cNvPr id="98" name="Rectangle 97">
                <a:extLst>
                  <a:ext uri="{FF2B5EF4-FFF2-40B4-BE49-F238E27FC236}">
                    <a16:creationId xmlns:a16="http://schemas.microsoft.com/office/drawing/2014/main" id="{E152641B-087B-2C44-8382-7AD63097A6F4}"/>
                  </a:ext>
                </a:extLst>
              </p:cNvPr>
              <p:cNvSpPr>
                <a:spLocks noRot="1" noChangeAspect="1" noMove="1" noResize="1" noEditPoints="1" noAdjustHandles="1" noChangeArrowheads="1" noChangeShapeType="1" noTextEdit="1"/>
              </p:cNvSpPr>
              <p:nvPr/>
            </p:nvSpPr>
            <p:spPr>
              <a:xfrm>
                <a:off x="685800" y="3657600"/>
                <a:ext cx="334579" cy="369332"/>
              </a:xfrm>
              <a:prstGeom prst="rect">
                <a:avLst/>
              </a:prstGeom>
              <a:blipFill>
                <a:blip r:embed="rId7"/>
                <a:stretch>
                  <a:fillRect/>
                </a:stretch>
              </a:blipFill>
            </p:spPr>
            <p:txBody>
              <a:bodyPr/>
              <a:lstStyle/>
              <a:p>
                <a:r>
                  <a:rPr lang="en-US">
                    <a:noFill/>
                  </a:rPr>
                  <a:t> </a:t>
                </a:r>
              </a:p>
            </p:txBody>
          </p:sp>
        </mc:Fallback>
      </mc:AlternateContent>
      <p:sp>
        <p:nvSpPr>
          <p:cNvPr id="103" name="TextBox 102">
            <a:extLst>
              <a:ext uri="{FF2B5EF4-FFF2-40B4-BE49-F238E27FC236}">
                <a16:creationId xmlns:a16="http://schemas.microsoft.com/office/drawing/2014/main" id="{F1882CBD-3E42-404E-BBD4-E72A16596C6D}"/>
              </a:ext>
            </a:extLst>
          </p:cNvPr>
          <p:cNvSpPr txBox="1"/>
          <p:nvPr/>
        </p:nvSpPr>
        <p:spPr>
          <a:xfrm>
            <a:off x="4743450" y="1771650"/>
            <a:ext cx="2171700" cy="369332"/>
          </a:xfrm>
          <a:prstGeom prst="rect">
            <a:avLst/>
          </a:prstGeom>
          <a:noFill/>
        </p:spPr>
        <p:txBody>
          <a:bodyPr wrap="square" rtlCol="0">
            <a:spAutoFit/>
          </a:bodyPr>
          <a:lstStyle/>
          <a:p>
            <a:pPr algn="ctr"/>
            <a:r>
              <a:rPr lang="en-US" dirty="0"/>
              <a:t>Import Market</a:t>
            </a:r>
          </a:p>
        </p:txBody>
      </p:sp>
      <p:sp>
        <p:nvSpPr>
          <p:cNvPr id="104" name="TextBox 103">
            <a:extLst>
              <a:ext uri="{FF2B5EF4-FFF2-40B4-BE49-F238E27FC236}">
                <a16:creationId xmlns:a16="http://schemas.microsoft.com/office/drawing/2014/main" id="{B6E53271-8EE7-4B40-82AB-461C3434E620}"/>
              </a:ext>
            </a:extLst>
          </p:cNvPr>
          <p:cNvSpPr txBox="1"/>
          <p:nvPr/>
        </p:nvSpPr>
        <p:spPr>
          <a:xfrm>
            <a:off x="3143250" y="4686300"/>
            <a:ext cx="514350" cy="369332"/>
          </a:xfrm>
          <a:prstGeom prst="rect">
            <a:avLst/>
          </a:prstGeom>
          <a:noFill/>
        </p:spPr>
        <p:txBody>
          <a:bodyPr wrap="square" rtlCol="0">
            <a:spAutoFit/>
          </a:bodyPr>
          <a:lstStyle/>
          <a:p>
            <a:r>
              <a:rPr lang="en-US" dirty="0"/>
              <a:t>Q</a:t>
            </a:r>
          </a:p>
        </p:txBody>
      </p:sp>
      <p:cxnSp>
        <p:nvCxnSpPr>
          <p:cNvPr id="109" name="Straight Arrow Connector 108">
            <a:extLst>
              <a:ext uri="{FF2B5EF4-FFF2-40B4-BE49-F238E27FC236}">
                <a16:creationId xmlns:a16="http://schemas.microsoft.com/office/drawing/2014/main" id="{1C62770E-C249-644B-A599-BE163D1A6578}"/>
              </a:ext>
            </a:extLst>
          </p:cNvPr>
          <p:cNvCxnSpPr/>
          <p:nvPr/>
        </p:nvCxnSpPr>
        <p:spPr>
          <a:xfrm>
            <a:off x="1657350" y="4457700"/>
            <a:ext cx="857250" cy="0"/>
          </a:xfrm>
          <a:prstGeom prst="straightConnector1">
            <a:avLst/>
          </a:prstGeom>
          <a:ln w="38100">
            <a:solidFill>
              <a:srgbClr val="00B0F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0" name="Straight Arrow Connector 109">
            <a:extLst>
              <a:ext uri="{FF2B5EF4-FFF2-40B4-BE49-F238E27FC236}">
                <a16:creationId xmlns:a16="http://schemas.microsoft.com/office/drawing/2014/main" id="{B7472167-0B96-9A4B-A427-4915180C26E5}"/>
              </a:ext>
            </a:extLst>
          </p:cNvPr>
          <p:cNvCxnSpPr>
            <a:cxnSpLocks/>
          </p:cNvCxnSpPr>
          <p:nvPr/>
        </p:nvCxnSpPr>
        <p:spPr>
          <a:xfrm>
            <a:off x="6547631" y="4461217"/>
            <a:ext cx="313886" cy="0"/>
          </a:xfrm>
          <a:prstGeom prst="straightConnector1">
            <a:avLst/>
          </a:prstGeom>
          <a:ln w="381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1" name="Straight Arrow Connector 110">
            <a:extLst>
              <a:ext uri="{FF2B5EF4-FFF2-40B4-BE49-F238E27FC236}">
                <a16:creationId xmlns:a16="http://schemas.microsoft.com/office/drawing/2014/main" id="{77E927A8-4345-7B41-A729-DE7E0578B9A0}"/>
              </a:ext>
            </a:extLst>
          </p:cNvPr>
          <p:cNvCxnSpPr>
            <a:cxnSpLocks/>
          </p:cNvCxnSpPr>
          <p:nvPr/>
        </p:nvCxnSpPr>
        <p:spPr>
          <a:xfrm flipH="1">
            <a:off x="2514600" y="4457700"/>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2" name="Straight Arrow Connector 111">
            <a:extLst>
              <a:ext uri="{FF2B5EF4-FFF2-40B4-BE49-F238E27FC236}">
                <a16:creationId xmlns:a16="http://schemas.microsoft.com/office/drawing/2014/main" id="{B9E770DC-C29D-E44B-AE88-F301145D418A}"/>
              </a:ext>
            </a:extLst>
          </p:cNvPr>
          <p:cNvCxnSpPr>
            <a:cxnSpLocks/>
          </p:cNvCxnSpPr>
          <p:nvPr/>
        </p:nvCxnSpPr>
        <p:spPr>
          <a:xfrm flipH="1">
            <a:off x="1371600" y="4457700"/>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13" name="Left Brace 112">
            <a:extLst>
              <a:ext uri="{FF2B5EF4-FFF2-40B4-BE49-F238E27FC236}">
                <a16:creationId xmlns:a16="http://schemas.microsoft.com/office/drawing/2014/main" id="{B6ACF7FA-6B4F-5946-B0E0-DF3E8FF8EC69}"/>
              </a:ext>
            </a:extLst>
          </p:cNvPr>
          <p:cNvSpPr/>
          <p:nvPr/>
        </p:nvSpPr>
        <p:spPr>
          <a:xfrm rot="5400000">
            <a:off x="1481138" y="4574382"/>
            <a:ext cx="54769" cy="273844"/>
          </a:xfrm>
          <a:prstGeom prst="leftBrace">
            <a:avLst>
              <a:gd name="adj1" fmla="val 44444"/>
              <a:gd name="adj2" fmla="val 50000"/>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4" name="Left Brace 113">
            <a:extLst>
              <a:ext uri="{FF2B5EF4-FFF2-40B4-BE49-F238E27FC236}">
                <a16:creationId xmlns:a16="http://schemas.microsoft.com/office/drawing/2014/main" id="{E370756B-9478-6844-933D-48FF81E108BE}"/>
              </a:ext>
            </a:extLst>
          </p:cNvPr>
          <p:cNvSpPr/>
          <p:nvPr/>
        </p:nvSpPr>
        <p:spPr>
          <a:xfrm rot="5400000">
            <a:off x="2624138" y="4574382"/>
            <a:ext cx="54769" cy="273844"/>
          </a:xfrm>
          <a:prstGeom prst="leftBrace">
            <a:avLst>
              <a:gd name="adj1" fmla="val 44444"/>
              <a:gd name="adj2" fmla="val 50000"/>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5" name="Left Brace 114">
            <a:extLst>
              <a:ext uri="{FF2B5EF4-FFF2-40B4-BE49-F238E27FC236}">
                <a16:creationId xmlns:a16="http://schemas.microsoft.com/office/drawing/2014/main" id="{EBE94D8C-F76A-6B4F-91D0-398B1CE073B8}"/>
              </a:ext>
            </a:extLst>
          </p:cNvPr>
          <p:cNvSpPr/>
          <p:nvPr/>
        </p:nvSpPr>
        <p:spPr>
          <a:xfrm rot="5400000">
            <a:off x="6672262" y="4555332"/>
            <a:ext cx="61913" cy="304800"/>
          </a:xfrm>
          <a:prstGeom prst="leftBrace">
            <a:avLst>
              <a:gd name="adj1" fmla="val 44444"/>
              <a:gd name="adj2" fmla="val 50000"/>
            </a:avLst>
          </a:prstGeom>
          <a:ln>
            <a:solidFill>
              <a:srgbClr val="00B05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16" name="Straight Arrow Connector 115">
            <a:extLst>
              <a:ext uri="{FF2B5EF4-FFF2-40B4-BE49-F238E27FC236}">
                <a16:creationId xmlns:a16="http://schemas.microsoft.com/office/drawing/2014/main" id="{894B674E-FB94-0246-8381-5ED5E92DB1CA}"/>
              </a:ext>
            </a:extLst>
          </p:cNvPr>
          <p:cNvCxnSpPr>
            <a:cxnSpLocks/>
          </p:cNvCxnSpPr>
          <p:nvPr/>
        </p:nvCxnSpPr>
        <p:spPr>
          <a:xfrm flipH="1">
            <a:off x="2226635" y="5048250"/>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17" name="Rectangle 116">
            <a:extLst>
              <a:ext uri="{FF2B5EF4-FFF2-40B4-BE49-F238E27FC236}">
                <a16:creationId xmlns:a16="http://schemas.microsoft.com/office/drawing/2014/main" id="{421B75EF-6D21-9741-8F06-7EAE30090A7D}"/>
              </a:ext>
            </a:extLst>
          </p:cNvPr>
          <p:cNvSpPr/>
          <p:nvPr/>
        </p:nvSpPr>
        <p:spPr>
          <a:xfrm>
            <a:off x="2120948" y="5048250"/>
            <a:ext cx="463588" cy="369332"/>
          </a:xfrm>
          <a:prstGeom prst="rect">
            <a:avLst/>
          </a:prstGeom>
        </p:spPr>
        <p:txBody>
          <a:bodyPr wrap="none">
            <a:spAutoFit/>
          </a:bodyPr>
          <a:lstStyle/>
          <a:p>
            <a:r>
              <a:rPr lang="en-US" i="1" dirty="0">
                <a:solidFill>
                  <a:srgbClr val="0070C0"/>
                </a:solidFill>
                <a:latin typeface="Cambria Math" panose="02040503050406030204" pitchFamily="18" charset="0"/>
              </a:rPr>
              <a:t>TR</a:t>
            </a:r>
          </a:p>
        </p:txBody>
      </p:sp>
      <p:cxnSp>
        <p:nvCxnSpPr>
          <p:cNvPr id="118" name="Straight Arrow Connector 117">
            <a:extLst>
              <a:ext uri="{FF2B5EF4-FFF2-40B4-BE49-F238E27FC236}">
                <a16:creationId xmlns:a16="http://schemas.microsoft.com/office/drawing/2014/main" id="{63BC7E62-E84C-5247-8CD1-D5996084C3DE}"/>
              </a:ext>
            </a:extLst>
          </p:cNvPr>
          <p:cNvCxnSpPr>
            <a:cxnSpLocks/>
          </p:cNvCxnSpPr>
          <p:nvPr/>
        </p:nvCxnSpPr>
        <p:spPr>
          <a:xfrm flipH="1">
            <a:off x="1651000" y="5052483"/>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19" name="Rectangle 118">
            <a:extLst>
              <a:ext uri="{FF2B5EF4-FFF2-40B4-BE49-F238E27FC236}">
                <a16:creationId xmlns:a16="http://schemas.microsoft.com/office/drawing/2014/main" id="{762AD3AB-A00E-5D4E-B7E1-4186DCBC52FB}"/>
              </a:ext>
            </a:extLst>
          </p:cNvPr>
          <p:cNvSpPr/>
          <p:nvPr/>
        </p:nvSpPr>
        <p:spPr>
          <a:xfrm>
            <a:off x="1531029" y="5059463"/>
            <a:ext cx="473206" cy="369332"/>
          </a:xfrm>
          <a:prstGeom prst="rect">
            <a:avLst/>
          </a:prstGeom>
        </p:spPr>
        <p:txBody>
          <a:bodyPr wrap="none">
            <a:spAutoFit/>
          </a:bodyPr>
          <a:lstStyle/>
          <a:p>
            <a:r>
              <a:rPr lang="en-US" i="1" dirty="0">
                <a:solidFill>
                  <a:srgbClr val="FF0000"/>
                </a:solidFill>
                <a:latin typeface="Cambria Math" panose="02040503050406030204" pitchFamily="18" charset="0"/>
              </a:rPr>
              <a:t>TD</a:t>
            </a:r>
          </a:p>
        </p:txBody>
      </p:sp>
      <p:cxnSp>
        <p:nvCxnSpPr>
          <p:cNvPr id="120" name="Straight Arrow Connector 119">
            <a:extLst>
              <a:ext uri="{FF2B5EF4-FFF2-40B4-BE49-F238E27FC236}">
                <a16:creationId xmlns:a16="http://schemas.microsoft.com/office/drawing/2014/main" id="{1F598DD4-7423-6646-B8C3-DBF269BD4A18}"/>
              </a:ext>
            </a:extLst>
          </p:cNvPr>
          <p:cNvCxnSpPr>
            <a:cxnSpLocks/>
          </p:cNvCxnSpPr>
          <p:nvPr/>
        </p:nvCxnSpPr>
        <p:spPr>
          <a:xfrm>
            <a:off x="1940917" y="5051767"/>
            <a:ext cx="313886" cy="0"/>
          </a:xfrm>
          <a:prstGeom prst="straightConnector1">
            <a:avLst/>
          </a:prstGeom>
          <a:ln w="381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sp>
        <p:nvSpPr>
          <p:cNvPr id="121" name="Rectangle 120">
            <a:extLst>
              <a:ext uri="{FF2B5EF4-FFF2-40B4-BE49-F238E27FC236}">
                <a16:creationId xmlns:a16="http://schemas.microsoft.com/office/drawing/2014/main" id="{74D9AC27-3228-CB47-BCA6-814BAA4DDA1E}"/>
              </a:ext>
            </a:extLst>
          </p:cNvPr>
          <p:cNvSpPr/>
          <p:nvPr/>
        </p:nvSpPr>
        <p:spPr>
          <a:xfrm>
            <a:off x="1831605" y="5055230"/>
            <a:ext cx="447623" cy="369332"/>
          </a:xfrm>
          <a:prstGeom prst="rect">
            <a:avLst/>
          </a:prstGeom>
        </p:spPr>
        <p:txBody>
          <a:bodyPr wrap="none">
            <a:spAutoFit/>
          </a:bodyPr>
          <a:lstStyle/>
          <a:p>
            <a:r>
              <a:rPr lang="en-US" i="1" dirty="0">
                <a:solidFill>
                  <a:srgbClr val="00B050"/>
                </a:solidFill>
                <a:latin typeface="Cambria Math" panose="02040503050406030204" pitchFamily="18" charset="0"/>
              </a:rPr>
              <a:t>TC</a:t>
            </a:r>
          </a:p>
        </p:txBody>
      </p:sp>
      <p:sp>
        <p:nvSpPr>
          <p:cNvPr id="122" name="Rectangle 121">
            <a:extLst>
              <a:ext uri="{FF2B5EF4-FFF2-40B4-BE49-F238E27FC236}">
                <a16:creationId xmlns:a16="http://schemas.microsoft.com/office/drawing/2014/main" id="{FB61BEE4-A50F-8746-8C06-D8B5BA687321}"/>
              </a:ext>
            </a:extLst>
          </p:cNvPr>
          <p:cNvSpPr/>
          <p:nvPr/>
        </p:nvSpPr>
        <p:spPr>
          <a:xfrm>
            <a:off x="2409324" y="4420268"/>
            <a:ext cx="463588" cy="369332"/>
          </a:xfrm>
          <a:prstGeom prst="rect">
            <a:avLst/>
          </a:prstGeom>
        </p:spPr>
        <p:txBody>
          <a:bodyPr wrap="none">
            <a:spAutoFit/>
          </a:bodyPr>
          <a:lstStyle/>
          <a:p>
            <a:r>
              <a:rPr lang="en-US" i="1" dirty="0">
                <a:solidFill>
                  <a:srgbClr val="0070C0"/>
                </a:solidFill>
                <a:latin typeface="Cambria Math" panose="02040503050406030204" pitchFamily="18" charset="0"/>
              </a:rPr>
              <a:t>TR</a:t>
            </a:r>
          </a:p>
        </p:txBody>
      </p:sp>
      <p:sp>
        <p:nvSpPr>
          <p:cNvPr id="123" name="Rectangle 122">
            <a:extLst>
              <a:ext uri="{FF2B5EF4-FFF2-40B4-BE49-F238E27FC236}">
                <a16:creationId xmlns:a16="http://schemas.microsoft.com/office/drawing/2014/main" id="{7575EC9F-BC63-564B-86E6-64F662911017}"/>
              </a:ext>
            </a:extLst>
          </p:cNvPr>
          <p:cNvSpPr/>
          <p:nvPr/>
        </p:nvSpPr>
        <p:spPr>
          <a:xfrm>
            <a:off x="6445299" y="4415819"/>
            <a:ext cx="447623" cy="369332"/>
          </a:xfrm>
          <a:prstGeom prst="rect">
            <a:avLst/>
          </a:prstGeom>
        </p:spPr>
        <p:txBody>
          <a:bodyPr wrap="none">
            <a:spAutoFit/>
          </a:bodyPr>
          <a:lstStyle/>
          <a:p>
            <a:r>
              <a:rPr lang="en-US" i="1" dirty="0">
                <a:solidFill>
                  <a:srgbClr val="00B050"/>
                </a:solidFill>
                <a:latin typeface="Cambria Math" panose="02040503050406030204" pitchFamily="18" charset="0"/>
              </a:rPr>
              <a:t>TC</a:t>
            </a:r>
          </a:p>
        </p:txBody>
      </p:sp>
      <p:sp>
        <p:nvSpPr>
          <p:cNvPr id="124" name="Rectangle 123">
            <a:extLst>
              <a:ext uri="{FF2B5EF4-FFF2-40B4-BE49-F238E27FC236}">
                <a16:creationId xmlns:a16="http://schemas.microsoft.com/office/drawing/2014/main" id="{DD08C0AA-AF7C-A34A-9B56-368CE2B79FE8}"/>
              </a:ext>
            </a:extLst>
          </p:cNvPr>
          <p:cNvSpPr/>
          <p:nvPr/>
        </p:nvSpPr>
        <p:spPr>
          <a:xfrm>
            <a:off x="1260977" y="4420268"/>
            <a:ext cx="473206" cy="369332"/>
          </a:xfrm>
          <a:prstGeom prst="rect">
            <a:avLst/>
          </a:prstGeom>
        </p:spPr>
        <p:txBody>
          <a:bodyPr wrap="none">
            <a:spAutoFit/>
          </a:bodyPr>
          <a:lstStyle/>
          <a:p>
            <a:r>
              <a:rPr lang="en-US" i="1" dirty="0">
                <a:solidFill>
                  <a:srgbClr val="FF0000"/>
                </a:solidFill>
                <a:latin typeface="Cambria Math" panose="02040503050406030204" pitchFamily="18" charset="0"/>
              </a:rPr>
              <a:t>TD</a:t>
            </a:r>
          </a:p>
        </p:txBody>
      </p:sp>
      <p:cxnSp>
        <p:nvCxnSpPr>
          <p:cNvPr id="125" name="Straight Connector 124">
            <a:extLst>
              <a:ext uri="{FF2B5EF4-FFF2-40B4-BE49-F238E27FC236}">
                <a16:creationId xmlns:a16="http://schemas.microsoft.com/office/drawing/2014/main" id="{F62FCC16-B668-E54E-9F5E-996475D5F2D7}"/>
              </a:ext>
            </a:extLst>
          </p:cNvPr>
          <p:cNvCxnSpPr>
            <a:cxnSpLocks/>
          </p:cNvCxnSpPr>
          <p:nvPr/>
        </p:nvCxnSpPr>
        <p:spPr>
          <a:xfrm>
            <a:off x="4000500" y="4743450"/>
            <a:ext cx="36004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 name="Footer Placeholder 2">
            <a:extLst>
              <a:ext uri="{FF2B5EF4-FFF2-40B4-BE49-F238E27FC236}">
                <a16:creationId xmlns:a16="http://schemas.microsoft.com/office/drawing/2014/main" id="{6776C513-BB29-3842-9DAE-B7CB35550C0D}"/>
              </a:ext>
            </a:extLst>
          </p:cNvPr>
          <p:cNvSpPr>
            <a:spLocks noGrp="1"/>
          </p:cNvSpPr>
          <p:nvPr>
            <p:ph type="ftr" sz="quarter" idx="11"/>
          </p:nvPr>
        </p:nvSpPr>
        <p:spPr/>
        <p:txBody>
          <a:bodyPr/>
          <a:lstStyle/>
          <a:p>
            <a:pPr>
              <a:defRPr/>
            </a:pPr>
            <a:r>
              <a:rPr lang="en-US"/>
              <a:t>Class 19:  Preferential Trading Arrangements</a:t>
            </a:r>
          </a:p>
        </p:txBody>
      </p:sp>
    </p:spTree>
    <p:extLst>
      <p:ext uri="{BB962C8B-B14F-4D97-AF65-F5344CB8AC3E}">
        <p14:creationId xmlns:p14="http://schemas.microsoft.com/office/powerpoint/2010/main" val="205342162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Rectangle 88">
            <a:extLst>
              <a:ext uri="{FF2B5EF4-FFF2-40B4-BE49-F238E27FC236}">
                <a16:creationId xmlns:a16="http://schemas.microsoft.com/office/drawing/2014/main" id="{149869AF-305A-F94B-9732-F04B86997CC8}"/>
              </a:ext>
            </a:extLst>
          </p:cNvPr>
          <p:cNvSpPr/>
          <p:nvPr/>
        </p:nvSpPr>
        <p:spPr>
          <a:xfrm>
            <a:off x="0" y="472797"/>
            <a:ext cx="9144000" cy="55546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Triangle 60">
            <a:extLst>
              <a:ext uri="{FF2B5EF4-FFF2-40B4-BE49-F238E27FC236}">
                <a16:creationId xmlns:a16="http://schemas.microsoft.com/office/drawing/2014/main" id="{FCB48FAA-9365-ED4B-9F45-F360AC22AFB2}"/>
              </a:ext>
            </a:extLst>
          </p:cNvPr>
          <p:cNvSpPr/>
          <p:nvPr/>
        </p:nvSpPr>
        <p:spPr>
          <a:xfrm rot="18077196" flipV="1">
            <a:off x="1898450" y="3391890"/>
            <a:ext cx="498766" cy="94391"/>
          </a:xfrm>
          <a:prstGeom prst="triangle">
            <a:avLst>
              <a:gd name="adj" fmla="val 67224"/>
            </a:avLst>
          </a:prstGeom>
          <a:pattFill prst="dkUpDiag">
            <a:fgClr>
              <a:srgbClr val="007212"/>
            </a:fgClr>
            <a:bgClr>
              <a:schemeClr val="bg1"/>
            </a:bgClr>
          </a:patt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ight Triangle 59">
            <a:extLst>
              <a:ext uri="{FF2B5EF4-FFF2-40B4-BE49-F238E27FC236}">
                <a16:creationId xmlns:a16="http://schemas.microsoft.com/office/drawing/2014/main" id="{D986D84F-40F6-D14B-B9E1-0E29B4FC00AA}"/>
              </a:ext>
            </a:extLst>
          </p:cNvPr>
          <p:cNvSpPr/>
          <p:nvPr/>
        </p:nvSpPr>
        <p:spPr>
          <a:xfrm flipV="1">
            <a:off x="1944445" y="3161539"/>
            <a:ext cx="295565" cy="527660"/>
          </a:xfrm>
          <a:prstGeom prst="rtTriangle">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 name="Right Triangle 82">
            <a:extLst>
              <a:ext uri="{FF2B5EF4-FFF2-40B4-BE49-F238E27FC236}">
                <a16:creationId xmlns:a16="http://schemas.microsoft.com/office/drawing/2014/main" id="{F11B4B00-1A05-9547-AC1B-529F2490CA54}"/>
              </a:ext>
            </a:extLst>
          </p:cNvPr>
          <p:cNvSpPr/>
          <p:nvPr/>
        </p:nvSpPr>
        <p:spPr>
          <a:xfrm>
            <a:off x="1950866" y="2914650"/>
            <a:ext cx="291227" cy="242761"/>
          </a:xfrm>
          <a:prstGeom prst="rtTriangle">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87</a:t>
            </a:fld>
            <a:endParaRPr lang="en-US"/>
          </a:p>
        </p:txBody>
      </p:sp>
      <p:cxnSp>
        <p:nvCxnSpPr>
          <p:cNvPr id="7" name="Straight Connector 6"/>
          <p:cNvCxnSpPr>
            <a:cxnSpLocks/>
          </p:cNvCxnSpPr>
          <p:nvPr/>
        </p:nvCxnSpPr>
        <p:spPr>
          <a:xfrm>
            <a:off x="1143000" y="4743450"/>
            <a:ext cx="22288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V="1">
            <a:off x="11430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914400" y="2114550"/>
            <a:ext cx="514350" cy="369332"/>
          </a:xfrm>
          <a:prstGeom prst="rect">
            <a:avLst/>
          </a:prstGeom>
          <a:noFill/>
        </p:spPr>
        <p:txBody>
          <a:bodyPr wrap="square" rtlCol="0">
            <a:spAutoFit/>
          </a:bodyPr>
          <a:lstStyle/>
          <a:p>
            <a:r>
              <a:rPr lang="en-US" dirty="0"/>
              <a:t>P</a:t>
            </a:r>
          </a:p>
        </p:txBody>
      </p:sp>
      <p:sp>
        <p:nvSpPr>
          <p:cNvPr id="34" name="TextBox 33"/>
          <p:cNvSpPr txBox="1"/>
          <p:nvPr/>
        </p:nvSpPr>
        <p:spPr>
          <a:xfrm>
            <a:off x="1314450" y="1600201"/>
            <a:ext cx="1943100" cy="646331"/>
          </a:xfrm>
          <a:prstGeom prst="rect">
            <a:avLst/>
          </a:prstGeom>
          <a:noFill/>
        </p:spPr>
        <p:txBody>
          <a:bodyPr wrap="square" rtlCol="0">
            <a:spAutoFit/>
          </a:bodyPr>
          <a:lstStyle/>
          <a:p>
            <a:pPr algn="ctr"/>
            <a:r>
              <a:rPr lang="en-US" dirty="0"/>
              <a:t>Export Supplies of B, C, and D</a:t>
            </a:r>
          </a:p>
        </p:txBody>
      </p:sp>
      <p:sp>
        <p:nvSpPr>
          <p:cNvPr id="38" name="Left Brace 37"/>
          <p:cNvSpPr/>
          <p:nvPr/>
        </p:nvSpPr>
        <p:spPr>
          <a:xfrm>
            <a:off x="971550" y="3371850"/>
            <a:ext cx="171450" cy="1028700"/>
          </a:xfrm>
          <a:prstGeom prst="leftBrace">
            <a:avLst>
              <a:gd name="adj1" fmla="val 44444"/>
              <a:gd name="adj2"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62" name="Straight Connector 61"/>
          <p:cNvCxnSpPr/>
          <p:nvPr/>
        </p:nvCxnSpPr>
        <p:spPr>
          <a:xfrm flipV="1">
            <a:off x="40005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5" name="TextBox 64"/>
          <p:cNvSpPr txBox="1"/>
          <p:nvPr/>
        </p:nvSpPr>
        <p:spPr>
          <a:xfrm>
            <a:off x="7486650" y="4686300"/>
            <a:ext cx="514350" cy="369332"/>
          </a:xfrm>
          <a:prstGeom prst="rect">
            <a:avLst/>
          </a:prstGeom>
          <a:noFill/>
        </p:spPr>
        <p:txBody>
          <a:bodyPr wrap="square" rtlCol="0">
            <a:spAutoFit/>
          </a:bodyPr>
          <a:lstStyle/>
          <a:p>
            <a:r>
              <a:rPr lang="en-US" dirty="0"/>
              <a:t>Q</a:t>
            </a:r>
          </a:p>
        </p:txBody>
      </p:sp>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92EE2414-DF8A-4344-983D-77235EC7E06D}"/>
                  </a:ext>
                </a:extLst>
              </p:cNvPr>
              <p:cNvSpPr txBox="1"/>
              <p:nvPr/>
            </p:nvSpPr>
            <p:spPr>
              <a:xfrm>
                <a:off x="2286000" y="2171700"/>
                <a:ext cx="1023657" cy="3702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𝑡</m:t>
                          </m:r>
                        </m:sup>
                      </m:sSup>
                      <m:r>
                        <a:rPr lang="en-US" i="1">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𝑡</m:t>
                          </m:r>
                        </m:sup>
                      </m:sSup>
                      <m:r>
                        <a:rPr lang="en-US" b="0" i="1" smtClean="0">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b="0" i="1" smtClean="0">
                              <a:latin typeface="Cambria Math" panose="02040503050406030204" pitchFamily="18" charset="0"/>
                            </a:rPr>
                            <m:t>𝐷</m:t>
                          </m:r>
                          <m:r>
                            <a:rPr lang="en-US" i="1">
                              <a:latin typeface="Cambria Math" panose="02040503050406030204" pitchFamily="18" charset="0"/>
                            </a:rPr>
                            <m:t>𝑡</m:t>
                          </m:r>
                        </m:sup>
                      </m:sSup>
                    </m:oMath>
                  </m:oMathPara>
                </a14:m>
                <a:endParaRPr lang="en-US" baseline="30000" dirty="0"/>
              </a:p>
            </p:txBody>
          </p:sp>
        </mc:Choice>
        <mc:Fallback xmlns="">
          <p:sp>
            <p:nvSpPr>
              <p:cNvPr id="52" name="TextBox 51">
                <a:extLst>
                  <a:ext uri="{FF2B5EF4-FFF2-40B4-BE49-F238E27FC236}">
                    <a16:creationId xmlns:a16="http://schemas.microsoft.com/office/drawing/2014/main" id="{92EE2414-DF8A-4344-983D-77235EC7E06D}"/>
                  </a:ext>
                </a:extLst>
              </p:cNvPr>
              <p:cNvSpPr txBox="1">
                <a:spLocks noRot="1" noChangeAspect="1" noMove="1" noResize="1" noEditPoints="1" noAdjustHandles="1" noChangeArrowheads="1" noChangeShapeType="1" noTextEdit="1"/>
              </p:cNvSpPr>
              <p:nvPr/>
            </p:nvSpPr>
            <p:spPr>
              <a:xfrm>
                <a:off x="2286000" y="2171700"/>
                <a:ext cx="1023657" cy="370230"/>
              </a:xfrm>
              <a:prstGeom prst="rect">
                <a:avLst/>
              </a:prstGeom>
              <a:blipFill>
                <a:blip r:embed="rId2"/>
                <a:stretch>
                  <a:fillRect r="-33333"/>
                </a:stretch>
              </a:blipFill>
            </p:spPr>
            <p:txBody>
              <a:bodyPr/>
              <a:lstStyle/>
              <a:p>
                <a:r>
                  <a:rPr lang="en-US">
                    <a:noFill/>
                  </a:rPr>
                  <a:t> </a:t>
                </a:r>
              </a:p>
            </p:txBody>
          </p:sp>
        </mc:Fallback>
      </mc:AlternateContent>
      <p:sp>
        <p:nvSpPr>
          <p:cNvPr id="82" name="TextBox 81">
            <a:extLst>
              <a:ext uri="{FF2B5EF4-FFF2-40B4-BE49-F238E27FC236}">
                <a16:creationId xmlns:a16="http://schemas.microsoft.com/office/drawing/2014/main" id="{7E6B0EBB-1053-F74B-9D67-38DE2DAC1BC9}"/>
              </a:ext>
            </a:extLst>
          </p:cNvPr>
          <p:cNvSpPr txBox="1"/>
          <p:nvPr/>
        </p:nvSpPr>
        <p:spPr>
          <a:xfrm>
            <a:off x="3771900" y="2114550"/>
            <a:ext cx="514350" cy="369332"/>
          </a:xfrm>
          <a:prstGeom prst="rect">
            <a:avLst/>
          </a:prstGeom>
          <a:noFill/>
        </p:spPr>
        <p:txBody>
          <a:bodyPr wrap="square" rtlCol="0">
            <a:spAutoFit/>
          </a:bodyPr>
          <a:lstStyle/>
          <a:p>
            <a:r>
              <a:rPr lang="en-US" dirty="0"/>
              <a:t>P</a:t>
            </a:r>
          </a:p>
        </p:txBody>
      </p:sp>
      <p:cxnSp>
        <p:nvCxnSpPr>
          <p:cNvPr id="37" name="Straight Connector 36">
            <a:extLst>
              <a:ext uri="{FF2B5EF4-FFF2-40B4-BE49-F238E27FC236}">
                <a16:creationId xmlns:a16="http://schemas.microsoft.com/office/drawing/2014/main" id="{2B69756F-A655-3D4B-94B8-1C84BBD8D05F}"/>
              </a:ext>
            </a:extLst>
          </p:cNvPr>
          <p:cNvCxnSpPr>
            <a:cxnSpLocks/>
          </p:cNvCxnSpPr>
          <p:nvPr/>
        </p:nvCxnSpPr>
        <p:spPr>
          <a:xfrm flipV="1">
            <a:off x="4000500" y="3371850"/>
            <a:ext cx="108585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7D3B3EFB-8AD7-B847-A9E9-32226D6619E0}"/>
              </a:ext>
            </a:extLst>
          </p:cNvPr>
          <p:cNvCxnSpPr>
            <a:cxnSpLocks/>
          </p:cNvCxnSpPr>
          <p:nvPr/>
        </p:nvCxnSpPr>
        <p:spPr>
          <a:xfrm flipV="1">
            <a:off x="4000500" y="3371850"/>
            <a:ext cx="217170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0" name="Straight Connector 89">
            <a:extLst>
              <a:ext uri="{FF2B5EF4-FFF2-40B4-BE49-F238E27FC236}">
                <a16:creationId xmlns:a16="http://schemas.microsoft.com/office/drawing/2014/main" id="{B2D8F04D-0077-A244-88D3-72FB5EC1C75A}"/>
              </a:ext>
            </a:extLst>
          </p:cNvPr>
          <p:cNvCxnSpPr>
            <a:cxnSpLocks/>
          </p:cNvCxnSpPr>
          <p:nvPr/>
        </p:nvCxnSpPr>
        <p:spPr>
          <a:xfrm flipV="1">
            <a:off x="1143000" y="2343150"/>
            <a:ext cx="114300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2" name="Straight Connector 91">
            <a:extLst>
              <a:ext uri="{FF2B5EF4-FFF2-40B4-BE49-F238E27FC236}">
                <a16:creationId xmlns:a16="http://schemas.microsoft.com/office/drawing/2014/main" id="{8B85F163-61A3-0746-963C-6D9ECA960372}"/>
              </a:ext>
            </a:extLst>
          </p:cNvPr>
          <p:cNvCxnSpPr>
            <a:cxnSpLocks/>
          </p:cNvCxnSpPr>
          <p:nvPr/>
        </p:nvCxnSpPr>
        <p:spPr>
          <a:xfrm flipV="1">
            <a:off x="1143000" y="2743200"/>
            <a:ext cx="1828800" cy="16573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5" name="Straight Connector 104">
            <a:extLst>
              <a:ext uri="{FF2B5EF4-FFF2-40B4-BE49-F238E27FC236}">
                <a16:creationId xmlns:a16="http://schemas.microsoft.com/office/drawing/2014/main" id="{BD22C410-650B-8D47-BD64-C672E078F6CA}"/>
              </a:ext>
            </a:extLst>
          </p:cNvPr>
          <p:cNvCxnSpPr>
            <a:cxnSpLocks/>
          </p:cNvCxnSpPr>
          <p:nvPr/>
        </p:nvCxnSpPr>
        <p:spPr>
          <a:xfrm flipV="1">
            <a:off x="6172200" y="2914650"/>
            <a:ext cx="1485900" cy="4572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8" name="Straight Connector 107">
            <a:extLst>
              <a:ext uri="{FF2B5EF4-FFF2-40B4-BE49-F238E27FC236}">
                <a16:creationId xmlns:a16="http://schemas.microsoft.com/office/drawing/2014/main" id="{78587724-9D09-8C47-A585-6DFE04317138}"/>
              </a:ext>
            </a:extLst>
          </p:cNvPr>
          <p:cNvCxnSpPr>
            <a:cxnSpLocks/>
          </p:cNvCxnSpPr>
          <p:nvPr/>
        </p:nvCxnSpPr>
        <p:spPr>
          <a:xfrm flipV="1">
            <a:off x="5086350" y="2571750"/>
            <a:ext cx="2571750" cy="8001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0296D01C-5A67-F249-8B2F-49D0E799DF72}"/>
              </a:ext>
            </a:extLst>
          </p:cNvPr>
          <p:cNvCxnSpPr>
            <a:cxnSpLocks/>
          </p:cNvCxnSpPr>
          <p:nvPr/>
        </p:nvCxnSpPr>
        <p:spPr>
          <a:xfrm>
            <a:off x="5772150" y="2286000"/>
            <a:ext cx="1771650" cy="14287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80892F4F-B952-8C4F-B790-4341425ED3BF}"/>
                  </a:ext>
                </a:extLst>
              </p:cNvPr>
              <p:cNvSpPr/>
              <p:nvPr/>
            </p:nvSpPr>
            <p:spPr>
              <a:xfrm>
                <a:off x="7258051" y="2286000"/>
                <a:ext cx="64203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𝑋</m:t>
                          </m:r>
                        </m:e>
                        <m:sub>
                          <m:r>
                            <a:rPr lang="en-US" i="1">
                              <a:solidFill>
                                <a:schemeClr val="tx1"/>
                              </a:solidFill>
                              <a:latin typeface="Cambria Math" panose="02040503050406030204" pitchFamily="18" charset="0"/>
                            </a:rPr>
                            <m:t>1</m:t>
                          </m:r>
                        </m:sub>
                      </m:sSub>
                    </m:oMath>
                  </m:oMathPara>
                </a14:m>
                <a:endParaRPr lang="en-US" dirty="0">
                  <a:solidFill>
                    <a:schemeClr val="tx1"/>
                  </a:solidFill>
                </a:endParaRPr>
              </a:p>
            </p:txBody>
          </p:sp>
        </mc:Choice>
        <mc:Fallback xmlns="">
          <p:sp>
            <p:nvSpPr>
              <p:cNvPr id="2" name="Rectangle 1">
                <a:extLst>
                  <a:ext uri="{FF2B5EF4-FFF2-40B4-BE49-F238E27FC236}">
                    <a16:creationId xmlns:a16="http://schemas.microsoft.com/office/drawing/2014/main" id="{80892F4F-B952-8C4F-B790-4341425ED3BF}"/>
                  </a:ext>
                </a:extLst>
              </p:cNvPr>
              <p:cNvSpPr>
                <a:spLocks noRot="1" noChangeAspect="1" noMove="1" noResize="1" noEditPoints="1" noAdjustHandles="1" noChangeArrowheads="1" noChangeShapeType="1" noTextEdit="1"/>
              </p:cNvSpPr>
              <p:nvPr/>
            </p:nvSpPr>
            <p:spPr>
              <a:xfrm>
                <a:off x="7258051" y="2286000"/>
                <a:ext cx="642035" cy="369332"/>
              </a:xfrm>
              <a:prstGeom prst="rect">
                <a:avLst/>
              </a:prstGeom>
              <a:blipFill>
                <a:blip r:embed="rId3"/>
                <a:stretch>
                  <a:fillRect b="-137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Rectangle 40">
                <a:extLst>
                  <a:ext uri="{FF2B5EF4-FFF2-40B4-BE49-F238E27FC236}">
                    <a16:creationId xmlns:a16="http://schemas.microsoft.com/office/drawing/2014/main" id="{DABB84F5-AE17-204A-80ED-F6F8F057D7D9}"/>
                  </a:ext>
                </a:extLst>
              </p:cNvPr>
              <p:cNvSpPr/>
              <p:nvPr/>
            </p:nvSpPr>
            <p:spPr>
              <a:xfrm>
                <a:off x="7315200" y="2971800"/>
                <a:ext cx="64735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𝑋</m:t>
                          </m:r>
                        </m:e>
                        <m:sub>
                          <m:r>
                            <a:rPr lang="en-US" b="0" i="1" smtClean="0">
                              <a:solidFill>
                                <a:schemeClr val="tx1"/>
                              </a:solidFill>
                              <a:latin typeface="Cambria Math" panose="02040503050406030204" pitchFamily="18" charset="0"/>
                            </a:rPr>
                            <m:t>2</m:t>
                          </m:r>
                        </m:sub>
                      </m:sSub>
                    </m:oMath>
                  </m:oMathPara>
                </a14:m>
                <a:endParaRPr lang="en-US" dirty="0">
                  <a:solidFill>
                    <a:schemeClr val="tx1"/>
                  </a:solidFill>
                </a:endParaRPr>
              </a:p>
            </p:txBody>
          </p:sp>
        </mc:Choice>
        <mc:Fallback xmlns="">
          <p:sp>
            <p:nvSpPr>
              <p:cNvPr id="41" name="Rectangle 40">
                <a:extLst>
                  <a:ext uri="{FF2B5EF4-FFF2-40B4-BE49-F238E27FC236}">
                    <a16:creationId xmlns:a16="http://schemas.microsoft.com/office/drawing/2014/main" id="{DABB84F5-AE17-204A-80ED-F6F8F057D7D9}"/>
                  </a:ext>
                </a:extLst>
              </p:cNvPr>
              <p:cNvSpPr>
                <a:spLocks noRot="1" noChangeAspect="1" noMove="1" noResize="1" noEditPoints="1" noAdjustHandles="1" noChangeArrowheads="1" noChangeShapeType="1" noTextEdit="1"/>
              </p:cNvSpPr>
              <p:nvPr/>
            </p:nvSpPr>
            <p:spPr>
              <a:xfrm>
                <a:off x="7315200" y="2971800"/>
                <a:ext cx="647357" cy="369332"/>
              </a:xfrm>
              <a:prstGeom prst="rect">
                <a:avLst/>
              </a:prstGeom>
              <a:blipFill>
                <a:blip r:embed="rId4"/>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Rectangle 44">
                <a:extLst>
                  <a:ext uri="{FF2B5EF4-FFF2-40B4-BE49-F238E27FC236}">
                    <a16:creationId xmlns:a16="http://schemas.microsoft.com/office/drawing/2014/main" id="{0CF069C6-2FA6-5044-AFDE-4E27CCAE2EE5}"/>
                  </a:ext>
                </a:extLst>
              </p:cNvPr>
              <p:cNvSpPr/>
              <p:nvPr/>
            </p:nvSpPr>
            <p:spPr>
              <a:xfrm>
                <a:off x="7315200" y="3371850"/>
                <a:ext cx="570349" cy="37003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𝑀</m:t>
                          </m:r>
                        </m:e>
                        <m:sup>
                          <m:r>
                            <a:rPr lang="en-US" i="1">
                              <a:latin typeface="Cambria Math" panose="02040503050406030204" pitchFamily="18" charset="0"/>
                            </a:rPr>
                            <m:t>𝐴</m:t>
                          </m:r>
                        </m:sup>
                      </m:sSup>
                    </m:oMath>
                  </m:oMathPara>
                </a14:m>
                <a:endParaRPr lang="en-US" dirty="0"/>
              </a:p>
            </p:txBody>
          </p:sp>
        </mc:Choice>
        <mc:Fallback xmlns="">
          <p:sp>
            <p:nvSpPr>
              <p:cNvPr id="45" name="Rectangle 44">
                <a:extLst>
                  <a:ext uri="{FF2B5EF4-FFF2-40B4-BE49-F238E27FC236}">
                    <a16:creationId xmlns:a16="http://schemas.microsoft.com/office/drawing/2014/main" id="{0CF069C6-2FA6-5044-AFDE-4E27CCAE2EE5}"/>
                  </a:ext>
                </a:extLst>
              </p:cNvPr>
              <p:cNvSpPr>
                <a:spLocks noRot="1" noChangeAspect="1" noMove="1" noResize="1" noEditPoints="1" noAdjustHandles="1" noChangeArrowheads="1" noChangeShapeType="1" noTextEdit="1"/>
              </p:cNvSpPr>
              <p:nvPr/>
            </p:nvSpPr>
            <p:spPr>
              <a:xfrm>
                <a:off x="7315200" y="3371850"/>
                <a:ext cx="570349" cy="370038"/>
              </a:xfrm>
              <a:prstGeom prst="rect">
                <a:avLst/>
              </a:prstGeom>
              <a:blipFill>
                <a:blip r:embed="rId5"/>
                <a:stretch>
                  <a:fillRect/>
                </a:stretch>
              </a:blipFill>
            </p:spPr>
            <p:txBody>
              <a:bodyPr/>
              <a:lstStyle/>
              <a:p>
                <a:r>
                  <a:rPr lang="en-US">
                    <a:noFill/>
                  </a:rPr>
                  <a:t> </a:t>
                </a:r>
              </a:p>
            </p:txBody>
          </p:sp>
        </mc:Fallback>
      </mc:AlternateContent>
      <p:cxnSp>
        <p:nvCxnSpPr>
          <p:cNvPr id="46" name="Straight Connector 45">
            <a:extLst>
              <a:ext uri="{FF2B5EF4-FFF2-40B4-BE49-F238E27FC236}">
                <a16:creationId xmlns:a16="http://schemas.microsoft.com/office/drawing/2014/main" id="{2AF4C72D-A217-9045-8FD3-1A2D1F3846E0}"/>
              </a:ext>
            </a:extLst>
          </p:cNvPr>
          <p:cNvCxnSpPr>
            <a:cxnSpLocks/>
          </p:cNvCxnSpPr>
          <p:nvPr/>
        </p:nvCxnSpPr>
        <p:spPr>
          <a:xfrm>
            <a:off x="1143000" y="2914650"/>
            <a:ext cx="5350669"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3" name="Straight Connector 52">
            <a:extLst>
              <a:ext uri="{FF2B5EF4-FFF2-40B4-BE49-F238E27FC236}">
                <a16:creationId xmlns:a16="http://schemas.microsoft.com/office/drawing/2014/main" id="{C411EB69-7D49-CF40-82E4-3B972507DF3B}"/>
              </a:ext>
            </a:extLst>
          </p:cNvPr>
          <p:cNvCxnSpPr>
            <a:cxnSpLocks/>
          </p:cNvCxnSpPr>
          <p:nvPr/>
        </p:nvCxnSpPr>
        <p:spPr>
          <a:xfrm flipV="1">
            <a:off x="6549146" y="2908570"/>
            <a:ext cx="0" cy="1839744"/>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9F0E4899-CCAF-DB40-8F93-BF49E3BE89D1}"/>
              </a:ext>
            </a:extLst>
          </p:cNvPr>
          <p:cNvCxnSpPr>
            <a:cxnSpLocks/>
          </p:cNvCxnSpPr>
          <p:nvPr/>
        </p:nvCxnSpPr>
        <p:spPr>
          <a:xfrm flipV="1">
            <a:off x="2791838" y="2906138"/>
            <a:ext cx="0" cy="1839744"/>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8" name="Straight Connector 57">
            <a:extLst>
              <a:ext uri="{FF2B5EF4-FFF2-40B4-BE49-F238E27FC236}">
                <a16:creationId xmlns:a16="http://schemas.microsoft.com/office/drawing/2014/main" id="{8BC69BF0-E90A-5D48-AB9E-DEFC55577E12}"/>
              </a:ext>
            </a:extLst>
          </p:cNvPr>
          <p:cNvCxnSpPr>
            <a:cxnSpLocks/>
          </p:cNvCxnSpPr>
          <p:nvPr/>
        </p:nvCxnSpPr>
        <p:spPr>
          <a:xfrm flipV="1">
            <a:off x="1651270" y="2908570"/>
            <a:ext cx="0" cy="2377805"/>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108F5F29-3284-6845-BBD9-F61EF62DE53E}"/>
              </a:ext>
            </a:extLst>
          </p:cNvPr>
          <p:cNvCxnSpPr>
            <a:cxnSpLocks/>
          </p:cNvCxnSpPr>
          <p:nvPr/>
        </p:nvCxnSpPr>
        <p:spPr>
          <a:xfrm>
            <a:off x="1143000" y="3156698"/>
            <a:ext cx="5710378"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CD0ACFD9-A660-F14C-BA38-C134DEBEC825}"/>
              </a:ext>
            </a:extLst>
          </p:cNvPr>
          <p:cNvCxnSpPr>
            <a:cxnSpLocks/>
          </p:cNvCxnSpPr>
          <p:nvPr/>
        </p:nvCxnSpPr>
        <p:spPr>
          <a:xfrm flipV="1">
            <a:off x="6858000" y="3160569"/>
            <a:ext cx="0" cy="1582882"/>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458363F3-4D2B-F944-B8A8-BDF52ADACE6B}"/>
              </a:ext>
            </a:extLst>
          </p:cNvPr>
          <p:cNvCxnSpPr>
            <a:cxnSpLocks/>
          </p:cNvCxnSpPr>
          <p:nvPr/>
        </p:nvCxnSpPr>
        <p:spPr>
          <a:xfrm flipV="1">
            <a:off x="2514600" y="3143251"/>
            <a:ext cx="0" cy="2095499"/>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A2D15046-B6AB-D446-B3B4-F3C28A3E276E}"/>
              </a:ext>
            </a:extLst>
          </p:cNvPr>
          <p:cNvCxnSpPr>
            <a:cxnSpLocks/>
          </p:cNvCxnSpPr>
          <p:nvPr/>
        </p:nvCxnSpPr>
        <p:spPr>
          <a:xfrm flipV="1">
            <a:off x="1371600" y="3143250"/>
            <a:ext cx="0" cy="1582882"/>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sp>
        <p:nvSpPr>
          <p:cNvPr id="80" name="TextBox 79">
            <a:extLst>
              <a:ext uri="{FF2B5EF4-FFF2-40B4-BE49-F238E27FC236}">
                <a16:creationId xmlns:a16="http://schemas.microsoft.com/office/drawing/2014/main" id="{23324163-DAA0-964E-A3D4-8EFA0336428B}"/>
              </a:ext>
            </a:extLst>
          </p:cNvPr>
          <p:cNvSpPr txBox="1"/>
          <p:nvPr/>
        </p:nvSpPr>
        <p:spPr>
          <a:xfrm>
            <a:off x="1933575" y="1104901"/>
            <a:ext cx="5086350" cy="507831"/>
          </a:xfrm>
          <a:prstGeom prst="rect">
            <a:avLst/>
          </a:prstGeom>
          <a:noFill/>
        </p:spPr>
        <p:txBody>
          <a:bodyPr wrap="square" rtlCol="0">
            <a:spAutoFit/>
          </a:bodyPr>
          <a:lstStyle/>
          <a:p>
            <a:pPr algn="ctr"/>
            <a:r>
              <a:rPr lang="en-US" sz="2700" dirty="0"/>
              <a:t>Welfare Effect on World</a:t>
            </a:r>
          </a:p>
        </p:txBody>
      </p:sp>
      <p:cxnSp>
        <p:nvCxnSpPr>
          <p:cNvPr id="81" name="Straight Connector 80">
            <a:extLst>
              <a:ext uri="{FF2B5EF4-FFF2-40B4-BE49-F238E27FC236}">
                <a16:creationId xmlns:a16="http://schemas.microsoft.com/office/drawing/2014/main" id="{ACBECF16-67F2-054D-BE41-9CD22182BC4F}"/>
              </a:ext>
            </a:extLst>
          </p:cNvPr>
          <p:cNvCxnSpPr>
            <a:cxnSpLocks/>
          </p:cNvCxnSpPr>
          <p:nvPr/>
        </p:nvCxnSpPr>
        <p:spPr>
          <a:xfrm flipV="1">
            <a:off x="1946545" y="2908570"/>
            <a:ext cx="0" cy="2377805"/>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79" name="Straight Connector 78">
            <a:extLst>
              <a:ext uri="{FF2B5EF4-FFF2-40B4-BE49-F238E27FC236}">
                <a16:creationId xmlns:a16="http://schemas.microsoft.com/office/drawing/2014/main" id="{A22CEB0E-BB12-E44A-A995-61708A6DA36E}"/>
              </a:ext>
            </a:extLst>
          </p:cNvPr>
          <p:cNvCxnSpPr>
            <a:cxnSpLocks/>
          </p:cNvCxnSpPr>
          <p:nvPr/>
        </p:nvCxnSpPr>
        <p:spPr>
          <a:xfrm flipV="1">
            <a:off x="2242148" y="2888863"/>
            <a:ext cx="0" cy="2377805"/>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sp>
        <p:nvSpPr>
          <p:cNvPr id="6" name="Triangle 5">
            <a:extLst>
              <a:ext uri="{FF2B5EF4-FFF2-40B4-BE49-F238E27FC236}">
                <a16:creationId xmlns:a16="http://schemas.microsoft.com/office/drawing/2014/main" id="{6E4F0288-657F-0E4A-9204-EB71857D52E2}"/>
              </a:ext>
            </a:extLst>
          </p:cNvPr>
          <p:cNvSpPr/>
          <p:nvPr/>
        </p:nvSpPr>
        <p:spPr>
          <a:xfrm rot="18077196" flipV="1">
            <a:off x="1890830" y="3409339"/>
            <a:ext cx="498766" cy="94391"/>
          </a:xfrm>
          <a:prstGeom prst="triangle">
            <a:avLst>
              <a:gd name="adj" fmla="val 67224"/>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riangle 92">
            <a:extLst>
              <a:ext uri="{FF2B5EF4-FFF2-40B4-BE49-F238E27FC236}">
                <a16:creationId xmlns:a16="http://schemas.microsoft.com/office/drawing/2014/main" id="{E0F20692-DF32-BC4D-BFEC-DD05977A5336}"/>
              </a:ext>
            </a:extLst>
          </p:cNvPr>
          <p:cNvSpPr/>
          <p:nvPr/>
        </p:nvSpPr>
        <p:spPr>
          <a:xfrm rot="3522804" flipH="1" flipV="1">
            <a:off x="1801350" y="2892703"/>
            <a:ext cx="498766" cy="94391"/>
          </a:xfrm>
          <a:prstGeom prst="triangle">
            <a:avLst>
              <a:gd name="adj" fmla="val 67224"/>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97" name="TextBox 96">
                <a:extLst>
                  <a:ext uri="{FF2B5EF4-FFF2-40B4-BE49-F238E27FC236}">
                    <a16:creationId xmlns:a16="http://schemas.microsoft.com/office/drawing/2014/main" id="{EED2CFEE-E354-5C45-BCA6-B585C0ADE13E}"/>
                  </a:ext>
                </a:extLst>
              </p:cNvPr>
              <p:cNvSpPr txBox="1"/>
              <p:nvPr/>
            </p:nvSpPr>
            <p:spPr>
              <a:xfrm>
                <a:off x="2438400" y="2438400"/>
                <a:ext cx="1793502" cy="376963"/>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𝐵𝑓</m:t>
                        </m:r>
                      </m:sup>
                    </m:sSup>
                    <m:r>
                      <a:rPr lang="en-US" b="0" i="1" smtClean="0">
                        <a:latin typeface="Cambria Math" panose="02040503050406030204" pitchFamily="18" charset="0"/>
                      </a:rPr>
                      <m:t>,</m:t>
                    </m:r>
                    <m:r>
                      <a:rPr lang="en-US" i="1">
                        <a:latin typeface="Cambria Math" panose="02040503050406030204" pitchFamily="18" charset="0"/>
                      </a:rPr>
                      <m:t> </m:t>
                    </m:r>
                    <m:sSup>
                      <m:sSupPr>
                        <m:ctrlPr>
                          <a:rPr lang="en-US" i="1">
                            <a:latin typeface="Cambria Math" panose="02040503050406030204" pitchFamily="18" charset="0"/>
                          </a:rPr>
                        </m:ctrlPr>
                      </m:sSupPr>
                      <m:e>
                        <m:r>
                          <a:rPr lang="en-US" b="0" i="1" smtClean="0">
                            <a:latin typeface="Cambria Math" panose="02040503050406030204" pitchFamily="18" charset="0"/>
                          </a:rPr>
                          <m:t> </m:t>
                        </m:r>
                        <m:r>
                          <a:rPr lang="en-US" i="1">
                            <a:latin typeface="Cambria Math" panose="02040503050406030204" pitchFamily="18" charset="0"/>
                          </a:rPr>
                          <m:t>𝑋</m:t>
                        </m:r>
                      </m:e>
                      <m:sup>
                        <m:r>
                          <a:rPr lang="en-US" i="1">
                            <a:latin typeface="Cambria Math" panose="02040503050406030204" pitchFamily="18" charset="0"/>
                          </a:rPr>
                          <m:t>𝐶𝑓</m:t>
                        </m:r>
                      </m:sup>
                    </m:sSup>
                  </m:oMath>
                </a14:m>
                <a:r>
                  <a:rPr lang="en-US" dirty="0"/>
                  <a:t>,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b="0" i="1" smtClean="0">
                            <a:latin typeface="Cambria Math" panose="02040503050406030204" pitchFamily="18" charset="0"/>
                          </a:rPr>
                          <m:t>𝐷</m:t>
                        </m:r>
                        <m:r>
                          <a:rPr lang="en-US" i="1">
                            <a:latin typeface="Cambria Math" panose="02040503050406030204" pitchFamily="18" charset="0"/>
                          </a:rPr>
                          <m:t>𝑓</m:t>
                        </m:r>
                      </m:sup>
                    </m:sSup>
                  </m:oMath>
                </a14:m>
                <a:endParaRPr lang="en-US" baseline="30000" dirty="0"/>
              </a:p>
            </p:txBody>
          </p:sp>
        </mc:Choice>
        <mc:Fallback xmlns="">
          <p:sp>
            <p:nvSpPr>
              <p:cNvPr id="97" name="TextBox 96">
                <a:extLst>
                  <a:ext uri="{FF2B5EF4-FFF2-40B4-BE49-F238E27FC236}">
                    <a16:creationId xmlns:a16="http://schemas.microsoft.com/office/drawing/2014/main" id="{EED2CFEE-E354-5C45-BCA6-B585C0ADE13E}"/>
                  </a:ext>
                </a:extLst>
              </p:cNvPr>
              <p:cNvSpPr txBox="1">
                <a:spLocks noRot="1" noChangeAspect="1" noMove="1" noResize="1" noEditPoints="1" noAdjustHandles="1" noChangeArrowheads="1" noChangeShapeType="1" noTextEdit="1"/>
              </p:cNvSpPr>
              <p:nvPr/>
            </p:nvSpPr>
            <p:spPr>
              <a:xfrm>
                <a:off x="2438400" y="2438400"/>
                <a:ext cx="1793502" cy="376963"/>
              </a:xfrm>
              <a:prstGeom prst="rect">
                <a:avLst/>
              </a:prstGeom>
              <a:blipFill>
                <a:blip r:embed="rId6"/>
                <a:stretch>
                  <a:fillRect t="-3333" b="-2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8" name="Rectangle 97">
                <a:extLst>
                  <a:ext uri="{FF2B5EF4-FFF2-40B4-BE49-F238E27FC236}">
                    <a16:creationId xmlns:a16="http://schemas.microsoft.com/office/drawing/2014/main" id="{E152641B-087B-2C44-8382-7AD63097A6F4}"/>
                  </a:ext>
                </a:extLst>
              </p:cNvPr>
              <p:cNvSpPr/>
              <p:nvPr/>
            </p:nvSpPr>
            <p:spPr>
              <a:xfrm>
                <a:off x="685800" y="3657600"/>
                <a:ext cx="33457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𝑡</m:t>
                      </m:r>
                    </m:oMath>
                  </m:oMathPara>
                </a14:m>
                <a:endParaRPr lang="en-US" dirty="0"/>
              </a:p>
            </p:txBody>
          </p:sp>
        </mc:Choice>
        <mc:Fallback xmlns="">
          <p:sp>
            <p:nvSpPr>
              <p:cNvPr id="98" name="Rectangle 97">
                <a:extLst>
                  <a:ext uri="{FF2B5EF4-FFF2-40B4-BE49-F238E27FC236}">
                    <a16:creationId xmlns:a16="http://schemas.microsoft.com/office/drawing/2014/main" id="{E152641B-087B-2C44-8382-7AD63097A6F4}"/>
                  </a:ext>
                </a:extLst>
              </p:cNvPr>
              <p:cNvSpPr>
                <a:spLocks noRot="1" noChangeAspect="1" noMove="1" noResize="1" noEditPoints="1" noAdjustHandles="1" noChangeArrowheads="1" noChangeShapeType="1" noTextEdit="1"/>
              </p:cNvSpPr>
              <p:nvPr/>
            </p:nvSpPr>
            <p:spPr>
              <a:xfrm>
                <a:off x="685800" y="3657600"/>
                <a:ext cx="334579" cy="369332"/>
              </a:xfrm>
              <a:prstGeom prst="rect">
                <a:avLst/>
              </a:prstGeom>
              <a:blipFill>
                <a:blip r:embed="rId7"/>
                <a:stretch>
                  <a:fillRect/>
                </a:stretch>
              </a:blipFill>
            </p:spPr>
            <p:txBody>
              <a:bodyPr/>
              <a:lstStyle/>
              <a:p>
                <a:r>
                  <a:rPr lang="en-US">
                    <a:noFill/>
                  </a:rPr>
                  <a:t> </a:t>
                </a:r>
              </a:p>
            </p:txBody>
          </p:sp>
        </mc:Fallback>
      </mc:AlternateContent>
      <p:sp>
        <p:nvSpPr>
          <p:cNvPr id="103" name="TextBox 102">
            <a:extLst>
              <a:ext uri="{FF2B5EF4-FFF2-40B4-BE49-F238E27FC236}">
                <a16:creationId xmlns:a16="http://schemas.microsoft.com/office/drawing/2014/main" id="{F1882CBD-3E42-404E-BBD4-E72A16596C6D}"/>
              </a:ext>
            </a:extLst>
          </p:cNvPr>
          <p:cNvSpPr txBox="1"/>
          <p:nvPr/>
        </p:nvSpPr>
        <p:spPr>
          <a:xfrm>
            <a:off x="4743450" y="1771650"/>
            <a:ext cx="2171700" cy="369332"/>
          </a:xfrm>
          <a:prstGeom prst="rect">
            <a:avLst/>
          </a:prstGeom>
          <a:noFill/>
        </p:spPr>
        <p:txBody>
          <a:bodyPr wrap="square" rtlCol="0">
            <a:spAutoFit/>
          </a:bodyPr>
          <a:lstStyle/>
          <a:p>
            <a:pPr algn="ctr"/>
            <a:r>
              <a:rPr lang="en-US" dirty="0"/>
              <a:t>Import Market</a:t>
            </a:r>
          </a:p>
        </p:txBody>
      </p:sp>
      <p:sp>
        <p:nvSpPr>
          <p:cNvPr id="104" name="TextBox 103">
            <a:extLst>
              <a:ext uri="{FF2B5EF4-FFF2-40B4-BE49-F238E27FC236}">
                <a16:creationId xmlns:a16="http://schemas.microsoft.com/office/drawing/2014/main" id="{B6E53271-8EE7-4B40-82AB-461C3434E620}"/>
              </a:ext>
            </a:extLst>
          </p:cNvPr>
          <p:cNvSpPr txBox="1"/>
          <p:nvPr/>
        </p:nvSpPr>
        <p:spPr>
          <a:xfrm>
            <a:off x="3143250" y="4686300"/>
            <a:ext cx="514350" cy="369332"/>
          </a:xfrm>
          <a:prstGeom prst="rect">
            <a:avLst/>
          </a:prstGeom>
          <a:noFill/>
        </p:spPr>
        <p:txBody>
          <a:bodyPr wrap="square" rtlCol="0">
            <a:spAutoFit/>
          </a:bodyPr>
          <a:lstStyle/>
          <a:p>
            <a:r>
              <a:rPr lang="en-US" dirty="0"/>
              <a:t>Q</a:t>
            </a:r>
          </a:p>
        </p:txBody>
      </p:sp>
      <p:cxnSp>
        <p:nvCxnSpPr>
          <p:cNvPr id="109" name="Straight Arrow Connector 108">
            <a:extLst>
              <a:ext uri="{FF2B5EF4-FFF2-40B4-BE49-F238E27FC236}">
                <a16:creationId xmlns:a16="http://schemas.microsoft.com/office/drawing/2014/main" id="{1C62770E-C249-644B-A599-BE163D1A6578}"/>
              </a:ext>
            </a:extLst>
          </p:cNvPr>
          <p:cNvCxnSpPr/>
          <p:nvPr/>
        </p:nvCxnSpPr>
        <p:spPr>
          <a:xfrm>
            <a:off x="1657350" y="4457700"/>
            <a:ext cx="857250" cy="0"/>
          </a:xfrm>
          <a:prstGeom prst="straightConnector1">
            <a:avLst/>
          </a:prstGeom>
          <a:ln w="38100">
            <a:solidFill>
              <a:srgbClr val="00B0F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0" name="Straight Arrow Connector 109">
            <a:extLst>
              <a:ext uri="{FF2B5EF4-FFF2-40B4-BE49-F238E27FC236}">
                <a16:creationId xmlns:a16="http://schemas.microsoft.com/office/drawing/2014/main" id="{B7472167-0B96-9A4B-A427-4915180C26E5}"/>
              </a:ext>
            </a:extLst>
          </p:cNvPr>
          <p:cNvCxnSpPr>
            <a:cxnSpLocks/>
          </p:cNvCxnSpPr>
          <p:nvPr/>
        </p:nvCxnSpPr>
        <p:spPr>
          <a:xfrm>
            <a:off x="6547631" y="4461217"/>
            <a:ext cx="313886" cy="0"/>
          </a:xfrm>
          <a:prstGeom prst="straightConnector1">
            <a:avLst/>
          </a:prstGeom>
          <a:ln w="381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1" name="Straight Arrow Connector 110">
            <a:extLst>
              <a:ext uri="{FF2B5EF4-FFF2-40B4-BE49-F238E27FC236}">
                <a16:creationId xmlns:a16="http://schemas.microsoft.com/office/drawing/2014/main" id="{77E927A8-4345-7B41-A729-DE7E0578B9A0}"/>
              </a:ext>
            </a:extLst>
          </p:cNvPr>
          <p:cNvCxnSpPr>
            <a:cxnSpLocks/>
          </p:cNvCxnSpPr>
          <p:nvPr/>
        </p:nvCxnSpPr>
        <p:spPr>
          <a:xfrm flipH="1">
            <a:off x="2514600" y="4457700"/>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2" name="Straight Arrow Connector 111">
            <a:extLst>
              <a:ext uri="{FF2B5EF4-FFF2-40B4-BE49-F238E27FC236}">
                <a16:creationId xmlns:a16="http://schemas.microsoft.com/office/drawing/2014/main" id="{B9E770DC-C29D-E44B-AE88-F301145D418A}"/>
              </a:ext>
            </a:extLst>
          </p:cNvPr>
          <p:cNvCxnSpPr>
            <a:cxnSpLocks/>
          </p:cNvCxnSpPr>
          <p:nvPr/>
        </p:nvCxnSpPr>
        <p:spPr>
          <a:xfrm flipH="1">
            <a:off x="1371600" y="4457700"/>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13" name="Left Brace 112">
            <a:extLst>
              <a:ext uri="{FF2B5EF4-FFF2-40B4-BE49-F238E27FC236}">
                <a16:creationId xmlns:a16="http://schemas.microsoft.com/office/drawing/2014/main" id="{B6ACF7FA-6B4F-5946-B0E0-DF3E8FF8EC69}"/>
              </a:ext>
            </a:extLst>
          </p:cNvPr>
          <p:cNvSpPr/>
          <p:nvPr/>
        </p:nvSpPr>
        <p:spPr>
          <a:xfrm rot="5400000">
            <a:off x="1481138" y="4574382"/>
            <a:ext cx="54769" cy="273844"/>
          </a:xfrm>
          <a:prstGeom prst="leftBrace">
            <a:avLst>
              <a:gd name="adj1" fmla="val 44444"/>
              <a:gd name="adj2" fmla="val 50000"/>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4" name="Left Brace 113">
            <a:extLst>
              <a:ext uri="{FF2B5EF4-FFF2-40B4-BE49-F238E27FC236}">
                <a16:creationId xmlns:a16="http://schemas.microsoft.com/office/drawing/2014/main" id="{E370756B-9478-6844-933D-48FF81E108BE}"/>
              </a:ext>
            </a:extLst>
          </p:cNvPr>
          <p:cNvSpPr/>
          <p:nvPr/>
        </p:nvSpPr>
        <p:spPr>
          <a:xfrm rot="5400000">
            <a:off x="2624138" y="4574382"/>
            <a:ext cx="54769" cy="273844"/>
          </a:xfrm>
          <a:prstGeom prst="leftBrace">
            <a:avLst>
              <a:gd name="adj1" fmla="val 44444"/>
              <a:gd name="adj2" fmla="val 50000"/>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5" name="Left Brace 114">
            <a:extLst>
              <a:ext uri="{FF2B5EF4-FFF2-40B4-BE49-F238E27FC236}">
                <a16:creationId xmlns:a16="http://schemas.microsoft.com/office/drawing/2014/main" id="{EBE94D8C-F76A-6B4F-91D0-398B1CE073B8}"/>
              </a:ext>
            </a:extLst>
          </p:cNvPr>
          <p:cNvSpPr/>
          <p:nvPr/>
        </p:nvSpPr>
        <p:spPr>
          <a:xfrm rot="5400000">
            <a:off x="6672262" y="4555332"/>
            <a:ext cx="61913" cy="304800"/>
          </a:xfrm>
          <a:prstGeom prst="leftBrace">
            <a:avLst>
              <a:gd name="adj1" fmla="val 44444"/>
              <a:gd name="adj2" fmla="val 50000"/>
            </a:avLst>
          </a:prstGeom>
          <a:ln>
            <a:solidFill>
              <a:srgbClr val="00B05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16" name="Straight Arrow Connector 115">
            <a:extLst>
              <a:ext uri="{FF2B5EF4-FFF2-40B4-BE49-F238E27FC236}">
                <a16:creationId xmlns:a16="http://schemas.microsoft.com/office/drawing/2014/main" id="{894B674E-FB94-0246-8381-5ED5E92DB1CA}"/>
              </a:ext>
            </a:extLst>
          </p:cNvPr>
          <p:cNvCxnSpPr>
            <a:cxnSpLocks/>
          </p:cNvCxnSpPr>
          <p:nvPr/>
        </p:nvCxnSpPr>
        <p:spPr>
          <a:xfrm flipH="1">
            <a:off x="2226635" y="5048250"/>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17" name="Rectangle 116">
            <a:extLst>
              <a:ext uri="{FF2B5EF4-FFF2-40B4-BE49-F238E27FC236}">
                <a16:creationId xmlns:a16="http://schemas.microsoft.com/office/drawing/2014/main" id="{421B75EF-6D21-9741-8F06-7EAE30090A7D}"/>
              </a:ext>
            </a:extLst>
          </p:cNvPr>
          <p:cNvSpPr/>
          <p:nvPr/>
        </p:nvSpPr>
        <p:spPr>
          <a:xfrm>
            <a:off x="2120948" y="5048250"/>
            <a:ext cx="463588" cy="369332"/>
          </a:xfrm>
          <a:prstGeom prst="rect">
            <a:avLst/>
          </a:prstGeom>
        </p:spPr>
        <p:txBody>
          <a:bodyPr wrap="none">
            <a:spAutoFit/>
          </a:bodyPr>
          <a:lstStyle/>
          <a:p>
            <a:r>
              <a:rPr lang="en-US" i="1" dirty="0">
                <a:solidFill>
                  <a:srgbClr val="0070C0"/>
                </a:solidFill>
                <a:latin typeface="Cambria Math" panose="02040503050406030204" pitchFamily="18" charset="0"/>
              </a:rPr>
              <a:t>TR</a:t>
            </a:r>
          </a:p>
        </p:txBody>
      </p:sp>
      <p:cxnSp>
        <p:nvCxnSpPr>
          <p:cNvPr id="118" name="Straight Arrow Connector 117">
            <a:extLst>
              <a:ext uri="{FF2B5EF4-FFF2-40B4-BE49-F238E27FC236}">
                <a16:creationId xmlns:a16="http://schemas.microsoft.com/office/drawing/2014/main" id="{63BC7E62-E84C-5247-8CD1-D5996084C3DE}"/>
              </a:ext>
            </a:extLst>
          </p:cNvPr>
          <p:cNvCxnSpPr>
            <a:cxnSpLocks/>
          </p:cNvCxnSpPr>
          <p:nvPr/>
        </p:nvCxnSpPr>
        <p:spPr>
          <a:xfrm flipH="1">
            <a:off x="1651000" y="5052483"/>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19" name="Rectangle 118">
            <a:extLst>
              <a:ext uri="{FF2B5EF4-FFF2-40B4-BE49-F238E27FC236}">
                <a16:creationId xmlns:a16="http://schemas.microsoft.com/office/drawing/2014/main" id="{762AD3AB-A00E-5D4E-B7E1-4186DCBC52FB}"/>
              </a:ext>
            </a:extLst>
          </p:cNvPr>
          <p:cNvSpPr/>
          <p:nvPr/>
        </p:nvSpPr>
        <p:spPr>
          <a:xfrm>
            <a:off x="1531029" y="5059463"/>
            <a:ext cx="473206" cy="369332"/>
          </a:xfrm>
          <a:prstGeom prst="rect">
            <a:avLst/>
          </a:prstGeom>
        </p:spPr>
        <p:txBody>
          <a:bodyPr wrap="none">
            <a:spAutoFit/>
          </a:bodyPr>
          <a:lstStyle/>
          <a:p>
            <a:r>
              <a:rPr lang="en-US" i="1" dirty="0">
                <a:solidFill>
                  <a:srgbClr val="FF0000"/>
                </a:solidFill>
                <a:latin typeface="Cambria Math" panose="02040503050406030204" pitchFamily="18" charset="0"/>
              </a:rPr>
              <a:t>TD</a:t>
            </a:r>
          </a:p>
        </p:txBody>
      </p:sp>
      <p:cxnSp>
        <p:nvCxnSpPr>
          <p:cNvPr id="120" name="Straight Arrow Connector 119">
            <a:extLst>
              <a:ext uri="{FF2B5EF4-FFF2-40B4-BE49-F238E27FC236}">
                <a16:creationId xmlns:a16="http://schemas.microsoft.com/office/drawing/2014/main" id="{1F598DD4-7423-6646-B8C3-DBF269BD4A18}"/>
              </a:ext>
            </a:extLst>
          </p:cNvPr>
          <p:cNvCxnSpPr>
            <a:cxnSpLocks/>
          </p:cNvCxnSpPr>
          <p:nvPr/>
        </p:nvCxnSpPr>
        <p:spPr>
          <a:xfrm>
            <a:off x="1940917" y="5051767"/>
            <a:ext cx="313886" cy="0"/>
          </a:xfrm>
          <a:prstGeom prst="straightConnector1">
            <a:avLst/>
          </a:prstGeom>
          <a:ln w="381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sp>
        <p:nvSpPr>
          <p:cNvPr id="121" name="Rectangle 120">
            <a:extLst>
              <a:ext uri="{FF2B5EF4-FFF2-40B4-BE49-F238E27FC236}">
                <a16:creationId xmlns:a16="http://schemas.microsoft.com/office/drawing/2014/main" id="{74D9AC27-3228-CB47-BCA6-814BAA4DDA1E}"/>
              </a:ext>
            </a:extLst>
          </p:cNvPr>
          <p:cNvSpPr/>
          <p:nvPr/>
        </p:nvSpPr>
        <p:spPr>
          <a:xfrm>
            <a:off x="1831605" y="5055230"/>
            <a:ext cx="447623" cy="369332"/>
          </a:xfrm>
          <a:prstGeom prst="rect">
            <a:avLst/>
          </a:prstGeom>
        </p:spPr>
        <p:txBody>
          <a:bodyPr wrap="none">
            <a:spAutoFit/>
          </a:bodyPr>
          <a:lstStyle/>
          <a:p>
            <a:r>
              <a:rPr lang="en-US" i="1" dirty="0">
                <a:solidFill>
                  <a:srgbClr val="00B050"/>
                </a:solidFill>
                <a:latin typeface="Cambria Math" panose="02040503050406030204" pitchFamily="18" charset="0"/>
              </a:rPr>
              <a:t>TC</a:t>
            </a:r>
          </a:p>
        </p:txBody>
      </p:sp>
      <p:sp>
        <p:nvSpPr>
          <p:cNvPr id="122" name="Rectangle 121">
            <a:extLst>
              <a:ext uri="{FF2B5EF4-FFF2-40B4-BE49-F238E27FC236}">
                <a16:creationId xmlns:a16="http://schemas.microsoft.com/office/drawing/2014/main" id="{FB61BEE4-A50F-8746-8C06-D8B5BA687321}"/>
              </a:ext>
            </a:extLst>
          </p:cNvPr>
          <p:cNvSpPr/>
          <p:nvPr/>
        </p:nvSpPr>
        <p:spPr>
          <a:xfrm>
            <a:off x="2409324" y="4420268"/>
            <a:ext cx="463588" cy="369332"/>
          </a:xfrm>
          <a:prstGeom prst="rect">
            <a:avLst/>
          </a:prstGeom>
        </p:spPr>
        <p:txBody>
          <a:bodyPr wrap="none">
            <a:spAutoFit/>
          </a:bodyPr>
          <a:lstStyle/>
          <a:p>
            <a:r>
              <a:rPr lang="en-US" i="1" dirty="0">
                <a:solidFill>
                  <a:srgbClr val="0070C0"/>
                </a:solidFill>
                <a:latin typeface="Cambria Math" panose="02040503050406030204" pitchFamily="18" charset="0"/>
              </a:rPr>
              <a:t>TR</a:t>
            </a:r>
          </a:p>
        </p:txBody>
      </p:sp>
      <p:sp>
        <p:nvSpPr>
          <p:cNvPr id="123" name="Rectangle 122">
            <a:extLst>
              <a:ext uri="{FF2B5EF4-FFF2-40B4-BE49-F238E27FC236}">
                <a16:creationId xmlns:a16="http://schemas.microsoft.com/office/drawing/2014/main" id="{7575EC9F-BC63-564B-86E6-64F662911017}"/>
              </a:ext>
            </a:extLst>
          </p:cNvPr>
          <p:cNvSpPr/>
          <p:nvPr/>
        </p:nvSpPr>
        <p:spPr>
          <a:xfrm>
            <a:off x="6445299" y="4415819"/>
            <a:ext cx="447623" cy="369332"/>
          </a:xfrm>
          <a:prstGeom prst="rect">
            <a:avLst/>
          </a:prstGeom>
        </p:spPr>
        <p:txBody>
          <a:bodyPr wrap="none">
            <a:spAutoFit/>
          </a:bodyPr>
          <a:lstStyle/>
          <a:p>
            <a:r>
              <a:rPr lang="en-US" i="1" dirty="0">
                <a:solidFill>
                  <a:srgbClr val="00B050"/>
                </a:solidFill>
                <a:latin typeface="Cambria Math" panose="02040503050406030204" pitchFamily="18" charset="0"/>
              </a:rPr>
              <a:t>TC</a:t>
            </a:r>
          </a:p>
        </p:txBody>
      </p:sp>
      <p:sp>
        <p:nvSpPr>
          <p:cNvPr id="124" name="Rectangle 123">
            <a:extLst>
              <a:ext uri="{FF2B5EF4-FFF2-40B4-BE49-F238E27FC236}">
                <a16:creationId xmlns:a16="http://schemas.microsoft.com/office/drawing/2014/main" id="{DD08C0AA-AF7C-A34A-9B56-368CE2B79FE8}"/>
              </a:ext>
            </a:extLst>
          </p:cNvPr>
          <p:cNvSpPr/>
          <p:nvPr/>
        </p:nvSpPr>
        <p:spPr>
          <a:xfrm>
            <a:off x="1260977" y="4420268"/>
            <a:ext cx="473206" cy="369332"/>
          </a:xfrm>
          <a:prstGeom prst="rect">
            <a:avLst/>
          </a:prstGeom>
        </p:spPr>
        <p:txBody>
          <a:bodyPr wrap="none">
            <a:spAutoFit/>
          </a:bodyPr>
          <a:lstStyle/>
          <a:p>
            <a:r>
              <a:rPr lang="en-US" i="1" dirty="0">
                <a:solidFill>
                  <a:srgbClr val="FF0000"/>
                </a:solidFill>
                <a:latin typeface="Cambria Math" panose="02040503050406030204" pitchFamily="18" charset="0"/>
              </a:rPr>
              <a:t>TD</a:t>
            </a:r>
          </a:p>
        </p:txBody>
      </p:sp>
      <p:cxnSp>
        <p:nvCxnSpPr>
          <p:cNvPr id="125" name="Straight Connector 124">
            <a:extLst>
              <a:ext uri="{FF2B5EF4-FFF2-40B4-BE49-F238E27FC236}">
                <a16:creationId xmlns:a16="http://schemas.microsoft.com/office/drawing/2014/main" id="{F62FCC16-B668-E54E-9F5E-996475D5F2D7}"/>
              </a:ext>
            </a:extLst>
          </p:cNvPr>
          <p:cNvCxnSpPr>
            <a:cxnSpLocks/>
          </p:cNvCxnSpPr>
          <p:nvPr/>
        </p:nvCxnSpPr>
        <p:spPr>
          <a:xfrm>
            <a:off x="4000500" y="4743450"/>
            <a:ext cx="36004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 name="Footer Placeholder 2">
            <a:extLst>
              <a:ext uri="{FF2B5EF4-FFF2-40B4-BE49-F238E27FC236}">
                <a16:creationId xmlns:a16="http://schemas.microsoft.com/office/drawing/2014/main" id="{892C4F84-3ECB-4B49-AE33-A1060D11AE85}"/>
              </a:ext>
            </a:extLst>
          </p:cNvPr>
          <p:cNvSpPr>
            <a:spLocks noGrp="1"/>
          </p:cNvSpPr>
          <p:nvPr>
            <p:ph type="ftr" sz="quarter" idx="11"/>
          </p:nvPr>
        </p:nvSpPr>
        <p:spPr/>
        <p:txBody>
          <a:bodyPr/>
          <a:lstStyle/>
          <a:p>
            <a:pPr>
              <a:defRPr/>
            </a:pPr>
            <a:r>
              <a:rPr lang="en-US"/>
              <a:t>Class 19:  Preferential Trading Arrangements</a:t>
            </a:r>
          </a:p>
        </p:txBody>
      </p:sp>
    </p:spTree>
    <p:extLst>
      <p:ext uri="{BB962C8B-B14F-4D97-AF65-F5344CB8AC3E}">
        <p14:creationId xmlns:p14="http://schemas.microsoft.com/office/powerpoint/2010/main" val="3154152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00122 -0.00139 C 0.01579 0.01967 0.03298 0.04097 0.04843 0.03241 C 0.06388 0.02384 0.09114 -0.05255 0.09114 -0.05232 L 0.09114 -0.05255 " pathEditMode="relative" rAng="0" ptsTypes="AAAA">
                                      <p:cBhvr>
                                        <p:cTn id="6" dur="2000" fill="hold"/>
                                        <p:tgtEl>
                                          <p:spTgt spid="61"/>
                                        </p:tgtEl>
                                        <p:attrNameLst>
                                          <p:attrName>ppt_x</p:attrName>
                                          <p:attrName>ppt_y</p:attrName>
                                        </p:attrNameLst>
                                      </p:cBhvr>
                                      <p:rCtr x="4618" y="-78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Rectangle 88">
            <a:extLst>
              <a:ext uri="{FF2B5EF4-FFF2-40B4-BE49-F238E27FC236}">
                <a16:creationId xmlns:a16="http://schemas.microsoft.com/office/drawing/2014/main" id="{149869AF-305A-F94B-9732-F04B86997CC8}"/>
              </a:ext>
            </a:extLst>
          </p:cNvPr>
          <p:cNvSpPr/>
          <p:nvPr/>
        </p:nvSpPr>
        <p:spPr>
          <a:xfrm>
            <a:off x="0" y="472797"/>
            <a:ext cx="9144000" cy="55546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Triangle 62">
            <a:extLst>
              <a:ext uri="{FF2B5EF4-FFF2-40B4-BE49-F238E27FC236}">
                <a16:creationId xmlns:a16="http://schemas.microsoft.com/office/drawing/2014/main" id="{598D6096-9C8B-E94C-B204-06E2632BB7B9}"/>
              </a:ext>
            </a:extLst>
          </p:cNvPr>
          <p:cNvSpPr/>
          <p:nvPr/>
        </p:nvSpPr>
        <p:spPr>
          <a:xfrm rot="3522804" flipH="1" flipV="1">
            <a:off x="2743414" y="3111438"/>
            <a:ext cx="498766" cy="94391"/>
          </a:xfrm>
          <a:prstGeom prst="triangle">
            <a:avLst>
              <a:gd name="adj" fmla="val 67224"/>
            </a:avLst>
          </a:prstGeom>
          <a:pattFill prst="dkUpDiag">
            <a:fgClr>
              <a:srgbClr val="007212"/>
            </a:fgClr>
            <a:bgClr>
              <a:schemeClr val="bg1"/>
            </a:bgClr>
          </a:patt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ight Triangle 59">
            <a:extLst>
              <a:ext uri="{FF2B5EF4-FFF2-40B4-BE49-F238E27FC236}">
                <a16:creationId xmlns:a16="http://schemas.microsoft.com/office/drawing/2014/main" id="{D986D84F-40F6-D14B-B9E1-0E29B4FC00AA}"/>
              </a:ext>
            </a:extLst>
          </p:cNvPr>
          <p:cNvSpPr/>
          <p:nvPr/>
        </p:nvSpPr>
        <p:spPr>
          <a:xfrm flipV="1">
            <a:off x="1944445" y="3161539"/>
            <a:ext cx="295565" cy="527660"/>
          </a:xfrm>
          <a:prstGeom prst="rtTriangle">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 name="Right Triangle 82">
            <a:extLst>
              <a:ext uri="{FF2B5EF4-FFF2-40B4-BE49-F238E27FC236}">
                <a16:creationId xmlns:a16="http://schemas.microsoft.com/office/drawing/2014/main" id="{F11B4B00-1A05-9547-AC1B-529F2490CA54}"/>
              </a:ext>
            </a:extLst>
          </p:cNvPr>
          <p:cNvSpPr/>
          <p:nvPr/>
        </p:nvSpPr>
        <p:spPr>
          <a:xfrm>
            <a:off x="1950866" y="2914650"/>
            <a:ext cx="291227" cy="242761"/>
          </a:xfrm>
          <a:prstGeom prst="rtTriangle">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88</a:t>
            </a:fld>
            <a:endParaRPr lang="en-US"/>
          </a:p>
        </p:txBody>
      </p:sp>
      <p:cxnSp>
        <p:nvCxnSpPr>
          <p:cNvPr id="7" name="Straight Connector 6"/>
          <p:cNvCxnSpPr>
            <a:cxnSpLocks/>
          </p:cNvCxnSpPr>
          <p:nvPr/>
        </p:nvCxnSpPr>
        <p:spPr>
          <a:xfrm>
            <a:off x="1143000" y="4743450"/>
            <a:ext cx="22288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V="1">
            <a:off x="11430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914400" y="2114550"/>
            <a:ext cx="514350" cy="369332"/>
          </a:xfrm>
          <a:prstGeom prst="rect">
            <a:avLst/>
          </a:prstGeom>
          <a:noFill/>
        </p:spPr>
        <p:txBody>
          <a:bodyPr wrap="square" rtlCol="0">
            <a:spAutoFit/>
          </a:bodyPr>
          <a:lstStyle/>
          <a:p>
            <a:r>
              <a:rPr lang="en-US" dirty="0"/>
              <a:t>P</a:t>
            </a:r>
          </a:p>
        </p:txBody>
      </p:sp>
      <p:sp>
        <p:nvSpPr>
          <p:cNvPr id="34" name="TextBox 33"/>
          <p:cNvSpPr txBox="1"/>
          <p:nvPr/>
        </p:nvSpPr>
        <p:spPr>
          <a:xfrm>
            <a:off x="1314450" y="1600201"/>
            <a:ext cx="1943100" cy="646331"/>
          </a:xfrm>
          <a:prstGeom prst="rect">
            <a:avLst/>
          </a:prstGeom>
          <a:noFill/>
        </p:spPr>
        <p:txBody>
          <a:bodyPr wrap="square" rtlCol="0">
            <a:spAutoFit/>
          </a:bodyPr>
          <a:lstStyle/>
          <a:p>
            <a:pPr algn="ctr"/>
            <a:r>
              <a:rPr lang="en-US" dirty="0"/>
              <a:t>Export Supplies of B, C, and D</a:t>
            </a:r>
          </a:p>
        </p:txBody>
      </p:sp>
      <p:sp>
        <p:nvSpPr>
          <p:cNvPr id="38" name="Left Brace 37"/>
          <p:cNvSpPr/>
          <p:nvPr/>
        </p:nvSpPr>
        <p:spPr>
          <a:xfrm>
            <a:off x="971550" y="3371850"/>
            <a:ext cx="171450" cy="1028700"/>
          </a:xfrm>
          <a:prstGeom prst="leftBrace">
            <a:avLst>
              <a:gd name="adj1" fmla="val 44444"/>
              <a:gd name="adj2"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62" name="Straight Connector 61"/>
          <p:cNvCxnSpPr/>
          <p:nvPr/>
        </p:nvCxnSpPr>
        <p:spPr>
          <a:xfrm flipV="1">
            <a:off x="40005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5" name="TextBox 64"/>
          <p:cNvSpPr txBox="1"/>
          <p:nvPr/>
        </p:nvSpPr>
        <p:spPr>
          <a:xfrm>
            <a:off x="7486650" y="4686300"/>
            <a:ext cx="514350" cy="369332"/>
          </a:xfrm>
          <a:prstGeom prst="rect">
            <a:avLst/>
          </a:prstGeom>
          <a:noFill/>
        </p:spPr>
        <p:txBody>
          <a:bodyPr wrap="square" rtlCol="0">
            <a:spAutoFit/>
          </a:bodyPr>
          <a:lstStyle/>
          <a:p>
            <a:r>
              <a:rPr lang="en-US" dirty="0"/>
              <a:t>Q</a:t>
            </a:r>
          </a:p>
        </p:txBody>
      </p:sp>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92EE2414-DF8A-4344-983D-77235EC7E06D}"/>
                  </a:ext>
                </a:extLst>
              </p:cNvPr>
              <p:cNvSpPr txBox="1"/>
              <p:nvPr/>
            </p:nvSpPr>
            <p:spPr>
              <a:xfrm>
                <a:off x="2286000" y="2171700"/>
                <a:ext cx="1023657" cy="3702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𝑡</m:t>
                          </m:r>
                        </m:sup>
                      </m:sSup>
                      <m:r>
                        <a:rPr lang="en-US" i="1">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𝑡</m:t>
                          </m:r>
                        </m:sup>
                      </m:sSup>
                      <m:r>
                        <a:rPr lang="en-US" b="0" i="1" smtClean="0">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b="0" i="1" smtClean="0">
                              <a:latin typeface="Cambria Math" panose="02040503050406030204" pitchFamily="18" charset="0"/>
                            </a:rPr>
                            <m:t>𝐷</m:t>
                          </m:r>
                          <m:r>
                            <a:rPr lang="en-US" i="1">
                              <a:latin typeface="Cambria Math" panose="02040503050406030204" pitchFamily="18" charset="0"/>
                            </a:rPr>
                            <m:t>𝑡</m:t>
                          </m:r>
                        </m:sup>
                      </m:sSup>
                    </m:oMath>
                  </m:oMathPara>
                </a14:m>
                <a:endParaRPr lang="en-US" baseline="30000" dirty="0"/>
              </a:p>
            </p:txBody>
          </p:sp>
        </mc:Choice>
        <mc:Fallback xmlns="">
          <p:sp>
            <p:nvSpPr>
              <p:cNvPr id="52" name="TextBox 51">
                <a:extLst>
                  <a:ext uri="{FF2B5EF4-FFF2-40B4-BE49-F238E27FC236}">
                    <a16:creationId xmlns:a16="http://schemas.microsoft.com/office/drawing/2014/main" id="{92EE2414-DF8A-4344-983D-77235EC7E06D}"/>
                  </a:ext>
                </a:extLst>
              </p:cNvPr>
              <p:cNvSpPr txBox="1">
                <a:spLocks noRot="1" noChangeAspect="1" noMove="1" noResize="1" noEditPoints="1" noAdjustHandles="1" noChangeArrowheads="1" noChangeShapeType="1" noTextEdit="1"/>
              </p:cNvSpPr>
              <p:nvPr/>
            </p:nvSpPr>
            <p:spPr>
              <a:xfrm>
                <a:off x="2286000" y="2171700"/>
                <a:ext cx="1023657" cy="370230"/>
              </a:xfrm>
              <a:prstGeom prst="rect">
                <a:avLst/>
              </a:prstGeom>
              <a:blipFill>
                <a:blip r:embed="rId2"/>
                <a:stretch>
                  <a:fillRect r="-33333"/>
                </a:stretch>
              </a:blipFill>
            </p:spPr>
            <p:txBody>
              <a:bodyPr/>
              <a:lstStyle/>
              <a:p>
                <a:r>
                  <a:rPr lang="en-US">
                    <a:noFill/>
                  </a:rPr>
                  <a:t> </a:t>
                </a:r>
              </a:p>
            </p:txBody>
          </p:sp>
        </mc:Fallback>
      </mc:AlternateContent>
      <p:sp>
        <p:nvSpPr>
          <p:cNvPr id="82" name="TextBox 81">
            <a:extLst>
              <a:ext uri="{FF2B5EF4-FFF2-40B4-BE49-F238E27FC236}">
                <a16:creationId xmlns:a16="http://schemas.microsoft.com/office/drawing/2014/main" id="{7E6B0EBB-1053-F74B-9D67-38DE2DAC1BC9}"/>
              </a:ext>
            </a:extLst>
          </p:cNvPr>
          <p:cNvSpPr txBox="1"/>
          <p:nvPr/>
        </p:nvSpPr>
        <p:spPr>
          <a:xfrm>
            <a:off x="3771900" y="2114550"/>
            <a:ext cx="514350" cy="369332"/>
          </a:xfrm>
          <a:prstGeom prst="rect">
            <a:avLst/>
          </a:prstGeom>
          <a:noFill/>
        </p:spPr>
        <p:txBody>
          <a:bodyPr wrap="square" rtlCol="0">
            <a:spAutoFit/>
          </a:bodyPr>
          <a:lstStyle/>
          <a:p>
            <a:r>
              <a:rPr lang="en-US" dirty="0"/>
              <a:t>P</a:t>
            </a:r>
          </a:p>
        </p:txBody>
      </p:sp>
      <p:cxnSp>
        <p:nvCxnSpPr>
          <p:cNvPr id="37" name="Straight Connector 36">
            <a:extLst>
              <a:ext uri="{FF2B5EF4-FFF2-40B4-BE49-F238E27FC236}">
                <a16:creationId xmlns:a16="http://schemas.microsoft.com/office/drawing/2014/main" id="{2B69756F-A655-3D4B-94B8-1C84BBD8D05F}"/>
              </a:ext>
            </a:extLst>
          </p:cNvPr>
          <p:cNvCxnSpPr>
            <a:cxnSpLocks/>
          </p:cNvCxnSpPr>
          <p:nvPr/>
        </p:nvCxnSpPr>
        <p:spPr>
          <a:xfrm flipV="1">
            <a:off x="4000500" y="3371850"/>
            <a:ext cx="108585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7D3B3EFB-8AD7-B847-A9E9-32226D6619E0}"/>
              </a:ext>
            </a:extLst>
          </p:cNvPr>
          <p:cNvCxnSpPr>
            <a:cxnSpLocks/>
          </p:cNvCxnSpPr>
          <p:nvPr/>
        </p:nvCxnSpPr>
        <p:spPr>
          <a:xfrm flipV="1">
            <a:off x="4000500" y="3371850"/>
            <a:ext cx="217170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0" name="Straight Connector 89">
            <a:extLst>
              <a:ext uri="{FF2B5EF4-FFF2-40B4-BE49-F238E27FC236}">
                <a16:creationId xmlns:a16="http://schemas.microsoft.com/office/drawing/2014/main" id="{B2D8F04D-0077-A244-88D3-72FB5EC1C75A}"/>
              </a:ext>
            </a:extLst>
          </p:cNvPr>
          <p:cNvCxnSpPr>
            <a:cxnSpLocks/>
          </p:cNvCxnSpPr>
          <p:nvPr/>
        </p:nvCxnSpPr>
        <p:spPr>
          <a:xfrm flipV="1">
            <a:off x="1143000" y="2343150"/>
            <a:ext cx="114300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2" name="Straight Connector 91">
            <a:extLst>
              <a:ext uri="{FF2B5EF4-FFF2-40B4-BE49-F238E27FC236}">
                <a16:creationId xmlns:a16="http://schemas.microsoft.com/office/drawing/2014/main" id="{8B85F163-61A3-0746-963C-6D9ECA960372}"/>
              </a:ext>
            </a:extLst>
          </p:cNvPr>
          <p:cNvCxnSpPr>
            <a:cxnSpLocks/>
          </p:cNvCxnSpPr>
          <p:nvPr/>
        </p:nvCxnSpPr>
        <p:spPr>
          <a:xfrm flipV="1">
            <a:off x="1143000" y="2743200"/>
            <a:ext cx="1828800" cy="16573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5" name="Straight Connector 104">
            <a:extLst>
              <a:ext uri="{FF2B5EF4-FFF2-40B4-BE49-F238E27FC236}">
                <a16:creationId xmlns:a16="http://schemas.microsoft.com/office/drawing/2014/main" id="{BD22C410-650B-8D47-BD64-C672E078F6CA}"/>
              </a:ext>
            </a:extLst>
          </p:cNvPr>
          <p:cNvCxnSpPr>
            <a:cxnSpLocks/>
          </p:cNvCxnSpPr>
          <p:nvPr/>
        </p:nvCxnSpPr>
        <p:spPr>
          <a:xfrm flipV="1">
            <a:off x="6172200" y="2914650"/>
            <a:ext cx="1485900" cy="4572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8" name="Straight Connector 107">
            <a:extLst>
              <a:ext uri="{FF2B5EF4-FFF2-40B4-BE49-F238E27FC236}">
                <a16:creationId xmlns:a16="http://schemas.microsoft.com/office/drawing/2014/main" id="{78587724-9D09-8C47-A585-6DFE04317138}"/>
              </a:ext>
            </a:extLst>
          </p:cNvPr>
          <p:cNvCxnSpPr>
            <a:cxnSpLocks/>
          </p:cNvCxnSpPr>
          <p:nvPr/>
        </p:nvCxnSpPr>
        <p:spPr>
          <a:xfrm flipV="1">
            <a:off x="5086350" y="2571750"/>
            <a:ext cx="2571750" cy="8001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0296D01C-5A67-F249-8B2F-49D0E799DF72}"/>
              </a:ext>
            </a:extLst>
          </p:cNvPr>
          <p:cNvCxnSpPr>
            <a:cxnSpLocks/>
          </p:cNvCxnSpPr>
          <p:nvPr/>
        </p:nvCxnSpPr>
        <p:spPr>
          <a:xfrm>
            <a:off x="5772150" y="2286000"/>
            <a:ext cx="1771650" cy="14287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80892F4F-B952-8C4F-B790-4341425ED3BF}"/>
                  </a:ext>
                </a:extLst>
              </p:cNvPr>
              <p:cNvSpPr/>
              <p:nvPr/>
            </p:nvSpPr>
            <p:spPr>
              <a:xfrm>
                <a:off x="7258051" y="2286000"/>
                <a:ext cx="64203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𝑋</m:t>
                          </m:r>
                        </m:e>
                        <m:sub>
                          <m:r>
                            <a:rPr lang="en-US" i="1">
                              <a:solidFill>
                                <a:schemeClr val="tx1"/>
                              </a:solidFill>
                              <a:latin typeface="Cambria Math" panose="02040503050406030204" pitchFamily="18" charset="0"/>
                            </a:rPr>
                            <m:t>1</m:t>
                          </m:r>
                        </m:sub>
                      </m:sSub>
                    </m:oMath>
                  </m:oMathPara>
                </a14:m>
                <a:endParaRPr lang="en-US" dirty="0">
                  <a:solidFill>
                    <a:schemeClr val="tx1"/>
                  </a:solidFill>
                </a:endParaRPr>
              </a:p>
            </p:txBody>
          </p:sp>
        </mc:Choice>
        <mc:Fallback xmlns="">
          <p:sp>
            <p:nvSpPr>
              <p:cNvPr id="2" name="Rectangle 1">
                <a:extLst>
                  <a:ext uri="{FF2B5EF4-FFF2-40B4-BE49-F238E27FC236}">
                    <a16:creationId xmlns:a16="http://schemas.microsoft.com/office/drawing/2014/main" id="{80892F4F-B952-8C4F-B790-4341425ED3BF}"/>
                  </a:ext>
                </a:extLst>
              </p:cNvPr>
              <p:cNvSpPr>
                <a:spLocks noRot="1" noChangeAspect="1" noMove="1" noResize="1" noEditPoints="1" noAdjustHandles="1" noChangeArrowheads="1" noChangeShapeType="1" noTextEdit="1"/>
              </p:cNvSpPr>
              <p:nvPr/>
            </p:nvSpPr>
            <p:spPr>
              <a:xfrm>
                <a:off x="7258051" y="2286000"/>
                <a:ext cx="642035" cy="369332"/>
              </a:xfrm>
              <a:prstGeom prst="rect">
                <a:avLst/>
              </a:prstGeom>
              <a:blipFill>
                <a:blip r:embed="rId3"/>
                <a:stretch>
                  <a:fillRect b="-137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Rectangle 40">
                <a:extLst>
                  <a:ext uri="{FF2B5EF4-FFF2-40B4-BE49-F238E27FC236}">
                    <a16:creationId xmlns:a16="http://schemas.microsoft.com/office/drawing/2014/main" id="{DABB84F5-AE17-204A-80ED-F6F8F057D7D9}"/>
                  </a:ext>
                </a:extLst>
              </p:cNvPr>
              <p:cNvSpPr/>
              <p:nvPr/>
            </p:nvSpPr>
            <p:spPr>
              <a:xfrm>
                <a:off x="7315200" y="2971800"/>
                <a:ext cx="64735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𝑋</m:t>
                          </m:r>
                        </m:e>
                        <m:sub>
                          <m:r>
                            <a:rPr lang="en-US" b="0" i="1" smtClean="0">
                              <a:solidFill>
                                <a:schemeClr val="tx1"/>
                              </a:solidFill>
                              <a:latin typeface="Cambria Math" panose="02040503050406030204" pitchFamily="18" charset="0"/>
                            </a:rPr>
                            <m:t>2</m:t>
                          </m:r>
                        </m:sub>
                      </m:sSub>
                    </m:oMath>
                  </m:oMathPara>
                </a14:m>
                <a:endParaRPr lang="en-US" dirty="0">
                  <a:solidFill>
                    <a:schemeClr val="tx1"/>
                  </a:solidFill>
                </a:endParaRPr>
              </a:p>
            </p:txBody>
          </p:sp>
        </mc:Choice>
        <mc:Fallback xmlns="">
          <p:sp>
            <p:nvSpPr>
              <p:cNvPr id="41" name="Rectangle 40">
                <a:extLst>
                  <a:ext uri="{FF2B5EF4-FFF2-40B4-BE49-F238E27FC236}">
                    <a16:creationId xmlns:a16="http://schemas.microsoft.com/office/drawing/2014/main" id="{DABB84F5-AE17-204A-80ED-F6F8F057D7D9}"/>
                  </a:ext>
                </a:extLst>
              </p:cNvPr>
              <p:cNvSpPr>
                <a:spLocks noRot="1" noChangeAspect="1" noMove="1" noResize="1" noEditPoints="1" noAdjustHandles="1" noChangeArrowheads="1" noChangeShapeType="1" noTextEdit="1"/>
              </p:cNvSpPr>
              <p:nvPr/>
            </p:nvSpPr>
            <p:spPr>
              <a:xfrm>
                <a:off x="7315200" y="2971800"/>
                <a:ext cx="647357" cy="369332"/>
              </a:xfrm>
              <a:prstGeom prst="rect">
                <a:avLst/>
              </a:prstGeom>
              <a:blipFill>
                <a:blip r:embed="rId4"/>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Rectangle 44">
                <a:extLst>
                  <a:ext uri="{FF2B5EF4-FFF2-40B4-BE49-F238E27FC236}">
                    <a16:creationId xmlns:a16="http://schemas.microsoft.com/office/drawing/2014/main" id="{0CF069C6-2FA6-5044-AFDE-4E27CCAE2EE5}"/>
                  </a:ext>
                </a:extLst>
              </p:cNvPr>
              <p:cNvSpPr/>
              <p:nvPr/>
            </p:nvSpPr>
            <p:spPr>
              <a:xfrm>
                <a:off x="7315200" y="3371850"/>
                <a:ext cx="570349" cy="37003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𝑀</m:t>
                          </m:r>
                        </m:e>
                        <m:sup>
                          <m:r>
                            <a:rPr lang="en-US" i="1">
                              <a:latin typeface="Cambria Math" panose="02040503050406030204" pitchFamily="18" charset="0"/>
                            </a:rPr>
                            <m:t>𝐴</m:t>
                          </m:r>
                        </m:sup>
                      </m:sSup>
                    </m:oMath>
                  </m:oMathPara>
                </a14:m>
                <a:endParaRPr lang="en-US" dirty="0"/>
              </a:p>
            </p:txBody>
          </p:sp>
        </mc:Choice>
        <mc:Fallback xmlns="">
          <p:sp>
            <p:nvSpPr>
              <p:cNvPr id="45" name="Rectangle 44">
                <a:extLst>
                  <a:ext uri="{FF2B5EF4-FFF2-40B4-BE49-F238E27FC236}">
                    <a16:creationId xmlns:a16="http://schemas.microsoft.com/office/drawing/2014/main" id="{0CF069C6-2FA6-5044-AFDE-4E27CCAE2EE5}"/>
                  </a:ext>
                </a:extLst>
              </p:cNvPr>
              <p:cNvSpPr>
                <a:spLocks noRot="1" noChangeAspect="1" noMove="1" noResize="1" noEditPoints="1" noAdjustHandles="1" noChangeArrowheads="1" noChangeShapeType="1" noTextEdit="1"/>
              </p:cNvSpPr>
              <p:nvPr/>
            </p:nvSpPr>
            <p:spPr>
              <a:xfrm>
                <a:off x="7315200" y="3371850"/>
                <a:ext cx="570349" cy="370038"/>
              </a:xfrm>
              <a:prstGeom prst="rect">
                <a:avLst/>
              </a:prstGeom>
              <a:blipFill>
                <a:blip r:embed="rId5"/>
                <a:stretch>
                  <a:fillRect/>
                </a:stretch>
              </a:blipFill>
            </p:spPr>
            <p:txBody>
              <a:bodyPr/>
              <a:lstStyle/>
              <a:p>
                <a:r>
                  <a:rPr lang="en-US">
                    <a:noFill/>
                  </a:rPr>
                  <a:t> </a:t>
                </a:r>
              </a:p>
            </p:txBody>
          </p:sp>
        </mc:Fallback>
      </mc:AlternateContent>
      <p:cxnSp>
        <p:nvCxnSpPr>
          <p:cNvPr id="46" name="Straight Connector 45">
            <a:extLst>
              <a:ext uri="{FF2B5EF4-FFF2-40B4-BE49-F238E27FC236}">
                <a16:creationId xmlns:a16="http://schemas.microsoft.com/office/drawing/2014/main" id="{2AF4C72D-A217-9045-8FD3-1A2D1F3846E0}"/>
              </a:ext>
            </a:extLst>
          </p:cNvPr>
          <p:cNvCxnSpPr>
            <a:cxnSpLocks/>
          </p:cNvCxnSpPr>
          <p:nvPr/>
        </p:nvCxnSpPr>
        <p:spPr>
          <a:xfrm>
            <a:off x="1143000" y="2914650"/>
            <a:ext cx="5350669"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3" name="Straight Connector 52">
            <a:extLst>
              <a:ext uri="{FF2B5EF4-FFF2-40B4-BE49-F238E27FC236}">
                <a16:creationId xmlns:a16="http://schemas.microsoft.com/office/drawing/2014/main" id="{C411EB69-7D49-CF40-82E4-3B972507DF3B}"/>
              </a:ext>
            </a:extLst>
          </p:cNvPr>
          <p:cNvCxnSpPr>
            <a:cxnSpLocks/>
          </p:cNvCxnSpPr>
          <p:nvPr/>
        </p:nvCxnSpPr>
        <p:spPr>
          <a:xfrm flipV="1">
            <a:off x="6549146" y="2908570"/>
            <a:ext cx="0" cy="1839744"/>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9F0E4899-CCAF-DB40-8F93-BF49E3BE89D1}"/>
              </a:ext>
            </a:extLst>
          </p:cNvPr>
          <p:cNvCxnSpPr>
            <a:cxnSpLocks/>
          </p:cNvCxnSpPr>
          <p:nvPr/>
        </p:nvCxnSpPr>
        <p:spPr>
          <a:xfrm flipV="1">
            <a:off x="2791838" y="2906138"/>
            <a:ext cx="0" cy="1839744"/>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8" name="Straight Connector 57">
            <a:extLst>
              <a:ext uri="{FF2B5EF4-FFF2-40B4-BE49-F238E27FC236}">
                <a16:creationId xmlns:a16="http://schemas.microsoft.com/office/drawing/2014/main" id="{8BC69BF0-E90A-5D48-AB9E-DEFC55577E12}"/>
              </a:ext>
            </a:extLst>
          </p:cNvPr>
          <p:cNvCxnSpPr>
            <a:cxnSpLocks/>
          </p:cNvCxnSpPr>
          <p:nvPr/>
        </p:nvCxnSpPr>
        <p:spPr>
          <a:xfrm flipV="1">
            <a:off x="1651270" y="2908570"/>
            <a:ext cx="0" cy="2377805"/>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108F5F29-3284-6845-BBD9-F61EF62DE53E}"/>
              </a:ext>
            </a:extLst>
          </p:cNvPr>
          <p:cNvCxnSpPr>
            <a:cxnSpLocks/>
          </p:cNvCxnSpPr>
          <p:nvPr/>
        </p:nvCxnSpPr>
        <p:spPr>
          <a:xfrm>
            <a:off x="1143000" y="3156698"/>
            <a:ext cx="5710378"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CD0ACFD9-A660-F14C-BA38-C134DEBEC825}"/>
              </a:ext>
            </a:extLst>
          </p:cNvPr>
          <p:cNvCxnSpPr>
            <a:cxnSpLocks/>
          </p:cNvCxnSpPr>
          <p:nvPr/>
        </p:nvCxnSpPr>
        <p:spPr>
          <a:xfrm flipV="1">
            <a:off x="6858000" y="3160569"/>
            <a:ext cx="0" cy="1582882"/>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458363F3-4D2B-F944-B8A8-BDF52ADACE6B}"/>
              </a:ext>
            </a:extLst>
          </p:cNvPr>
          <p:cNvCxnSpPr>
            <a:cxnSpLocks/>
          </p:cNvCxnSpPr>
          <p:nvPr/>
        </p:nvCxnSpPr>
        <p:spPr>
          <a:xfrm flipV="1">
            <a:off x="2514600" y="3143251"/>
            <a:ext cx="0" cy="2095499"/>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A2D15046-B6AB-D446-B3B4-F3C28A3E276E}"/>
              </a:ext>
            </a:extLst>
          </p:cNvPr>
          <p:cNvCxnSpPr>
            <a:cxnSpLocks/>
          </p:cNvCxnSpPr>
          <p:nvPr/>
        </p:nvCxnSpPr>
        <p:spPr>
          <a:xfrm flipV="1">
            <a:off x="1371600" y="3143250"/>
            <a:ext cx="0" cy="1582882"/>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sp>
        <p:nvSpPr>
          <p:cNvPr id="80" name="TextBox 79">
            <a:extLst>
              <a:ext uri="{FF2B5EF4-FFF2-40B4-BE49-F238E27FC236}">
                <a16:creationId xmlns:a16="http://schemas.microsoft.com/office/drawing/2014/main" id="{23324163-DAA0-964E-A3D4-8EFA0336428B}"/>
              </a:ext>
            </a:extLst>
          </p:cNvPr>
          <p:cNvSpPr txBox="1"/>
          <p:nvPr/>
        </p:nvSpPr>
        <p:spPr>
          <a:xfrm>
            <a:off x="1933575" y="1104901"/>
            <a:ext cx="5086350" cy="507831"/>
          </a:xfrm>
          <a:prstGeom prst="rect">
            <a:avLst/>
          </a:prstGeom>
          <a:noFill/>
        </p:spPr>
        <p:txBody>
          <a:bodyPr wrap="square" rtlCol="0">
            <a:spAutoFit/>
          </a:bodyPr>
          <a:lstStyle/>
          <a:p>
            <a:pPr algn="ctr"/>
            <a:r>
              <a:rPr lang="en-US" sz="2700" dirty="0"/>
              <a:t>Welfare Effect on World</a:t>
            </a:r>
          </a:p>
        </p:txBody>
      </p:sp>
      <p:cxnSp>
        <p:nvCxnSpPr>
          <p:cNvPr id="81" name="Straight Connector 80">
            <a:extLst>
              <a:ext uri="{FF2B5EF4-FFF2-40B4-BE49-F238E27FC236}">
                <a16:creationId xmlns:a16="http://schemas.microsoft.com/office/drawing/2014/main" id="{ACBECF16-67F2-054D-BE41-9CD22182BC4F}"/>
              </a:ext>
            </a:extLst>
          </p:cNvPr>
          <p:cNvCxnSpPr>
            <a:cxnSpLocks/>
          </p:cNvCxnSpPr>
          <p:nvPr/>
        </p:nvCxnSpPr>
        <p:spPr>
          <a:xfrm flipV="1">
            <a:off x="1946545" y="2908570"/>
            <a:ext cx="0" cy="2377805"/>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79" name="Straight Connector 78">
            <a:extLst>
              <a:ext uri="{FF2B5EF4-FFF2-40B4-BE49-F238E27FC236}">
                <a16:creationId xmlns:a16="http://schemas.microsoft.com/office/drawing/2014/main" id="{A22CEB0E-BB12-E44A-A995-61708A6DA36E}"/>
              </a:ext>
            </a:extLst>
          </p:cNvPr>
          <p:cNvCxnSpPr>
            <a:cxnSpLocks/>
          </p:cNvCxnSpPr>
          <p:nvPr/>
        </p:nvCxnSpPr>
        <p:spPr>
          <a:xfrm flipV="1">
            <a:off x="2242148" y="2888863"/>
            <a:ext cx="0" cy="2377805"/>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sp>
        <p:nvSpPr>
          <p:cNvPr id="6" name="Triangle 5">
            <a:extLst>
              <a:ext uri="{FF2B5EF4-FFF2-40B4-BE49-F238E27FC236}">
                <a16:creationId xmlns:a16="http://schemas.microsoft.com/office/drawing/2014/main" id="{6E4F0288-657F-0E4A-9204-EB71857D52E2}"/>
              </a:ext>
            </a:extLst>
          </p:cNvPr>
          <p:cNvSpPr/>
          <p:nvPr/>
        </p:nvSpPr>
        <p:spPr>
          <a:xfrm rot="18077196" flipV="1">
            <a:off x="1890830" y="3409339"/>
            <a:ext cx="498766" cy="94391"/>
          </a:xfrm>
          <a:prstGeom prst="triangle">
            <a:avLst>
              <a:gd name="adj" fmla="val 67224"/>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riangle 92">
            <a:extLst>
              <a:ext uri="{FF2B5EF4-FFF2-40B4-BE49-F238E27FC236}">
                <a16:creationId xmlns:a16="http://schemas.microsoft.com/office/drawing/2014/main" id="{E0F20692-DF32-BC4D-BFEC-DD05977A5336}"/>
              </a:ext>
            </a:extLst>
          </p:cNvPr>
          <p:cNvSpPr/>
          <p:nvPr/>
        </p:nvSpPr>
        <p:spPr>
          <a:xfrm rot="3522804" flipH="1" flipV="1">
            <a:off x="1801350" y="2892703"/>
            <a:ext cx="498766" cy="94391"/>
          </a:xfrm>
          <a:prstGeom prst="triangle">
            <a:avLst>
              <a:gd name="adj" fmla="val 67224"/>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97" name="TextBox 96">
                <a:extLst>
                  <a:ext uri="{FF2B5EF4-FFF2-40B4-BE49-F238E27FC236}">
                    <a16:creationId xmlns:a16="http://schemas.microsoft.com/office/drawing/2014/main" id="{EED2CFEE-E354-5C45-BCA6-B585C0ADE13E}"/>
                  </a:ext>
                </a:extLst>
              </p:cNvPr>
              <p:cNvSpPr txBox="1"/>
              <p:nvPr/>
            </p:nvSpPr>
            <p:spPr>
              <a:xfrm>
                <a:off x="2438400" y="2438400"/>
                <a:ext cx="1793502" cy="376963"/>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𝐵𝑓</m:t>
                        </m:r>
                      </m:sup>
                    </m:sSup>
                    <m:r>
                      <a:rPr lang="en-US" b="0" i="1" smtClean="0">
                        <a:latin typeface="Cambria Math" panose="02040503050406030204" pitchFamily="18" charset="0"/>
                      </a:rPr>
                      <m:t>,</m:t>
                    </m:r>
                    <m:r>
                      <a:rPr lang="en-US" i="1">
                        <a:latin typeface="Cambria Math" panose="02040503050406030204" pitchFamily="18" charset="0"/>
                      </a:rPr>
                      <m:t> </m:t>
                    </m:r>
                    <m:sSup>
                      <m:sSupPr>
                        <m:ctrlPr>
                          <a:rPr lang="en-US" i="1">
                            <a:latin typeface="Cambria Math" panose="02040503050406030204" pitchFamily="18" charset="0"/>
                          </a:rPr>
                        </m:ctrlPr>
                      </m:sSupPr>
                      <m:e>
                        <m:r>
                          <a:rPr lang="en-US" b="0" i="1" smtClean="0">
                            <a:latin typeface="Cambria Math" panose="02040503050406030204" pitchFamily="18" charset="0"/>
                          </a:rPr>
                          <m:t> </m:t>
                        </m:r>
                        <m:r>
                          <a:rPr lang="en-US" i="1">
                            <a:latin typeface="Cambria Math" panose="02040503050406030204" pitchFamily="18" charset="0"/>
                          </a:rPr>
                          <m:t>𝑋</m:t>
                        </m:r>
                      </m:e>
                      <m:sup>
                        <m:r>
                          <a:rPr lang="en-US" i="1">
                            <a:latin typeface="Cambria Math" panose="02040503050406030204" pitchFamily="18" charset="0"/>
                          </a:rPr>
                          <m:t>𝐶𝑓</m:t>
                        </m:r>
                      </m:sup>
                    </m:sSup>
                  </m:oMath>
                </a14:m>
                <a:r>
                  <a:rPr lang="en-US" dirty="0"/>
                  <a:t>,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b="0" i="1" smtClean="0">
                            <a:latin typeface="Cambria Math" panose="02040503050406030204" pitchFamily="18" charset="0"/>
                          </a:rPr>
                          <m:t>𝐷</m:t>
                        </m:r>
                        <m:r>
                          <a:rPr lang="en-US" i="1">
                            <a:latin typeface="Cambria Math" panose="02040503050406030204" pitchFamily="18" charset="0"/>
                          </a:rPr>
                          <m:t>𝑓</m:t>
                        </m:r>
                      </m:sup>
                    </m:sSup>
                  </m:oMath>
                </a14:m>
                <a:endParaRPr lang="en-US" baseline="30000" dirty="0"/>
              </a:p>
            </p:txBody>
          </p:sp>
        </mc:Choice>
        <mc:Fallback xmlns="">
          <p:sp>
            <p:nvSpPr>
              <p:cNvPr id="97" name="TextBox 96">
                <a:extLst>
                  <a:ext uri="{FF2B5EF4-FFF2-40B4-BE49-F238E27FC236}">
                    <a16:creationId xmlns:a16="http://schemas.microsoft.com/office/drawing/2014/main" id="{EED2CFEE-E354-5C45-BCA6-B585C0ADE13E}"/>
                  </a:ext>
                </a:extLst>
              </p:cNvPr>
              <p:cNvSpPr txBox="1">
                <a:spLocks noRot="1" noChangeAspect="1" noMove="1" noResize="1" noEditPoints="1" noAdjustHandles="1" noChangeArrowheads="1" noChangeShapeType="1" noTextEdit="1"/>
              </p:cNvSpPr>
              <p:nvPr/>
            </p:nvSpPr>
            <p:spPr>
              <a:xfrm>
                <a:off x="2438400" y="2438400"/>
                <a:ext cx="1793502" cy="376963"/>
              </a:xfrm>
              <a:prstGeom prst="rect">
                <a:avLst/>
              </a:prstGeom>
              <a:blipFill>
                <a:blip r:embed="rId6"/>
                <a:stretch>
                  <a:fillRect t="-3333" b="-2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8" name="Rectangle 97">
                <a:extLst>
                  <a:ext uri="{FF2B5EF4-FFF2-40B4-BE49-F238E27FC236}">
                    <a16:creationId xmlns:a16="http://schemas.microsoft.com/office/drawing/2014/main" id="{E152641B-087B-2C44-8382-7AD63097A6F4}"/>
                  </a:ext>
                </a:extLst>
              </p:cNvPr>
              <p:cNvSpPr/>
              <p:nvPr/>
            </p:nvSpPr>
            <p:spPr>
              <a:xfrm>
                <a:off x="685800" y="3657600"/>
                <a:ext cx="33457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𝑡</m:t>
                      </m:r>
                    </m:oMath>
                  </m:oMathPara>
                </a14:m>
                <a:endParaRPr lang="en-US" dirty="0"/>
              </a:p>
            </p:txBody>
          </p:sp>
        </mc:Choice>
        <mc:Fallback xmlns="">
          <p:sp>
            <p:nvSpPr>
              <p:cNvPr id="98" name="Rectangle 97">
                <a:extLst>
                  <a:ext uri="{FF2B5EF4-FFF2-40B4-BE49-F238E27FC236}">
                    <a16:creationId xmlns:a16="http://schemas.microsoft.com/office/drawing/2014/main" id="{E152641B-087B-2C44-8382-7AD63097A6F4}"/>
                  </a:ext>
                </a:extLst>
              </p:cNvPr>
              <p:cNvSpPr>
                <a:spLocks noRot="1" noChangeAspect="1" noMove="1" noResize="1" noEditPoints="1" noAdjustHandles="1" noChangeArrowheads="1" noChangeShapeType="1" noTextEdit="1"/>
              </p:cNvSpPr>
              <p:nvPr/>
            </p:nvSpPr>
            <p:spPr>
              <a:xfrm>
                <a:off x="685800" y="3657600"/>
                <a:ext cx="334579" cy="369332"/>
              </a:xfrm>
              <a:prstGeom prst="rect">
                <a:avLst/>
              </a:prstGeom>
              <a:blipFill>
                <a:blip r:embed="rId7"/>
                <a:stretch>
                  <a:fillRect/>
                </a:stretch>
              </a:blipFill>
            </p:spPr>
            <p:txBody>
              <a:bodyPr/>
              <a:lstStyle/>
              <a:p>
                <a:r>
                  <a:rPr lang="en-US">
                    <a:noFill/>
                  </a:rPr>
                  <a:t> </a:t>
                </a:r>
              </a:p>
            </p:txBody>
          </p:sp>
        </mc:Fallback>
      </mc:AlternateContent>
      <p:sp>
        <p:nvSpPr>
          <p:cNvPr id="103" name="TextBox 102">
            <a:extLst>
              <a:ext uri="{FF2B5EF4-FFF2-40B4-BE49-F238E27FC236}">
                <a16:creationId xmlns:a16="http://schemas.microsoft.com/office/drawing/2014/main" id="{F1882CBD-3E42-404E-BBD4-E72A16596C6D}"/>
              </a:ext>
            </a:extLst>
          </p:cNvPr>
          <p:cNvSpPr txBox="1"/>
          <p:nvPr/>
        </p:nvSpPr>
        <p:spPr>
          <a:xfrm>
            <a:off x="4743450" y="1771650"/>
            <a:ext cx="2171700" cy="369332"/>
          </a:xfrm>
          <a:prstGeom prst="rect">
            <a:avLst/>
          </a:prstGeom>
          <a:noFill/>
        </p:spPr>
        <p:txBody>
          <a:bodyPr wrap="square" rtlCol="0">
            <a:spAutoFit/>
          </a:bodyPr>
          <a:lstStyle/>
          <a:p>
            <a:pPr algn="ctr"/>
            <a:r>
              <a:rPr lang="en-US" dirty="0"/>
              <a:t>Import Market</a:t>
            </a:r>
          </a:p>
        </p:txBody>
      </p:sp>
      <p:sp>
        <p:nvSpPr>
          <p:cNvPr id="104" name="TextBox 103">
            <a:extLst>
              <a:ext uri="{FF2B5EF4-FFF2-40B4-BE49-F238E27FC236}">
                <a16:creationId xmlns:a16="http://schemas.microsoft.com/office/drawing/2014/main" id="{B6E53271-8EE7-4B40-82AB-461C3434E620}"/>
              </a:ext>
            </a:extLst>
          </p:cNvPr>
          <p:cNvSpPr txBox="1"/>
          <p:nvPr/>
        </p:nvSpPr>
        <p:spPr>
          <a:xfrm>
            <a:off x="3143250" y="4686300"/>
            <a:ext cx="514350" cy="369332"/>
          </a:xfrm>
          <a:prstGeom prst="rect">
            <a:avLst/>
          </a:prstGeom>
          <a:noFill/>
        </p:spPr>
        <p:txBody>
          <a:bodyPr wrap="square" rtlCol="0">
            <a:spAutoFit/>
          </a:bodyPr>
          <a:lstStyle/>
          <a:p>
            <a:r>
              <a:rPr lang="en-US" dirty="0"/>
              <a:t>Q</a:t>
            </a:r>
          </a:p>
        </p:txBody>
      </p:sp>
      <p:cxnSp>
        <p:nvCxnSpPr>
          <p:cNvPr id="109" name="Straight Arrow Connector 108">
            <a:extLst>
              <a:ext uri="{FF2B5EF4-FFF2-40B4-BE49-F238E27FC236}">
                <a16:creationId xmlns:a16="http://schemas.microsoft.com/office/drawing/2014/main" id="{1C62770E-C249-644B-A599-BE163D1A6578}"/>
              </a:ext>
            </a:extLst>
          </p:cNvPr>
          <p:cNvCxnSpPr/>
          <p:nvPr/>
        </p:nvCxnSpPr>
        <p:spPr>
          <a:xfrm>
            <a:off x="1657350" y="4457700"/>
            <a:ext cx="857250" cy="0"/>
          </a:xfrm>
          <a:prstGeom prst="straightConnector1">
            <a:avLst/>
          </a:prstGeom>
          <a:ln w="38100">
            <a:solidFill>
              <a:srgbClr val="00B0F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0" name="Straight Arrow Connector 109">
            <a:extLst>
              <a:ext uri="{FF2B5EF4-FFF2-40B4-BE49-F238E27FC236}">
                <a16:creationId xmlns:a16="http://schemas.microsoft.com/office/drawing/2014/main" id="{B7472167-0B96-9A4B-A427-4915180C26E5}"/>
              </a:ext>
            </a:extLst>
          </p:cNvPr>
          <p:cNvCxnSpPr>
            <a:cxnSpLocks/>
          </p:cNvCxnSpPr>
          <p:nvPr/>
        </p:nvCxnSpPr>
        <p:spPr>
          <a:xfrm>
            <a:off x="6547631" y="4461217"/>
            <a:ext cx="313886" cy="0"/>
          </a:xfrm>
          <a:prstGeom prst="straightConnector1">
            <a:avLst/>
          </a:prstGeom>
          <a:ln w="381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1" name="Straight Arrow Connector 110">
            <a:extLst>
              <a:ext uri="{FF2B5EF4-FFF2-40B4-BE49-F238E27FC236}">
                <a16:creationId xmlns:a16="http://schemas.microsoft.com/office/drawing/2014/main" id="{77E927A8-4345-7B41-A729-DE7E0578B9A0}"/>
              </a:ext>
            </a:extLst>
          </p:cNvPr>
          <p:cNvCxnSpPr>
            <a:cxnSpLocks/>
          </p:cNvCxnSpPr>
          <p:nvPr/>
        </p:nvCxnSpPr>
        <p:spPr>
          <a:xfrm flipH="1">
            <a:off x="2514600" y="4457700"/>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2" name="Straight Arrow Connector 111">
            <a:extLst>
              <a:ext uri="{FF2B5EF4-FFF2-40B4-BE49-F238E27FC236}">
                <a16:creationId xmlns:a16="http://schemas.microsoft.com/office/drawing/2014/main" id="{B9E770DC-C29D-E44B-AE88-F301145D418A}"/>
              </a:ext>
            </a:extLst>
          </p:cNvPr>
          <p:cNvCxnSpPr>
            <a:cxnSpLocks/>
          </p:cNvCxnSpPr>
          <p:nvPr/>
        </p:nvCxnSpPr>
        <p:spPr>
          <a:xfrm flipH="1">
            <a:off x="1371600" y="4457700"/>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13" name="Left Brace 112">
            <a:extLst>
              <a:ext uri="{FF2B5EF4-FFF2-40B4-BE49-F238E27FC236}">
                <a16:creationId xmlns:a16="http://schemas.microsoft.com/office/drawing/2014/main" id="{B6ACF7FA-6B4F-5946-B0E0-DF3E8FF8EC69}"/>
              </a:ext>
            </a:extLst>
          </p:cNvPr>
          <p:cNvSpPr/>
          <p:nvPr/>
        </p:nvSpPr>
        <p:spPr>
          <a:xfrm rot="5400000">
            <a:off x="1481138" y="4574382"/>
            <a:ext cx="54769" cy="273844"/>
          </a:xfrm>
          <a:prstGeom prst="leftBrace">
            <a:avLst>
              <a:gd name="adj1" fmla="val 44444"/>
              <a:gd name="adj2" fmla="val 50000"/>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4" name="Left Brace 113">
            <a:extLst>
              <a:ext uri="{FF2B5EF4-FFF2-40B4-BE49-F238E27FC236}">
                <a16:creationId xmlns:a16="http://schemas.microsoft.com/office/drawing/2014/main" id="{E370756B-9478-6844-933D-48FF81E108BE}"/>
              </a:ext>
            </a:extLst>
          </p:cNvPr>
          <p:cNvSpPr/>
          <p:nvPr/>
        </p:nvSpPr>
        <p:spPr>
          <a:xfrm rot="5400000">
            <a:off x="2624138" y="4574382"/>
            <a:ext cx="54769" cy="273844"/>
          </a:xfrm>
          <a:prstGeom prst="leftBrace">
            <a:avLst>
              <a:gd name="adj1" fmla="val 44444"/>
              <a:gd name="adj2" fmla="val 50000"/>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5" name="Left Brace 114">
            <a:extLst>
              <a:ext uri="{FF2B5EF4-FFF2-40B4-BE49-F238E27FC236}">
                <a16:creationId xmlns:a16="http://schemas.microsoft.com/office/drawing/2014/main" id="{EBE94D8C-F76A-6B4F-91D0-398B1CE073B8}"/>
              </a:ext>
            </a:extLst>
          </p:cNvPr>
          <p:cNvSpPr/>
          <p:nvPr/>
        </p:nvSpPr>
        <p:spPr>
          <a:xfrm rot="5400000">
            <a:off x="6672262" y="4555332"/>
            <a:ext cx="61913" cy="304800"/>
          </a:xfrm>
          <a:prstGeom prst="leftBrace">
            <a:avLst>
              <a:gd name="adj1" fmla="val 44444"/>
              <a:gd name="adj2" fmla="val 50000"/>
            </a:avLst>
          </a:prstGeom>
          <a:ln>
            <a:solidFill>
              <a:srgbClr val="00B05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16" name="Straight Arrow Connector 115">
            <a:extLst>
              <a:ext uri="{FF2B5EF4-FFF2-40B4-BE49-F238E27FC236}">
                <a16:creationId xmlns:a16="http://schemas.microsoft.com/office/drawing/2014/main" id="{894B674E-FB94-0246-8381-5ED5E92DB1CA}"/>
              </a:ext>
            </a:extLst>
          </p:cNvPr>
          <p:cNvCxnSpPr>
            <a:cxnSpLocks/>
          </p:cNvCxnSpPr>
          <p:nvPr/>
        </p:nvCxnSpPr>
        <p:spPr>
          <a:xfrm flipH="1">
            <a:off x="2226635" y="5048250"/>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17" name="Rectangle 116">
            <a:extLst>
              <a:ext uri="{FF2B5EF4-FFF2-40B4-BE49-F238E27FC236}">
                <a16:creationId xmlns:a16="http://schemas.microsoft.com/office/drawing/2014/main" id="{421B75EF-6D21-9741-8F06-7EAE30090A7D}"/>
              </a:ext>
            </a:extLst>
          </p:cNvPr>
          <p:cNvSpPr/>
          <p:nvPr/>
        </p:nvSpPr>
        <p:spPr>
          <a:xfrm>
            <a:off x="2120948" y="5048250"/>
            <a:ext cx="463588" cy="369332"/>
          </a:xfrm>
          <a:prstGeom prst="rect">
            <a:avLst/>
          </a:prstGeom>
        </p:spPr>
        <p:txBody>
          <a:bodyPr wrap="none">
            <a:spAutoFit/>
          </a:bodyPr>
          <a:lstStyle/>
          <a:p>
            <a:r>
              <a:rPr lang="en-US" i="1" dirty="0">
                <a:solidFill>
                  <a:srgbClr val="0070C0"/>
                </a:solidFill>
                <a:latin typeface="Cambria Math" panose="02040503050406030204" pitchFamily="18" charset="0"/>
              </a:rPr>
              <a:t>TR</a:t>
            </a:r>
          </a:p>
        </p:txBody>
      </p:sp>
      <p:cxnSp>
        <p:nvCxnSpPr>
          <p:cNvPr id="118" name="Straight Arrow Connector 117">
            <a:extLst>
              <a:ext uri="{FF2B5EF4-FFF2-40B4-BE49-F238E27FC236}">
                <a16:creationId xmlns:a16="http://schemas.microsoft.com/office/drawing/2014/main" id="{63BC7E62-E84C-5247-8CD1-D5996084C3DE}"/>
              </a:ext>
            </a:extLst>
          </p:cNvPr>
          <p:cNvCxnSpPr>
            <a:cxnSpLocks/>
          </p:cNvCxnSpPr>
          <p:nvPr/>
        </p:nvCxnSpPr>
        <p:spPr>
          <a:xfrm flipH="1">
            <a:off x="1651000" y="5052483"/>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19" name="Rectangle 118">
            <a:extLst>
              <a:ext uri="{FF2B5EF4-FFF2-40B4-BE49-F238E27FC236}">
                <a16:creationId xmlns:a16="http://schemas.microsoft.com/office/drawing/2014/main" id="{762AD3AB-A00E-5D4E-B7E1-4186DCBC52FB}"/>
              </a:ext>
            </a:extLst>
          </p:cNvPr>
          <p:cNvSpPr/>
          <p:nvPr/>
        </p:nvSpPr>
        <p:spPr>
          <a:xfrm>
            <a:off x="1531029" y="5059463"/>
            <a:ext cx="473206" cy="369332"/>
          </a:xfrm>
          <a:prstGeom prst="rect">
            <a:avLst/>
          </a:prstGeom>
        </p:spPr>
        <p:txBody>
          <a:bodyPr wrap="none">
            <a:spAutoFit/>
          </a:bodyPr>
          <a:lstStyle/>
          <a:p>
            <a:r>
              <a:rPr lang="en-US" i="1" dirty="0">
                <a:solidFill>
                  <a:srgbClr val="FF0000"/>
                </a:solidFill>
                <a:latin typeface="Cambria Math" panose="02040503050406030204" pitchFamily="18" charset="0"/>
              </a:rPr>
              <a:t>TD</a:t>
            </a:r>
          </a:p>
        </p:txBody>
      </p:sp>
      <p:cxnSp>
        <p:nvCxnSpPr>
          <p:cNvPr id="120" name="Straight Arrow Connector 119">
            <a:extLst>
              <a:ext uri="{FF2B5EF4-FFF2-40B4-BE49-F238E27FC236}">
                <a16:creationId xmlns:a16="http://schemas.microsoft.com/office/drawing/2014/main" id="{1F598DD4-7423-6646-B8C3-DBF269BD4A18}"/>
              </a:ext>
            </a:extLst>
          </p:cNvPr>
          <p:cNvCxnSpPr>
            <a:cxnSpLocks/>
          </p:cNvCxnSpPr>
          <p:nvPr/>
        </p:nvCxnSpPr>
        <p:spPr>
          <a:xfrm>
            <a:off x="1940917" y="5051767"/>
            <a:ext cx="313886" cy="0"/>
          </a:xfrm>
          <a:prstGeom prst="straightConnector1">
            <a:avLst/>
          </a:prstGeom>
          <a:ln w="381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sp>
        <p:nvSpPr>
          <p:cNvPr id="121" name="Rectangle 120">
            <a:extLst>
              <a:ext uri="{FF2B5EF4-FFF2-40B4-BE49-F238E27FC236}">
                <a16:creationId xmlns:a16="http://schemas.microsoft.com/office/drawing/2014/main" id="{74D9AC27-3228-CB47-BCA6-814BAA4DDA1E}"/>
              </a:ext>
            </a:extLst>
          </p:cNvPr>
          <p:cNvSpPr/>
          <p:nvPr/>
        </p:nvSpPr>
        <p:spPr>
          <a:xfrm>
            <a:off x="1831605" y="5055230"/>
            <a:ext cx="447623" cy="369332"/>
          </a:xfrm>
          <a:prstGeom prst="rect">
            <a:avLst/>
          </a:prstGeom>
        </p:spPr>
        <p:txBody>
          <a:bodyPr wrap="none">
            <a:spAutoFit/>
          </a:bodyPr>
          <a:lstStyle/>
          <a:p>
            <a:r>
              <a:rPr lang="en-US" i="1" dirty="0">
                <a:solidFill>
                  <a:srgbClr val="00B050"/>
                </a:solidFill>
                <a:latin typeface="Cambria Math" panose="02040503050406030204" pitchFamily="18" charset="0"/>
              </a:rPr>
              <a:t>TC</a:t>
            </a:r>
          </a:p>
        </p:txBody>
      </p:sp>
      <p:sp>
        <p:nvSpPr>
          <p:cNvPr id="122" name="Rectangle 121">
            <a:extLst>
              <a:ext uri="{FF2B5EF4-FFF2-40B4-BE49-F238E27FC236}">
                <a16:creationId xmlns:a16="http://schemas.microsoft.com/office/drawing/2014/main" id="{FB61BEE4-A50F-8746-8C06-D8B5BA687321}"/>
              </a:ext>
            </a:extLst>
          </p:cNvPr>
          <p:cNvSpPr/>
          <p:nvPr/>
        </p:nvSpPr>
        <p:spPr>
          <a:xfrm>
            <a:off x="2409324" y="4420268"/>
            <a:ext cx="463588" cy="369332"/>
          </a:xfrm>
          <a:prstGeom prst="rect">
            <a:avLst/>
          </a:prstGeom>
        </p:spPr>
        <p:txBody>
          <a:bodyPr wrap="none">
            <a:spAutoFit/>
          </a:bodyPr>
          <a:lstStyle/>
          <a:p>
            <a:r>
              <a:rPr lang="en-US" i="1" dirty="0">
                <a:solidFill>
                  <a:srgbClr val="0070C0"/>
                </a:solidFill>
                <a:latin typeface="Cambria Math" panose="02040503050406030204" pitchFamily="18" charset="0"/>
              </a:rPr>
              <a:t>TR</a:t>
            </a:r>
          </a:p>
        </p:txBody>
      </p:sp>
      <p:sp>
        <p:nvSpPr>
          <p:cNvPr id="123" name="Rectangle 122">
            <a:extLst>
              <a:ext uri="{FF2B5EF4-FFF2-40B4-BE49-F238E27FC236}">
                <a16:creationId xmlns:a16="http://schemas.microsoft.com/office/drawing/2014/main" id="{7575EC9F-BC63-564B-86E6-64F662911017}"/>
              </a:ext>
            </a:extLst>
          </p:cNvPr>
          <p:cNvSpPr/>
          <p:nvPr/>
        </p:nvSpPr>
        <p:spPr>
          <a:xfrm>
            <a:off x="6445299" y="4415819"/>
            <a:ext cx="447623" cy="369332"/>
          </a:xfrm>
          <a:prstGeom prst="rect">
            <a:avLst/>
          </a:prstGeom>
        </p:spPr>
        <p:txBody>
          <a:bodyPr wrap="none">
            <a:spAutoFit/>
          </a:bodyPr>
          <a:lstStyle/>
          <a:p>
            <a:r>
              <a:rPr lang="en-US" i="1" dirty="0">
                <a:solidFill>
                  <a:srgbClr val="00B050"/>
                </a:solidFill>
                <a:latin typeface="Cambria Math" panose="02040503050406030204" pitchFamily="18" charset="0"/>
              </a:rPr>
              <a:t>TC</a:t>
            </a:r>
          </a:p>
        </p:txBody>
      </p:sp>
      <p:sp>
        <p:nvSpPr>
          <p:cNvPr id="124" name="Rectangle 123">
            <a:extLst>
              <a:ext uri="{FF2B5EF4-FFF2-40B4-BE49-F238E27FC236}">
                <a16:creationId xmlns:a16="http://schemas.microsoft.com/office/drawing/2014/main" id="{DD08C0AA-AF7C-A34A-9B56-368CE2B79FE8}"/>
              </a:ext>
            </a:extLst>
          </p:cNvPr>
          <p:cNvSpPr/>
          <p:nvPr/>
        </p:nvSpPr>
        <p:spPr>
          <a:xfrm>
            <a:off x="1260977" y="4420268"/>
            <a:ext cx="473206" cy="369332"/>
          </a:xfrm>
          <a:prstGeom prst="rect">
            <a:avLst/>
          </a:prstGeom>
        </p:spPr>
        <p:txBody>
          <a:bodyPr wrap="none">
            <a:spAutoFit/>
          </a:bodyPr>
          <a:lstStyle/>
          <a:p>
            <a:r>
              <a:rPr lang="en-US" i="1" dirty="0">
                <a:solidFill>
                  <a:srgbClr val="FF0000"/>
                </a:solidFill>
                <a:latin typeface="Cambria Math" panose="02040503050406030204" pitchFamily="18" charset="0"/>
              </a:rPr>
              <a:t>TD</a:t>
            </a:r>
          </a:p>
        </p:txBody>
      </p:sp>
      <p:cxnSp>
        <p:nvCxnSpPr>
          <p:cNvPr id="125" name="Straight Connector 124">
            <a:extLst>
              <a:ext uri="{FF2B5EF4-FFF2-40B4-BE49-F238E27FC236}">
                <a16:creationId xmlns:a16="http://schemas.microsoft.com/office/drawing/2014/main" id="{F62FCC16-B668-E54E-9F5E-996475D5F2D7}"/>
              </a:ext>
            </a:extLst>
          </p:cNvPr>
          <p:cNvCxnSpPr>
            <a:cxnSpLocks/>
          </p:cNvCxnSpPr>
          <p:nvPr/>
        </p:nvCxnSpPr>
        <p:spPr>
          <a:xfrm>
            <a:off x="4000500" y="4743450"/>
            <a:ext cx="36004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 name="Footer Placeholder 2">
            <a:extLst>
              <a:ext uri="{FF2B5EF4-FFF2-40B4-BE49-F238E27FC236}">
                <a16:creationId xmlns:a16="http://schemas.microsoft.com/office/drawing/2014/main" id="{2820FD03-372D-4C4B-85A6-D878330A07C4}"/>
              </a:ext>
            </a:extLst>
          </p:cNvPr>
          <p:cNvSpPr>
            <a:spLocks noGrp="1"/>
          </p:cNvSpPr>
          <p:nvPr>
            <p:ph type="ftr" sz="quarter" idx="11"/>
          </p:nvPr>
        </p:nvSpPr>
        <p:spPr/>
        <p:txBody>
          <a:bodyPr/>
          <a:lstStyle/>
          <a:p>
            <a:pPr>
              <a:defRPr/>
            </a:pPr>
            <a:r>
              <a:rPr lang="en-US"/>
              <a:t>Class 19:  Preferential Trading Arrangements</a:t>
            </a:r>
          </a:p>
        </p:txBody>
      </p:sp>
    </p:spTree>
    <p:extLst>
      <p:ext uri="{BB962C8B-B14F-4D97-AF65-F5344CB8AC3E}">
        <p14:creationId xmlns:p14="http://schemas.microsoft.com/office/powerpoint/2010/main" val="1594971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3.05556E-6 0.00185 C -0.01979 -0.02107 -0.03924 -0.04375 -0.05625 -0.04977 C -0.07327 -0.05579 -0.10243 -0.03426 -0.10243 -0.03403 L -0.10243 -0.03426 " pathEditMode="relative" rAng="0" ptsTypes="AAAA">
                                      <p:cBhvr>
                                        <p:cTn id="6" dur="2000" fill="hold"/>
                                        <p:tgtEl>
                                          <p:spTgt spid="63"/>
                                        </p:tgtEl>
                                        <p:attrNameLst>
                                          <p:attrName>ppt_x</p:attrName>
                                          <p:attrName>ppt_y</p:attrName>
                                        </p:attrNameLst>
                                      </p:cBhvr>
                                      <p:rCtr x="-5122" y="-263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Rectangle 83">
            <a:extLst>
              <a:ext uri="{FF2B5EF4-FFF2-40B4-BE49-F238E27FC236}">
                <a16:creationId xmlns:a16="http://schemas.microsoft.com/office/drawing/2014/main" id="{39C9F079-CD55-7F4E-BC1E-D14B4C8193FE}"/>
              </a:ext>
            </a:extLst>
          </p:cNvPr>
          <p:cNvSpPr/>
          <p:nvPr/>
        </p:nvSpPr>
        <p:spPr>
          <a:xfrm>
            <a:off x="0" y="668740"/>
            <a:ext cx="9144000" cy="55546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 name="Right Triangle 85">
            <a:extLst>
              <a:ext uri="{FF2B5EF4-FFF2-40B4-BE49-F238E27FC236}">
                <a16:creationId xmlns:a16="http://schemas.microsoft.com/office/drawing/2014/main" id="{C24FF2CE-D5F9-3D4A-A329-DC77A1D5A46E}"/>
              </a:ext>
            </a:extLst>
          </p:cNvPr>
          <p:cNvSpPr/>
          <p:nvPr/>
        </p:nvSpPr>
        <p:spPr>
          <a:xfrm flipV="1">
            <a:off x="1944445" y="3161539"/>
            <a:ext cx="295565" cy="527660"/>
          </a:xfrm>
          <a:prstGeom prst="rtTriangle">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 name="Right Triangle 82">
            <a:extLst>
              <a:ext uri="{FF2B5EF4-FFF2-40B4-BE49-F238E27FC236}">
                <a16:creationId xmlns:a16="http://schemas.microsoft.com/office/drawing/2014/main" id="{F11B4B00-1A05-9547-AC1B-529F2490CA54}"/>
              </a:ext>
            </a:extLst>
          </p:cNvPr>
          <p:cNvSpPr/>
          <p:nvPr/>
        </p:nvSpPr>
        <p:spPr>
          <a:xfrm>
            <a:off x="1950866" y="2624655"/>
            <a:ext cx="291227" cy="532757"/>
          </a:xfrm>
          <a:prstGeom prst="rtTriangle">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89</a:t>
            </a:fld>
            <a:endParaRPr lang="en-US"/>
          </a:p>
        </p:txBody>
      </p:sp>
      <p:cxnSp>
        <p:nvCxnSpPr>
          <p:cNvPr id="7" name="Straight Connector 6"/>
          <p:cNvCxnSpPr>
            <a:cxnSpLocks/>
          </p:cNvCxnSpPr>
          <p:nvPr/>
        </p:nvCxnSpPr>
        <p:spPr>
          <a:xfrm>
            <a:off x="1143000" y="4743450"/>
            <a:ext cx="22288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V="1">
            <a:off x="11430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914400" y="2114550"/>
            <a:ext cx="514350" cy="369332"/>
          </a:xfrm>
          <a:prstGeom prst="rect">
            <a:avLst/>
          </a:prstGeom>
          <a:noFill/>
        </p:spPr>
        <p:txBody>
          <a:bodyPr wrap="square" rtlCol="0">
            <a:spAutoFit/>
          </a:bodyPr>
          <a:lstStyle/>
          <a:p>
            <a:r>
              <a:rPr lang="en-US" dirty="0"/>
              <a:t>P</a:t>
            </a:r>
          </a:p>
        </p:txBody>
      </p:sp>
      <p:sp>
        <p:nvSpPr>
          <p:cNvPr id="34" name="TextBox 33"/>
          <p:cNvSpPr txBox="1"/>
          <p:nvPr/>
        </p:nvSpPr>
        <p:spPr>
          <a:xfrm>
            <a:off x="1314450" y="1600201"/>
            <a:ext cx="1943100" cy="646331"/>
          </a:xfrm>
          <a:prstGeom prst="rect">
            <a:avLst/>
          </a:prstGeom>
          <a:noFill/>
        </p:spPr>
        <p:txBody>
          <a:bodyPr wrap="square" rtlCol="0">
            <a:spAutoFit/>
          </a:bodyPr>
          <a:lstStyle/>
          <a:p>
            <a:pPr algn="ctr"/>
            <a:r>
              <a:rPr lang="en-US" dirty="0"/>
              <a:t>Export Supplies of B, C, and D</a:t>
            </a:r>
          </a:p>
        </p:txBody>
      </p:sp>
      <p:sp>
        <p:nvSpPr>
          <p:cNvPr id="38" name="Left Brace 37"/>
          <p:cNvSpPr/>
          <p:nvPr/>
        </p:nvSpPr>
        <p:spPr>
          <a:xfrm>
            <a:off x="971550" y="3371850"/>
            <a:ext cx="171450" cy="1028700"/>
          </a:xfrm>
          <a:prstGeom prst="leftBrace">
            <a:avLst>
              <a:gd name="adj1" fmla="val 44444"/>
              <a:gd name="adj2"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61" name="Straight Connector 60"/>
          <p:cNvCxnSpPr>
            <a:cxnSpLocks/>
          </p:cNvCxnSpPr>
          <p:nvPr/>
        </p:nvCxnSpPr>
        <p:spPr>
          <a:xfrm>
            <a:off x="4000500" y="4743450"/>
            <a:ext cx="36004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flipV="1">
            <a:off x="40005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5" name="TextBox 64"/>
          <p:cNvSpPr txBox="1"/>
          <p:nvPr/>
        </p:nvSpPr>
        <p:spPr>
          <a:xfrm>
            <a:off x="7486650" y="4686300"/>
            <a:ext cx="514350" cy="369332"/>
          </a:xfrm>
          <a:prstGeom prst="rect">
            <a:avLst/>
          </a:prstGeom>
          <a:noFill/>
        </p:spPr>
        <p:txBody>
          <a:bodyPr wrap="square" rtlCol="0">
            <a:spAutoFit/>
          </a:bodyPr>
          <a:lstStyle/>
          <a:p>
            <a:r>
              <a:rPr lang="en-US" dirty="0"/>
              <a:t>Q</a:t>
            </a:r>
          </a:p>
        </p:txBody>
      </p:sp>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92EE2414-DF8A-4344-983D-77235EC7E06D}"/>
                  </a:ext>
                </a:extLst>
              </p:cNvPr>
              <p:cNvSpPr txBox="1"/>
              <p:nvPr/>
            </p:nvSpPr>
            <p:spPr>
              <a:xfrm>
                <a:off x="2286000" y="2171700"/>
                <a:ext cx="1023657" cy="3702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𝑡</m:t>
                          </m:r>
                        </m:sup>
                      </m:sSup>
                      <m:r>
                        <a:rPr lang="en-US" i="1">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𝑡</m:t>
                          </m:r>
                        </m:sup>
                      </m:sSup>
                      <m:r>
                        <a:rPr lang="en-US" b="0" i="1" smtClean="0">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b="0" i="1" smtClean="0">
                              <a:latin typeface="Cambria Math" panose="02040503050406030204" pitchFamily="18" charset="0"/>
                            </a:rPr>
                            <m:t>𝐷</m:t>
                          </m:r>
                          <m:r>
                            <a:rPr lang="en-US" i="1">
                              <a:latin typeface="Cambria Math" panose="02040503050406030204" pitchFamily="18" charset="0"/>
                            </a:rPr>
                            <m:t>𝑡</m:t>
                          </m:r>
                        </m:sup>
                      </m:sSup>
                    </m:oMath>
                  </m:oMathPara>
                </a14:m>
                <a:endParaRPr lang="en-US" baseline="30000" dirty="0"/>
              </a:p>
            </p:txBody>
          </p:sp>
        </mc:Choice>
        <mc:Fallback xmlns="">
          <p:sp>
            <p:nvSpPr>
              <p:cNvPr id="52" name="TextBox 51">
                <a:extLst>
                  <a:ext uri="{FF2B5EF4-FFF2-40B4-BE49-F238E27FC236}">
                    <a16:creationId xmlns:a16="http://schemas.microsoft.com/office/drawing/2014/main" id="{92EE2414-DF8A-4344-983D-77235EC7E06D}"/>
                  </a:ext>
                </a:extLst>
              </p:cNvPr>
              <p:cNvSpPr txBox="1">
                <a:spLocks noRot="1" noChangeAspect="1" noMove="1" noResize="1" noEditPoints="1" noAdjustHandles="1" noChangeArrowheads="1" noChangeShapeType="1" noTextEdit="1"/>
              </p:cNvSpPr>
              <p:nvPr/>
            </p:nvSpPr>
            <p:spPr>
              <a:xfrm>
                <a:off x="2286000" y="2171700"/>
                <a:ext cx="1023657" cy="370230"/>
              </a:xfrm>
              <a:prstGeom prst="rect">
                <a:avLst/>
              </a:prstGeom>
              <a:blipFill>
                <a:blip r:embed="rId2"/>
                <a:stretch>
                  <a:fillRect r="-33333"/>
                </a:stretch>
              </a:blipFill>
            </p:spPr>
            <p:txBody>
              <a:bodyPr/>
              <a:lstStyle/>
              <a:p>
                <a:r>
                  <a:rPr lang="en-US">
                    <a:noFill/>
                  </a:rPr>
                  <a:t> </a:t>
                </a:r>
              </a:p>
            </p:txBody>
          </p:sp>
        </mc:Fallback>
      </mc:AlternateContent>
      <p:sp>
        <p:nvSpPr>
          <p:cNvPr id="82" name="TextBox 81">
            <a:extLst>
              <a:ext uri="{FF2B5EF4-FFF2-40B4-BE49-F238E27FC236}">
                <a16:creationId xmlns:a16="http://schemas.microsoft.com/office/drawing/2014/main" id="{7E6B0EBB-1053-F74B-9D67-38DE2DAC1BC9}"/>
              </a:ext>
            </a:extLst>
          </p:cNvPr>
          <p:cNvSpPr txBox="1"/>
          <p:nvPr/>
        </p:nvSpPr>
        <p:spPr>
          <a:xfrm>
            <a:off x="3771900" y="2114550"/>
            <a:ext cx="514350" cy="369332"/>
          </a:xfrm>
          <a:prstGeom prst="rect">
            <a:avLst/>
          </a:prstGeom>
          <a:noFill/>
        </p:spPr>
        <p:txBody>
          <a:bodyPr wrap="square" rtlCol="0">
            <a:spAutoFit/>
          </a:bodyPr>
          <a:lstStyle/>
          <a:p>
            <a:r>
              <a:rPr lang="en-US" dirty="0"/>
              <a:t>P</a:t>
            </a:r>
          </a:p>
        </p:txBody>
      </p:sp>
      <p:cxnSp>
        <p:nvCxnSpPr>
          <p:cNvPr id="37" name="Straight Connector 36">
            <a:extLst>
              <a:ext uri="{FF2B5EF4-FFF2-40B4-BE49-F238E27FC236}">
                <a16:creationId xmlns:a16="http://schemas.microsoft.com/office/drawing/2014/main" id="{2B69756F-A655-3D4B-94B8-1C84BBD8D05F}"/>
              </a:ext>
            </a:extLst>
          </p:cNvPr>
          <p:cNvCxnSpPr>
            <a:cxnSpLocks/>
          </p:cNvCxnSpPr>
          <p:nvPr/>
        </p:nvCxnSpPr>
        <p:spPr>
          <a:xfrm flipV="1">
            <a:off x="4000500" y="3371850"/>
            <a:ext cx="108585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7D3B3EFB-8AD7-B847-A9E9-32226D6619E0}"/>
              </a:ext>
            </a:extLst>
          </p:cNvPr>
          <p:cNvCxnSpPr>
            <a:cxnSpLocks/>
          </p:cNvCxnSpPr>
          <p:nvPr/>
        </p:nvCxnSpPr>
        <p:spPr>
          <a:xfrm flipV="1">
            <a:off x="4000500" y="3371850"/>
            <a:ext cx="217170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0" name="Straight Connector 89">
            <a:extLst>
              <a:ext uri="{FF2B5EF4-FFF2-40B4-BE49-F238E27FC236}">
                <a16:creationId xmlns:a16="http://schemas.microsoft.com/office/drawing/2014/main" id="{B2D8F04D-0077-A244-88D3-72FB5EC1C75A}"/>
              </a:ext>
            </a:extLst>
          </p:cNvPr>
          <p:cNvCxnSpPr>
            <a:cxnSpLocks/>
          </p:cNvCxnSpPr>
          <p:nvPr/>
        </p:nvCxnSpPr>
        <p:spPr>
          <a:xfrm flipV="1">
            <a:off x="1143000" y="2343150"/>
            <a:ext cx="114300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2" name="Straight Connector 91">
            <a:extLst>
              <a:ext uri="{FF2B5EF4-FFF2-40B4-BE49-F238E27FC236}">
                <a16:creationId xmlns:a16="http://schemas.microsoft.com/office/drawing/2014/main" id="{8B85F163-61A3-0746-963C-6D9ECA960372}"/>
              </a:ext>
            </a:extLst>
          </p:cNvPr>
          <p:cNvCxnSpPr>
            <a:cxnSpLocks/>
          </p:cNvCxnSpPr>
          <p:nvPr/>
        </p:nvCxnSpPr>
        <p:spPr>
          <a:xfrm flipV="1">
            <a:off x="1143000" y="2743200"/>
            <a:ext cx="1828800" cy="16573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5" name="Straight Connector 104">
            <a:extLst>
              <a:ext uri="{FF2B5EF4-FFF2-40B4-BE49-F238E27FC236}">
                <a16:creationId xmlns:a16="http://schemas.microsoft.com/office/drawing/2014/main" id="{BD22C410-650B-8D47-BD64-C672E078F6CA}"/>
              </a:ext>
            </a:extLst>
          </p:cNvPr>
          <p:cNvCxnSpPr>
            <a:cxnSpLocks/>
          </p:cNvCxnSpPr>
          <p:nvPr/>
        </p:nvCxnSpPr>
        <p:spPr>
          <a:xfrm flipV="1">
            <a:off x="6172200" y="2914650"/>
            <a:ext cx="1485900" cy="4572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8" name="Straight Connector 107">
            <a:extLst>
              <a:ext uri="{FF2B5EF4-FFF2-40B4-BE49-F238E27FC236}">
                <a16:creationId xmlns:a16="http://schemas.microsoft.com/office/drawing/2014/main" id="{78587724-9D09-8C47-A585-6DFE04317138}"/>
              </a:ext>
            </a:extLst>
          </p:cNvPr>
          <p:cNvCxnSpPr>
            <a:cxnSpLocks/>
          </p:cNvCxnSpPr>
          <p:nvPr/>
        </p:nvCxnSpPr>
        <p:spPr>
          <a:xfrm flipV="1">
            <a:off x="5086350" y="2571750"/>
            <a:ext cx="2571750" cy="8001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0296D01C-5A67-F249-8B2F-49D0E799DF72}"/>
              </a:ext>
            </a:extLst>
          </p:cNvPr>
          <p:cNvCxnSpPr>
            <a:cxnSpLocks/>
          </p:cNvCxnSpPr>
          <p:nvPr/>
        </p:nvCxnSpPr>
        <p:spPr>
          <a:xfrm>
            <a:off x="5772150" y="2286000"/>
            <a:ext cx="1771650" cy="14287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80892F4F-B952-8C4F-B790-4341425ED3BF}"/>
                  </a:ext>
                </a:extLst>
              </p:cNvPr>
              <p:cNvSpPr/>
              <p:nvPr/>
            </p:nvSpPr>
            <p:spPr>
              <a:xfrm>
                <a:off x="7258051" y="2286000"/>
                <a:ext cx="64203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𝑋</m:t>
                          </m:r>
                        </m:e>
                        <m:sub>
                          <m:r>
                            <a:rPr lang="en-US" i="1">
                              <a:solidFill>
                                <a:schemeClr val="tx1"/>
                              </a:solidFill>
                              <a:latin typeface="Cambria Math" panose="02040503050406030204" pitchFamily="18" charset="0"/>
                            </a:rPr>
                            <m:t>1</m:t>
                          </m:r>
                        </m:sub>
                      </m:sSub>
                    </m:oMath>
                  </m:oMathPara>
                </a14:m>
                <a:endParaRPr lang="en-US" dirty="0">
                  <a:solidFill>
                    <a:schemeClr val="tx1"/>
                  </a:solidFill>
                </a:endParaRPr>
              </a:p>
            </p:txBody>
          </p:sp>
        </mc:Choice>
        <mc:Fallback xmlns="">
          <p:sp>
            <p:nvSpPr>
              <p:cNvPr id="2" name="Rectangle 1">
                <a:extLst>
                  <a:ext uri="{FF2B5EF4-FFF2-40B4-BE49-F238E27FC236}">
                    <a16:creationId xmlns:a16="http://schemas.microsoft.com/office/drawing/2014/main" id="{80892F4F-B952-8C4F-B790-4341425ED3BF}"/>
                  </a:ext>
                </a:extLst>
              </p:cNvPr>
              <p:cNvSpPr>
                <a:spLocks noRot="1" noChangeAspect="1" noMove="1" noResize="1" noEditPoints="1" noAdjustHandles="1" noChangeArrowheads="1" noChangeShapeType="1" noTextEdit="1"/>
              </p:cNvSpPr>
              <p:nvPr/>
            </p:nvSpPr>
            <p:spPr>
              <a:xfrm>
                <a:off x="7258051" y="2286000"/>
                <a:ext cx="642035" cy="369332"/>
              </a:xfrm>
              <a:prstGeom prst="rect">
                <a:avLst/>
              </a:prstGeom>
              <a:blipFill>
                <a:blip r:embed="rId3"/>
                <a:stretch>
                  <a:fillRect b="-137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Rectangle 40">
                <a:extLst>
                  <a:ext uri="{FF2B5EF4-FFF2-40B4-BE49-F238E27FC236}">
                    <a16:creationId xmlns:a16="http://schemas.microsoft.com/office/drawing/2014/main" id="{DABB84F5-AE17-204A-80ED-F6F8F057D7D9}"/>
                  </a:ext>
                </a:extLst>
              </p:cNvPr>
              <p:cNvSpPr/>
              <p:nvPr/>
            </p:nvSpPr>
            <p:spPr>
              <a:xfrm>
                <a:off x="7315200" y="2971800"/>
                <a:ext cx="64735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𝑋</m:t>
                          </m:r>
                        </m:e>
                        <m:sub>
                          <m:r>
                            <a:rPr lang="en-US" b="0" i="1" smtClean="0">
                              <a:solidFill>
                                <a:schemeClr val="tx1"/>
                              </a:solidFill>
                              <a:latin typeface="Cambria Math" panose="02040503050406030204" pitchFamily="18" charset="0"/>
                            </a:rPr>
                            <m:t>2</m:t>
                          </m:r>
                        </m:sub>
                      </m:sSub>
                    </m:oMath>
                  </m:oMathPara>
                </a14:m>
                <a:endParaRPr lang="en-US" dirty="0">
                  <a:solidFill>
                    <a:schemeClr val="tx1"/>
                  </a:solidFill>
                </a:endParaRPr>
              </a:p>
            </p:txBody>
          </p:sp>
        </mc:Choice>
        <mc:Fallback xmlns="">
          <p:sp>
            <p:nvSpPr>
              <p:cNvPr id="41" name="Rectangle 40">
                <a:extLst>
                  <a:ext uri="{FF2B5EF4-FFF2-40B4-BE49-F238E27FC236}">
                    <a16:creationId xmlns:a16="http://schemas.microsoft.com/office/drawing/2014/main" id="{DABB84F5-AE17-204A-80ED-F6F8F057D7D9}"/>
                  </a:ext>
                </a:extLst>
              </p:cNvPr>
              <p:cNvSpPr>
                <a:spLocks noRot="1" noChangeAspect="1" noMove="1" noResize="1" noEditPoints="1" noAdjustHandles="1" noChangeArrowheads="1" noChangeShapeType="1" noTextEdit="1"/>
              </p:cNvSpPr>
              <p:nvPr/>
            </p:nvSpPr>
            <p:spPr>
              <a:xfrm>
                <a:off x="7315200" y="2971800"/>
                <a:ext cx="647357" cy="369332"/>
              </a:xfrm>
              <a:prstGeom prst="rect">
                <a:avLst/>
              </a:prstGeom>
              <a:blipFill>
                <a:blip r:embed="rId4"/>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Rectangle 44">
                <a:extLst>
                  <a:ext uri="{FF2B5EF4-FFF2-40B4-BE49-F238E27FC236}">
                    <a16:creationId xmlns:a16="http://schemas.microsoft.com/office/drawing/2014/main" id="{0CF069C6-2FA6-5044-AFDE-4E27CCAE2EE5}"/>
                  </a:ext>
                </a:extLst>
              </p:cNvPr>
              <p:cNvSpPr/>
              <p:nvPr/>
            </p:nvSpPr>
            <p:spPr>
              <a:xfrm>
                <a:off x="7315200" y="3371850"/>
                <a:ext cx="570349" cy="37003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𝑀</m:t>
                          </m:r>
                        </m:e>
                        <m:sup>
                          <m:r>
                            <a:rPr lang="en-US" i="1">
                              <a:latin typeface="Cambria Math" panose="02040503050406030204" pitchFamily="18" charset="0"/>
                            </a:rPr>
                            <m:t>𝐴</m:t>
                          </m:r>
                        </m:sup>
                      </m:sSup>
                    </m:oMath>
                  </m:oMathPara>
                </a14:m>
                <a:endParaRPr lang="en-US" dirty="0"/>
              </a:p>
            </p:txBody>
          </p:sp>
        </mc:Choice>
        <mc:Fallback xmlns="">
          <p:sp>
            <p:nvSpPr>
              <p:cNvPr id="45" name="Rectangle 44">
                <a:extLst>
                  <a:ext uri="{FF2B5EF4-FFF2-40B4-BE49-F238E27FC236}">
                    <a16:creationId xmlns:a16="http://schemas.microsoft.com/office/drawing/2014/main" id="{0CF069C6-2FA6-5044-AFDE-4E27CCAE2EE5}"/>
                  </a:ext>
                </a:extLst>
              </p:cNvPr>
              <p:cNvSpPr>
                <a:spLocks noRot="1" noChangeAspect="1" noMove="1" noResize="1" noEditPoints="1" noAdjustHandles="1" noChangeArrowheads="1" noChangeShapeType="1" noTextEdit="1"/>
              </p:cNvSpPr>
              <p:nvPr/>
            </p:nvSpPr>
            <p:spPr>
              <a:xfrm>
                <a:off x="7315200" y="3371850"/>
                <a:ext cx="570349" cy="370038"/>
              </a:xfrm>
              <a:prstGeom prst="rect">
                <a:avLst/>
              </a:prstGeom>
              <a:blipFill>
                <a:blip r:embed="rId5"/>
                <a:stretch>
                  <a:fillRect/>
                </a:stretch>
              </a:blipFill>
            </p:spPr>
            <p:txBody>
              <a:bodyPr/>
              <a:lstStyle/>
              <a:p>
                <a:r>
                  <a:rPr lang="en-US">
                    <a:noFill/>
                  </a:rPr>
                  <a:t> </a:t>
                </a:r>
              </a:p>
            </p:txBody>
          </p:sp>
        </mc:Fallback>
      </mc:AlternateContent>
      <p:cxnSp>
        <p:nvCxnSpPr>
          <p:cNvPr id="46" name="Straight Connector 45">
            <a:extLst>
              <a:ext uri="{FF2B5EF4-FFF2-40B4-BE49-F238E27FC236}">
                <a16:creationId xmlns:a16="http://schemas.microsoft.com/office/drawing/2014/main" id="{2AF4C72D-A217-9045-8FD3-1A2D1F3846E0}"/>
              </a:ext>
            </a:extLst>
          </p:cNvPr>
          <p:cNvCxnSpPr>
            <a:cxnSpLocks/>
          </p:cNvCxnSpPr>
          <p:nvPr/>
        </p:nvCxnSpPr>
        <p:spPr>
          <a:xfrm>
            <a:off x="1143000" y="2914650"/>
            <a:ext cx="5350669"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3" name="Straight Connector 52">
            <a:extLst>
              <a:ext uri="{FF2B5EF4-FFF2-40B4-BE49-F238E27FC236}">
                <a16:creationId xmlns:a16="http://schemas.microsoft.com/office/drawing/2014/main" id="{C411EB69-7D49-CF40-82E4-3B972507DF3B}"/>
              </a:ext>
            </a:extLst>
          </p:cNvPr>
          <p:cNvCxnSpPr>
            <a:cxnSpLocks/>
          </p:cNvCxnSpPr>
          <p:nvPr/>
        </p:nvCxnSpPr>
        <p:spPr>
          <a:xfrm flipV="1">
            <a:off x="6549146" y="2908570"/>
            <a:ext cx="0" cy="1839744"/>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9F0E4899-CCAF-DB40-8F93-BF49E3BE89D1}"/>
              </a:ext>
            </a:extLst>
          </p:cNvPr>
          <p:cNvCxnSpPr>
            <a:cxnSpLocks/>
          </p:cNvCxnSpPr>
          <p:nvPr/>
        </p:nvCxnSpPr>
        <p:spPr>
          <a:xfrm flipV="1">
            <a:off x="2791838" y="2906138"/>
            <a:ext cx="0" cy="1839744"/>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8" name="Straight Connector 57">
            <a:extLst>
              <a:ext uri="{FF2B5EF4-FFF2-40B4-BE49-F238E27FC236}">
                <a16:creationId xmlns:a16="http://schemas.microsoft.com/office/drawing/2014/main" id="{8BC69BF0-E90A-5D48-AB9E-DEFC55577E12}"/>
              </a:ext>
            </a:extLst>
          </p:cNvPr>
          <p:cNvCxnSpPr>
            <a:cxnSpLocks/>
          </p:cNvCxnSpPr>
          <p:nvPr/>
        </p:nvCxnSpPr>
        <p:spPr>
          <a:xfrm flipV="1">
            <a:off x="1651270" y="2908570"/>
            <a:ext cx="0" cy="2377805"/>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108F5F29-3284-6845-BBD9-F61EF62DE53E}"/>
              </a:ext>
            </a:extLst>
          </p:cNvPr>
          <p:cNvCxnSpPr>
            <a:cxnSpLocks/>
          </p:cNvCxnSpPr>
          <p:nvPr/>
        </p:nvCxnSpPr>
        <p:spPr>
          <a:xfrm>
            <a:off x="1143000" y="3156698"/>
            <a:ext cx="5710378"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CD0ACFD9-A660-F14C-BA38-C134DEBEC825}"/>
              </a:ext>
            </a:extLst>
          </p:cNvPr>
          <p:cNvCxnSpPr>
            <a:cxnSpLocks/>
          </p:cNvCxnSpPr>
          <p:nvPr/>
        </p:nvCxnSpPr>
        <p:spPr>
          <a:xfrm flipV="1">
            <a:off x="6858000" y="3160569"/>
            <a:ext cx="0" cy="1582882"/>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458363F3-4D2B-F944-B8A8-BDF52ADACE6B}"/>
              </a:ext>
            </a:extLst>
          </p:cNvPr>
          <p:cNvCxnSpPr>
            <a:cxnSpLocks/>
          </p:cNvCxnSpPr>
          <p:nvPr/>
        </p:nvCxnSpPr>
        <p:spPr>
          <a:xfrm flipV="1">
            <a:off x="2514600" y="3143251"/>
            <a:ext cx="0" cy="2095499"/>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A2D15046-B6AB-D446-B3B4-F3C28A3E276E}"/>
              </a:ext>
            </a:extLst>
          </p:cNvPr>
          <p:cNvCxnSpPr>
            <a:cxnSpLocks/>
          </p:cNvCxnSpPr>
          <p:nvPr/>
        </p:nvCxnSpPr>
        <p:spPr>
          <a:xfrm flipV="1">
            <a:off x="1371600" y="3143250"/>
            <a:ext cx="0" cy="1582882"/>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sp>
        <p:nvSpPr>
          <p:cNvPr id="80" name="TextBox 79">
            <a:extLst>
              <a:ext uri="{FF2B5EF4-FFF2-40B4-BE49-F238E27FC236}">
                <a16:creationId xmlns:a16="http://schemas.microsoft.com/office/drawing/2014/main" id="{23324163-DAA0-964E-A3D4-8EFA0336428B}"/>
              </a:ext>
            </a:extLst>
          </p:cNvPr>
          <p:cNvSpPr txBox="1"/>
          <p:nvPr/>
        </p:nvSpPr>
        <p:spPr>
          <a:xfrm>
            <a:off x="1933575" y="1104901"/>
            <a:ext cx="5086350" cy="507831"/>
          </a:xfrm>
          <a:prstGeom prst="rect">
            <a:avLst/>
          </a:prstGeom>
          <a:noFill/>
        </p:spPr>
        <p:txBody>
          <a:bodyPr wrap="square" rtlCol="0">
            <a:spAutoFit/>
          </a:bodyPr>
          <a:lstStyle/>
          <a:p>
            <a:pPr algn="ctr"/>
            <a:r>
              <a:rPr lang="en-US" sz="2700" dirty="0"/>
              <a:t>Welfare Effect on World</a:t>
            </a:r>
          </a:p>
        </p:txBody>
      </p:sp>
      <p:cxnSp>
        <p:nvCxnSpPr>
          <p:cNvPr id="81" name="Straight Connector 80">
            <a:extLst>
              <a:ext uri="{FF2B5EF4-FFF2-40B4-BE49-F238E27FC236}">
                <a16:creationId xmlns:a16="http://schemas.microsoft.com/office/drawing/2014/main" id="{ACBECF16-67F2-054D-BE41-9CD22182BC4F}"/>
              </a:ext>
            </a:extLst>
          </p:cNvPr>
          <p:cNvCxnSpPr>
            <a:cxnSpLocks/>
          </p:cNvCxnSpPr>
          <p:nvPr/>
        </p:nvCxnSpPr>
        <p:spPr>
          <a:xfrm flipV="1">
            <a:off x="1946545" y="2908570"/>
            <a:ext cx="0" cy="2377805"/>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79" name="Straight Connector 78">
            <a:extLst>
              <a:ext uri="{FF2B5EF4-FFF2-40B4-BE49-F238E27FC236}">
                <a16:creationId xmlns:a16="http://schemas.microsoft.com/office/drawing/2014/main" id="{A22CEB0E-BB12-E44A-A995-61708A6DA36E}"/>
              </a:ext>
            </a:extLst>
          </p:cNvPr>
          <p:cNvCxnSpPr>
            <a:cxnSpLocks/>
          </p:cNvCxnSpPr>
          <p:nvPr/>
        </p:nvCxnSpPr>
        <p:spPr>
          <a:xfrm flipV="1">
            <a:off x="2242148" y="2888863"/>
            <a:ext cx="0" cy="2377805"/>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89" name="TextBox 88">
                <a:extLst>
                  <a:ext uri="{FF2B5EF4-FFF2-40B4-BE49-F238E27FC236}">
                    <a16:creationId xmlns:a16="http://schemas.microsoft.com/office/drawing/2014/main" id="{3CFD67C7-62AF-A748-99C6-7ED112E94CE4}"/>
                  </a:ext>
                </a:extLst>
              </p:cNvPr>
              <p:cNvSpPr txBox="1"/>
              <p:nvPr/>
            </p:nvSpPr>
            <p:spPr>
              <a:xfrm>
                <a:off x="2438400" y="2438400"/>
                <a:ext cx="1793502" cy="376963"/>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𝐵𝑓</m:t>
                        </m:r>
                      </m:sup>
                    </m:sSup>
                    <m:r>
                      <a:rPr lang="en-US" b="0" i="1" smtClean="0">
                        <a:latin typeface="Cambria Math" panose="02040503050406030204" pitchFamily="18" charset="0"/>
                      </a:rPr>
                      <m:t>,</m:t>
                    </m:r>
                    <m:r>
                      <a:rPr lang="en-US" i="1">
                        <a:latin typeface="Cambria Math" panose="02040503050406030204" pitchFamily="18" charset="0"/>
                      </a:rPr>
                      <m:t> </m:t>
                    </m:r>
                    <m:sSup>
                      <m:sSupPr>
                        <m:ctrlPr>
                          <a:rPr lang="en-US" i="1">
                            <a:latin typeface="Cambria Math" panose="02040503050406030204" pitchFamily="18" charset="0"/>
                          </a:rPr>
                        </m:ctrlPr>
                      </m:sSupPr>
                      <m:e>
                        <m:r>
                          <a:rPr lang="en-US" b="0" i="1" smtClean="0">
                            <a:latin typeface="Cambria Math" panose="02040503050406030204" pitchFamily="18" charset="0"/>
                          </a:rPr>
                          <m:t> </m:t>
                        </m:r>
                        <m:r>
                          <a:rPr lang="en-US" i="1">
                            <a:latin typeface="Cambria Math" panose="02040503050406030204" pitchFamily="18" charset="0"/>
                          </a:rPr>
                          <m:t>𝑋</m:t>
                        </m:r>
                      </m:e>
                      <m:sup>
                        <m:r>
                          <a:rPr lang="en-US" i="1">
                            <a:latin typeface="Cambria Math" panose="02040503050406030204" pitchFamily="18" charset="0"/>
                          </a:rPr>
                          <m:t>𝐶𝑓</m:t>
                        </m:r>
                      </m:sup>
                    </m:sSup>
                  </m:oMath>
                </a14:m>
                <a:r>
                  <a:rPr lang="en-US" dirty="0"/>
                  <a:t>,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b="0" i="1" smtClean="0">
                            <a:latin typeface="Cambria Math" panose="02040503050406030204" pitchFamily="18" charset="0"/>
                          </a:rPr>
                          <m:t>𝐷</m:t>
                        </m:r>
                        <m:r>
                          <a:rPr lang="en-US" i="1">
                            <a:latin typeface="Cambria Math" panose="02040503050406030204" pitchFamily="18" charset="0"/>
                          </a:rPr>
                          <m:t>𝑓</m:t>
                        </m:r>
                      </m:sup>
                    </m:sSup>
                  </m:oMath>
                </a14:m>
                <a:endParaRPr lang="en-US" baseline="30000" dirty="0"/>
              </a:p>
            </p:txBody>
          </p:sp>
        </mc:Choice>
        <mc:Fallback xmlns="">
          <p:sp>
            <p:nvSpPr>
              <p:cNvPr id="89" name="TextBox 88">
                <a:extLst>
                  <a:ext uri="{FF2B5EF4-FFF2-40B4-BE49-F238E27FC236}">
                    <a16:creationId xmlns:a16="http://schemas.microsoft.com/office/drawing/2014/main" id="{3CFD67C7-62AF-A748-99C6-7ED112E94CE4}"/>
                  </a:ext>
                </a:extLst>
              </p:cNvPr>
              <p:cNvSpPr txBox="1">
                <a:spLocks noRot="1" noChangeAspect="1" noMove="1" noResize="1" noEditPoints="1" noAdjustHandles="1" noChangeArrowheads="1" noChangeShapeType="1" noTextEdit="1"/>
              </p:cNvSpPr>
              <p:nvPr/>
            </p:nvSpPr>
            <p:spPr>
              <a:xfrm>
                <a:off x="2438400" y="2438400"/>
                <a:ext cx="1793502" cy="376963"/>
              </a:xfrm>
              <a:prstGeom prst="rect">
                <a:avLst/>
              </a:prstGeom>
              <a:blipFill>
                <a:blip r:embed="rId6"/>
                <a:stretch>
                  <a:fillRect t="-3333" b="-2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3" name="Rectangle 92">
                <a:extLst>
                  <a:ext uri="{FF2B5EF4-FFF2-40B4-BE49-F238E27FC236}">
                    <a16:creationId xmlns:a16="http://schemas.microsoft.com/office/drawing/2014/main" id="{3B4F6305-2EA5-504F-AF82-0900B241E033}"/>
                  </a:ext>
                </a:extLst>
              </p:cNvPr>
              <p:cNvSpPr/>
              <p:nvPr/>
            </p:nvSpPr>
            <p:spPr>
              <a:xfrm>
                <a:off x="685800" y="3657600"/>
                <a:ext cx="33457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𝑡</m:t>
                      </m:r>
                    </m:oMath>
                  </m:oMathPara>
                </a14:m>
                <a:endParaRPr lang="en-US" dirty="0"/>
              </a:p>
            </p:txBody>
          </p:sp>
        </mc:Choice>
        <mc:Fallback xmlns="">
          <p:sp>
            <p:nvSpPr>
              <p:cNvPr id="93" name="Rectangle 92">
                <a:extLst>
                  <a:ext uri="{FF2B5EF4-FFF2-40B4-BE49-F238E27FC236}">
                    <a16:creationId xmlns:a16="http://schemas.microsoft.com/office/drawing/2014/main" id="{3B4F6305-2EA5-504F-AF82-0900B241E033}"/>
                  </a:ext>
                </a:extLst>
              </p:cNvPr>
              <p:cNvSpPr>
                <a:spLocks noRot="1" noChangeAspect="1" noMove="1" noResize="1" noEditPoints="1" noAdjustHandles="1" noChangeArrowheads="1" noChangeShapeType="1" noTextEdit="1"/>
              </p:cNvSpPr>
              <p:nvPr/>
            </p:nvSpPr>
            <p:spPr>
              <a:xfrm>
                <a:off x="685800" y="3657600"/>
                <a:ext cx="334579" cy="369332"/>
              </a:xfrm>
              <a:prstGeom prst="rect">
                <a:avLst/>
              </a:prstGeom>
              <a:blipFill>
                <a:blip r:embed="rId7"/>
                <a:stretch>
                  <a:fillRect/>
                </a:stretch>
              </a:blipFill>
            </p:spPr>
            <p:txBody>
              <a:bodyPr/>
              <a:lstStyle/>
              <a:p>
                <a:r>
                  <a:rPr lang="en-US">
                    <a:noFill/>
                  </a:rPr>
                  <a:t> </a:t>
                </a:r>
              </a:p>
            </p:txBody>
          </p:sp>
        </mc:Fallback>
      </mc:AlternateContent>
      <p:sp>
        <p:nvSpPr>
          <p:cNvPr id="97" name="TextBox 96">
            <a:extLst>
              <a:ext uri="{FF2B5EF4-FFF2-40B4-BE49-F238E27FC236}">
                <a16:creationId xmlns:a16="http://schemas.microsoft.com/office/drawing/2014/main" id="{4A7D6660-6106-1F46-AD76-2533C6300305}"/>
              </a:ext>
            </a:extLst>
          </p:cNvPr>
          <p:cNvSpPr txBox="1"/>
          <p:nvPr/>
        </p:nvSpPr>
        <p:spPr>
          <a:xfrm>
            <a:off x="4743450" y="1771650"/>
            <a:ext cx="2171700" cy="369332"/>
          </a:xfrm>
          <a:prstGeom prst="rect">
            <a:avLst/>
          </a:prstGeom>
          <a:noFill/>
        </p:spPr>
        <p:txBody>
          <a:bodyPr wrap="square" rtlCol="0">
            <a:spAutoFit/>
          </a:bodyPr>
          <a:lstStyle/>
          <a:p>
            <a:pPr algn="ctr"/>
            <a:r>
              <a:rPr lang="en-US" dirty="0"/>
              <a:t>Import Market</a:t>
            </a:r>
          </a:p>
        </p:txBody>
      </p:sp>
      <p:sp>
        <p:nvSpPr>
          <p:cNvPr id="98" name="TextBox 97">
            <a:extLst>
              <a:ext uri="{FF2B5EF4-FFF2-40B4-BE49-F238E27FC236}">
                <a16:creationId xmlns:a16="http://schemas.microsoft.com/office/drawing/2014/main" id="{8B7AFFE9-48CF-7647-9720-E4A70B362C60}"/>
              </a:ext>
            </a:extLst>
          </p:cNvPr>
          <p:cNvSpPr txBox="1"/>
          <p:nvPr/>
        </p:nvSpPr>
        <p:spPr>
          <a:xfrm>
            <a:off x="3143250" y="4686300"/>
            <a:ext cx="514350" cy="369332"/>
          </a:xfrm>
          <a:prstGeom prst="rect">
            <a:avLst/>
          </a:prstGeom>
          <a:noFill/>
        </p:spPr>
        <p:txBody>
          <a:bodyPr wrap="square" rtlCol="0">
            <a:spAutoFit/>
          </a:bodyPr>
          <a:lstStyle/>
          <a:p>
            <a:r>
              <a:rPr lang="en-US" dirty="0"/>
              <a:t>Q</a:t>
            </a:r>
          </a:p>
        </p:txBody>
      </p:sp>
      <p:cxnSp>
        <p:nvCxnSpPr>
          <p:cNvPr id="103" name="Straight Arrow Connector 102">
            <a:extLst>
              <a:ext uri="{FF2B5EF4-FFF2-40B4-BE49-F238E27FC236}">
                <a16:creationId xmlns:a16="http://schemas.microsoft.com/office/drawing/2014/main" id="{853E620D-2F39-5D49-9A33-4652246E5BFC}"/>
              </a:ext>
            </a:extLst>
          </p:cNvPr>
          <p:cNvCxnSpPr/>
          <p:nvPr/>
        </p:nvCxnSpPr>
        <p:spPr>
          <a:xfrm>
            <a:off x="1657350" y="4457700"/>
            <a:ext cx="857250" cy="0"/>
          </a:xfrm>
          <a:prstGeom prst="straightConnector1">
            <a:avLst/>
          </a:prstGeom>
          <a:ln w="38100">
            <a:solidFill>
              <a:srgbClr val="00B0F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4" name="Straight Arrow Connector 103">
            <a:extLst>
              <a:ext uri="{FF2B5EF4-FFF2-40B4-BE49-F238E27FC236}">
                <a16:creationId xmlns:a16="http://schemas.microsoft.com/office/drawing/2014/main" id="{45ED5A3F-8803-5840-81B2-8E99C99BBC91}"/>
              </a:ext>
            </a:extLst>
          </p:cNvPr>
          <p:cNvCxnSpPr>
            <a:cxnSpLocks/>
          </p:cNvCxnSpPr>
          <p:nvPr/>
        </p:nvCxnSpPr>
        <p:spPr>
          <a:xfrm>
            <a:off x="6547631" y="4461217"/>
            <a:ext cx="313886" cy="0"/>
          </a:xfrm>
          <a:prstGeom prst="straightConnector1">
            <a:avLst/>
          </a:prstGeom>
          <a:ln w="381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9" name="Straight Arrow Connector 108">
            <a:extLst>
              <a:ext uri="{FF2B5EF4-FFF2-40B4-BE49-F238E27FC236}">
                <a16:creationId xmlns:a16="http://schemas.microsoft.com/office/drawing/2014/main" id="{B3FB6307-B6EB-F14F-9039-35F63099EDF1}"/>
              </a:ext>
            </a:extLst>
          </p:cNvPr>
          <p:cNvCxnSpPr>
            <a:cxnSpLocks/>
          </p:cNvCxnSpPr>
          <p:nvPr/>
        </p:nvCxnSpPr>
        <p:spPr>
          <a:xfrm flipH="1">
            <a:off x="2514600" y="4457700"/>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0" name="Straight Arrow Connector 109">
            <a:extLst>
              <a:ext uri="{FF2B5EF4-FFF2-40B4-BE49-F238E27FC236}">
                <a16:creationId xmlns:a16="http://schemas.microsoft.com/office/drawing/2014/main" id="{46672327-8272-694F-9702-470EEA75A1E4}"/>
              </a:ext>
            </a:extLst>
          </p:cNvPr>
          <p:cNvCxnSpPr>
            <a:cxnSpLocks/>
          </p:cNvCxnSpPr>
          <p:nvPr/>
        </p:nvCxnSpPr>
        <p:spPr>
          <a:xfrm flipH="1">
            <a:off x="1371600" y="4457700"/>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11" name="Left Brace 110">
            <a:extLst>
              <a:ext uri="{FF2B5EF4-FFF2-40B4-BE49-F238E27FC236}">
                <a16:creationId xmlns:a16="http://schemas.microsoft.com/office/drawing/2014/main" id="{DB03D421-A1D6-964E-8021-C53C14897C27}"/>
              </a:ext>
            </a:extLst>
          </p:cNvPr>
          <p:cNvSpPr/>
          <p:nvPr/>
        </p:nvSpPr>
        <p:spPr>
          <a:xfrm rot="5400000">
            <a:off x="1481138" y="4574382"/>
            <a:ext cx="54769" cy="273844"/>
          </a:xfrm>
          <a:prstGeom prst="leftBrace">
            <a:avLst>
              <a:gd name="adj1" fmla="val 44444"/>
              <a:gd name="adj2" fmla="val 50000"/>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2" name="Left Brace 111">
            <a:extLst>
              <a:ext uri="{FF2B5EF4-FFF2-40B4-BE49-F238E27FC236}">
                <a16:creationId xmlns:a16="http://schemas.microsoft.com/office/drawing/2014/main" id="{F7558160-E619-8E46-814F-E6246552FF85}"/>
              </a:ext>
            </a:extLst>
          </p:cNvPr>
          <p:cNvSpPr/>
          <p:nvPr/>
        </p:nvSpPr>
        <p:spPr>
          <a:xfrm rot="5400000">
            <a:off x="2624138" y="4574382"/>
            <a:ext cx="54769" cy="273844"/>
          </a:xfrm>
          <a:prstGeom prst="leftBrace">
            <a:avLst>
              <a:gd name="adj1" fmla="val 44444"/>
              <a:gd name="adj2" fmla="val 50000"/>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3" name="Left Brace 112">
            <a:extLst>
              <a:ext uri="{FF2B5EF4-FFF2-40B4-BE49-F238E27FC236}">
                <a16:creationId xmlns:a16="http://schemas.microsoft.com/office/drawing/2014/main" id="{202795DD-7E57-8240-910E-518912238F5B}"/>
              </a:ext>
            </a:extLst>
          </p:cNvPr>
          <p:cNvSpPr/>
          <p:nvPr/>
        </p:nvSpPr>
        <p:spPr>
          <a:xfrm rot="5400000">
            <a:off x="6672262" y="4555332"/>
            <a:ext cx="61913" cy="304800"/>
          </a:xfrm>
          <a:prstGeom prst="leftBrace">
            <a:avLst>
              <a:gd name="adj1" fmla="val 44444"/>
              <a:gd name="adj2" fmla="val 50000"/>
            </a:avLst>
          </a:prstGeom>
          <a:ln>
            <a:solidFill>
              <a:srgbClr val="00B05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14" name="Straight Arrow Connector 113">
            <a:extLst>
              <a:ext uri="{FF2B5EF4-FFF2-40B4-BE49-F238E27FC236}">
                <a16:creationId xmlns:a16="http://schemas.microsoft.com/office/drawing/2014/main" id="{7B8B0800-2EDE-4848-8C2D-820E02E6B47F}"/>
              </a:ext>
            </a:extLst>
          </p:cNvPr>
          <p:cNvCxnSpPr>
            <a:cxnSpLocks/>
          </p:cNvCxnSpPr>
          <p:nvPr/>
        </p:nvCxnSpPr>
        <p:spPr>
          <a:xfrm flipH="1">
            <a:off x="2226635" y="5048250"/>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15" name="Rectangle 114">
            <a:extLst>
              <a:ext uri="{FF2B5EF4-FFF2-40B4-BE49-F238E27FC236}">
                <a16:creationId xmlns:a16="http://schemas.microsoft.com/office/drawing/2014/main" id="{B294431B-C8E4-8444-8CDC-52384580DA19}"/>
              </a:ext>
            </a:extLst>
          </p:cNvPr>
          <p:cNvSpPr/>
          <p:nvPr/>
        </p:nvSpPr>
        <p:spPr>
          <a:xfrm>
            <a:off x="2120948" y="5048250"/>
            <a:ext cx="463588" cy="369332"/>
          </a:xfrm>
          <a:prstGeom prst="rect">
            <a:avLst/>
          </a:prstGeom>
        </p:spPr>
        <p:txBody>
          <a:bodyPr wrap="none">
            <a:spAutoFit/>
          </a:bodyPr>
          <a:lstStyle/>
          <a:p>
            <a:r>
              <a:rPr lang="en-US" i="1" dirty="0">
                <a:solidFill>
                  <a:srgbClr val="0070C0"/>
                </a:solidFill>
                <a:latin typeface="Cambria Math" panose="02040503050406030204" pitchFamily="18" charset="0"/>
              </a:rPr>
              <a:t>TR</a:t>
            </a:r>
          </a:p>
        </p:txBody>
      </p:sp>
      <p:cxnSp>
        <p:nvCxnSpPr>
          <p:cNvPr id="116" name="Straight Arrow Connector 115">
            <a:extLst>
              <a:ext uri="{FF2B5EF4-FFF2-40B4-BE49-F238E27FC236}">
                <a16:creationId xmlns:a16="http://schemas.microsoft.com/office/drawing/2014/main" id="{E99A3E6F-EA66-4C4D-84CA-4E4762C714B8}"/>
              </a:ext>
            </a:extLst>
          </p:cNvPr>
          <p:cNvCxnSpPr>
            <a:cxnSpLocks/>
          </p:cNvCxnSpPr>
          <p:nvPr/>
        </p:nvCxnSpPr>
        <p:spPr>
          <a:xfrm flipH="1">
            <a:off x="1651000" y="5052483"/>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17" name="Rectangle 116">
            <a:extLst>
              <a:ext uri="{FF2B5EF4-FFF2-40B4-BE49-F238E27FC236}">
                <a16:creationId xmlns:a16="http://schemas.microsoft.com/office/drawing/2014/main" id="{FB0E256D-56AD-2B4B-813C-8FC78F876A45}"/>
              </a:ext>
            </a:extLst>
          </p:cNvPr>
          <p:cNvSpPr/>
          <p:nvPr/>
        </p:nvSpPr>
        <p:spPr>
          <a:xfrm>
            <a:off x="1531029" y="5059463"/>
            <a:ext cx="473206" cy="369332"/>
          </a:xfrm>
          <a:prstGeom prst="rect">
            <a:avLst/>
          </a:prstGeom>
        </p:spPr>
        <p:txBody>
          <a:bodyPr wrap="none">
            <a:spAutoFit/>
          </a:bodyPr>
          <a:lstStyle/>
          <a:p>
            <a:r>
              <a:rPr lang="en-US" i="1" dirty="0">
                <a:solidFill>
                  <a:srgbClr val="FF0000"/>
                </a:solidFill>
                <a:latin typeface="Cambria Math" panose="02040503050406030204" pitchFamily="18" charset="0"/>
              </a:rPr>
              <a:t>TD</a:t>
            </a:r>
          </a:p>
        </p:txBody>
      </p:sp>
      <p:cxnSp>
        <p:nvCxnSpPr>
          <p:cNvPr id="118" name="Straight Arrow Connector 117">
            <a:extLst>
              <a:ext uri="{FF2B5EF4-FFF2-40B4-BE49-F238E27FC236}">
                <a16:creationId xmlns:a16="http://schemas.microsoft.com/office/drawing/2014/main" id="{F5885BA3-7648-E749-9F7C-F009BAF44F6F}"/>
              </a:ext>
            </a:extLst>
          </p:cNvPr>
          <p:cNvCxnSpPr>
            <a:cxnSpLocks/>
          </p:cNvCxnSpPr>
          <p:nvPr/>
        </p:nvCxnSpPr>
        <p:spPr>
          <a:xfrm>
            <a:off x="1940917" y="5051767"/>
            <a:ext cx="313886" cy="0"/>
          </a:xfrm>
          <a:prstGeom prst="straightConnector1">
            <a:avLst/>
          </a:prstGeom>
          <a:ln w="381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sp>
        <p:nvSpPr>
          <p:cNvPr id="119" name="Rectangle 118">
            <a:extLst>
              <a:ext uri="{FF2B5EF4-FFF2-40B4-BE49-F238E27FC236}">
                <a16:creationId xmlns:a16="http://schemas.microsoft.com/office/drawing/2014/main" id="{202F09DA-9FD5-B045-875E-DD363CCF4086}"/>
              </a:ext>
            </a:extLst>
          </p:cNvPr>
          <p:cNvSpPr/>
          <p:nvPr/>
        </p:nvSpPr>
        <p:spPr>
          <a:xfrm>
            <a:off x="1831605" y="5055230"/>
            <a:ext cx="447623" cy="369332"/>
          </a:xfrm>
          <a:prstGeom prst="rect">
            <a:avLst/>
          </a:prstGeom>
        </p:spPr>
        <p:txBody>
          <a:bodyPr wrap="none">
            <a:spAutoFit/>
          </a:bodyPr>
          <a:lstStyle/>
          <a:p>
            <a:r>
              <a:rPr lang="en-US" i="1" dirty="0">
                <a:solidFill>
                  <a:srgbClr val="00B050"/>
                </a:solidFill>
                <a:latin typeface="Cambria Math" panose="02040503050406030204" pitchFamily="18" charset="0"/>
              </a:rPr>
              <a:t>TC</a:t>
            </a:r>
          </a:p>
        </p:txBody>
      </p:sp>
      <p:sp>
        <p:nvSpPr>
          <p:cNvPr id="120" name="Rectangle 119">
            <a:extLst>
              <a:ext uri="{FF2B5EF4-FFF2-40B4-BE49-F238E27FC236}">
                <a16:creationId xmlns:a16="http://schemas.microsoft.com/office/drawing/2014/main" id="{A709AEAE-9963-C243-8DB7-86B1E49BBA00}"/>
              </a:ext>
            </a:extLst>
          </p:cNvPr>
          <p:cNvSpPr/>
          <p:nvPr/>
        </p:nvSpPr>
        <p:spPr>
          <a:xfrm>
            <a:off x="2409324" y="4420268"/>
            <a:ext cx="463588" cy="369332"/>
          </a:xfrm>
          <a:prstGeom prst="rect">
            <a:avLst/>
          </a:prstGeom>
        </p:spPr>
        <p:txBody>
          <a:bodyPr wrap="none">
            <a:spAutoFit/>
          </a:bodyPr>
          <a:lstStyle/>
          <a:p>
            <a:r>
              <a:rPr lang="en-US" i="1" dirty="0">
                <a:solidFill>
                  <a:srgbClr val="0070C0"/>
                </a:solidFill>
                <a:latin typeface="Cambria Math" panose="02040503050406030204" pitchFamily="18" charset="0"/>
              </a:rPr>
              <a:t>TR</a:t>
            </a:r>
          </a:p>
        </p:txBody>
      </p:sp>
      <p:sp>
        <p:nvSpPr>
          <p:cNvPr id="121" name="Rectangle 120">
            <a:extLst>
              <a:ext uri="{FF2B5EF4-FFF2-40B4-BE49-F238E27FC236}">
                <a16:creationId xmlns:a16="http://schemas.microsoft.com/office/drawing/2014/main" id="{9448DF6F-49DB-1C4D-B148-FC845973F5A2}"/>
              </a:ext>
            </a:extLst>
          </p:cNvPr>
          <p:cNvSpPr/>
          <p:nvPr/>
        </p:nvSpPr>
        <p:spPr>
          <a:xfrm>
            <a:off x="6445299" y="4415819"/>
            <a:ext cx="447623" cy="369332"/>
          </a:xfrm>
          <a:prstGeom prst="rect">
            <a:avLst/>
          </a:prstGeom>
        </p:spPr>
        <p:txBody>
          <a:bodyPr wrap="none">
            <a:spAutoFit/>
          </a:bodyPr>
          <a:lstStyle/>
          <a:p>
            <a:r>
              <a:rPr lang="en-US" i="1" dirty="0">
                <a:solidFill>
                  <a:srgbClr val="00B050"/>
                </a:solidFill>
                <a:latin typeface="Cambria Math" panose="02040503050406030204" pitchFamily="18" charset="0"/>
              </a:rPr>
              <a:t>TC</a:t>
            </a:r>
          </a:p>
        </p:txBody>
      </p:sp>
      <p:sp>
        <p:nvSpPr>
          <p:cNvPr id="122" name="Rectangle 121">
            <a:extLst>
              <a:ext uri="{FF2B5EF4-FFF2-40B4-BE49-F238E27FC236}">
                <a16:creationId xmlns:a16="http://schemas.microsoft.com/office/drawing/2014/main" id="{BA3387B4-5B34-7542-AAFF-9916D4AF29C1}"/>
              </a:ext>
            </a:extLst>
          </p:cNvPr>
          <p:cNvSpPr/>
          <p:nvPr/>
        </p:nvSpPr>
        <p:spPr>
          <a:xfrm>
            <a:off x="1260977" y="4420268"/>
            <a:ext cx="473206" cy="369332"/>
          </a:xfrm>
          <a:prstGeom prst="rect">
            <a:avLst/>
          </a:prstGeom>
        </p:spPr>
        <p:txBody>
          <a:bodyPr wrap="none">
            <a:spAutoFit/>
          </a:bodyPr>
          <a:lstStyle/>
          <a:p>
            <a:r>
              <a:rPr lang="en-US" i="1" dirty="0">
                <a:solidFill>
                  <a:srgbClr val="FF0000"/>
                </a:solidFill>
                <a:latin typeface="Cambria Math" panose="02040503050406030204" pitchFamily="18" charset="0"/>
              </a:rPr>
              <a:t>TD</a:t>
            </a:r>
          </a:p>
        </p:txBody>
      </p:sp>
      <p:sp>
        <p:nvSpPr>
          <p:cNvPr id="3" name="Footer Placeholder 2">
            <a:extLst>
              <a:ext uri="{FF2B5EF4-FFF2-40B4-BE49-F238E27FC236}">
                <a16:creationId xmlns:a16="http://schemas.microsoft.com/office/drawing/2014/main" id="{EFB1B158-EF4B-4C4F-8EF5-9B4658AFFA23}"/>
              </a:ext>
            </a:extLst>
          </p:cNvPr>
          <p:cNvSpPr>
            <a:spLocks noGrp="1"/>
          </p:cNvSpPr>
          <p:nvPr>
            <p:ph type="ftr" sz="quarter" idx="11"/>
          </p:nvPr>
        </p:nvSpPr>
        <p:spPr/>
        <p:txBody>
          <a:bodyPr/>
          <a:lstStyle/>
          <a:p>
            <a:pPr>
              <a:defRPr/>
            </a:pPr>
            <a:r>
              <a:rPr lang="en-US"/>
              <a:t>Class 19:  Preferential Trading Arrangements</a:t>
            </a:r>
          </a:p>
        </p:txBody>
      </p:sp>
    </p:spTree>
    <p:extLst>
      <p:ext uri="{BB962C8B-B14F-4D97-AF65-F5344CB8AC3E}">
        <p14:creationId xmlns:p14="http://schemas.microsoft.com/office/powerpoint/2010/main" val="31336876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0BF76-D84D-5A40-8C67-8D9F78640094}"/>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A145A8BE-841A-914E-86A3-240CF0EBD534}"/>
              </a:ext>
            </a:extLst>
          </p:cNvPr>
          <p:cNvSpPr>
            <a:spLocks noGrp="1"/>
          </p:cNvSpPr>
          <p:nvPr>
            <p:ph idx="1"/>
          </p:nvPr>
        </p:nvSpPr>
        <p:spPr/>
        <p:txBody>
          <a:bodyPr/>
          <a:lstStyle/>
          <a:p>
            <a:r>
              <a:rPr lang="en-US" dirty="0">
                <a:solidFill>
                  <a:schemeClr val="bg1">
                    <a:lumMod val="75000"/>
                  </a:schemeClr>
                </a:solidFill>
              </a:rPr>
              <a:t>Background</a:t>
            </a:r>
          </a:p>
          <a:p>
            <a:r>
              <a:rPr lang="en-US" dirty="0"/>
              <a:t>Simplest model:  horizontal supplies</a:t>
            </a:r>
          </a:p>
          <a:p>
            <a:r>
              <a:rPr lang="en-US" dirty="0">
                <a:solidFill>
                  <a:schemeClr val="bg1">
                    <a:lumMod val="75000"/>
                  </a:schemeClr>
                </a:solidFill>
              </a:rPr>
              <a:t>Upward-sloping supplies</a:t>
            </a:r>
          </a:p>
          <a:p>
            <a:pPr lvl="1"/>
            <a:r>
              <a:rPr lang="en-US" dirty="0">
                <a:solidFill>
                  <a:schemeClr val="bg1">
                    <a:lumMod val="75000"/>
                  </a:schemeClr>
                </a:solidFill>
              </a:rPr>
              <a:t>3-country case, in graphs</a:t>
            </a:r>
          </a:p>
          <a:p>
            <a:pPr lvl="1"/>
            <a:r>
              <a:rPr lang="en-US" dirty="0">
                <a:solidFill>
                  <a:schemeClr val="bg1">
                    <a:lumMod val="75000"/>
                  </a:schemeClr>
                </a:solidFill>
              </a:rPr>
              <a:t>Somewhat more general case, in equations</a:t>
            </a:r>
          </a:p>
          <a:p>
            <a:pPr lvl="1"/>
            <a:r>
              <a:rPr lang="en-US" dirty="0">
                <a:solidFill>
                  <a:schemeClr val="bg1">
                    <a:lumMod val="75000"/>
                  </a:schemeClr>
                </a:solidFill>
              </a:rPr>
              <a:t>4-country case, in graphs</a:t>
            </a:r>
          </a:p>
          <a:p>
            <a:r>
              <a:rPr lang="en-US" dirty="0">
                <a:solidFill>
                  <a:schemeClr val="bg1">
                    <a:lumMod val="75000"/>
                  </a:schemeClr>
                </a:solidFill>
              </a:rPr>
              <a:t>Are FTAs Beneficial?</a:t>
            </a:r>
          </a:p>
        </p:txBody>
      </p:sp>
      <p:sp>
        <p:nvSpPr>
          <p:cNvPr id="4" name="Footer Placeholder 3">
            <a:extLst>
              <a:ext uri="{FF2B5EF4-FFF2-40B4-BE49-F238E27FC236}">
                <a16:creationId xmlns:a16="http://schemas.microsoft.com/office/drawing/2014/main" id="{CF6B9BF2-7140-AB46-9BF1-0FE56FE9CA5E}"/>
              </a:ext>
            </a:extLst>
          </p:cNvPr>
          <p:cNvSpPr>
            <a:spLocks noGrp="1"/>
          </p:cNvSpPr>
          <p:nvPr>
            <p:ph type="ftr" sz="quarter" idx="11"/>
          </p:nvPr>
        </p:nvSpPr>
        <p:spPr/>
        <p:txBody>
          <a:bodyPr/>
          <a:lstStyle/>
          <a:p>
            <a:pPr>
              <a:defRPr/>
            </a:pPr>
            <a:r>
              <a:rPr lang="en-US"/>
              <a:t>Class 19:  Preferential Trading Arrangements</a:t>
            </a:r>
          </a:p>
        </p:txBody>
      </p:sp>
      <p:sp>
        <p:nvSpPr>
          <p:cNvPr id="5" name="Slide Number Placeholder 4">
            <a:extLst>
              <a:ext uri="{FF2B5EF4-FFF2-40B4-BE49-F238E27FC236}">
                <a16:creationId xmlns:a16="http://schemas.microsoft.com/office/drawing/2014/main" id="{24A61CF0-8930-CA4A-98A6-596D45EDF7C0}"/>
              </a:ext>
            </a:extLst>
          </p:cNvPr>
          <p:cNvSpPr>
            <a:spLocks noGrp="1"/>
          </p:cNvSpPr>
          <p:nvPr>
            <p:ph type="sldNum" sz="quarter" idx="12"/>
          </p:nvPr>
        </p:nvSpPr>
        <p:spPr/>
        <p:txBody>
          <a:bodyPr/>
          <a:lstStyle/>
          <a:p>
            <a:pPr>
              <a:defRPr/>
            </a:pPr>
            <a:fld id="{659DFB22-C7E9-9E4B-8431-4E4E88AD005A}" type="slidenum">
              <a:rPr lang="en-US" smtClean="0"/>
              <a:pPr>
                <a:defRPr/>
              </a:pPr>
              <a:t>9</a:t>
            </a:fld>
            <a:endParaRPr lang="en-US"/>
          </a:p>
        </p:txBody>
      </p:sp>
      <p:sp>
        <p:nvSpPr>
          <p:cNvPr id="6" name="Rectangle 5">
            <a:extLst>
              <a:ext uri="{FF2B5EF4-FFF2-40B4-BE49-F238E27FC236}">
                <a16:creationId xmlns:a16="http://schemas.microsoft.com/office/drawing/2014/main" id="{EE694520-40A8-BD45-AAAE-6802E557F68D}"/>
              </a:ext>
            </a:extLst>
          </p:cNvPr>
          <p:cNvSpPr/>
          <p:nvPr/>
        </p:nvSpPr>
        <p:spPr>
          <a:xfrm>
            <a:off x="0" y="0"/>
            <a:ext cx="9144000" cy="6858000"/>
          </a:xfrm>
          <a:prstGeom prst="rect">
            <a:avLst/>
          </a:prstGeom>
          <a:noFill/>
          <a:ln w="381000">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214804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Rectangle 83">
            <a:extLst>
              <a:ext uri="{FF2B5EF4-FFF2-40B4-BE49-F238E27FC236}">
                <a16:creationId xmlns:a16="http://schemas.microsoft.com/office/drawing/2014/main" id="{39C9F079-CD55-7F4E-BC1E-D14B4C8193FE}"/>
              </a:ext>
            </a:extLst>
          </p:cNvPr>
          <p:cNvSpPr/>
          <p:nvPr/>
        </p:nvSpPr>
        <p:spPr>
          <a:xfrm>
            <a:off x="0" y="668740"/>
            <a:ext cx="9144000" cy="55546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 name="Right Triangle 85">
            <a:extLst>
              <a:ext uri="{FF2B5EF4-FFF2-40B4-BE49-F238E27FC236}">
                <a16:creationId xmlns:a16="http://schemas.microsoft.com/office/drawing/2014/main" id="{C24FF2CE-D5F9-3D4A-A329-DC77A1D5A46E}"/>
              </a:ext>
            </a:extLst>
          </p:cNvPr>
          <p:cNvSpPr/>
          <p:nvPr/>
        </p:nvSpPr>
        <p:spPr>
          <a:xfrm flipV="1">
            <a:off x="1944445" y="3161539"/>
            <a:ext cx="295565" cy="527660"/>
          </a:xfrm>
          <a:prstGeom prst="rtTriangle">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 name="Right Triangle 82">
            <a:extLst>
              <a:ext uri="{FF2B5EF4-FFF2-40B4-BE49-F238E27FC236}">
                <a16:creationId xmlns:a16="http://schemas.microsoft.com/office/drawing/2014/main" id="{F11B4B00-1A05-9547-AC1B-529F2490CA54}"/>
              </a:ext>
            </a:extLst>
          </p:cNvPr>
          <p:cNvSpPr/>
          <p:nvPr/>
        </p:nvSpPr>
        <p:spPr>
          <a:xfrm>
            <a:off x="1950866" y="2624655"/>
            <a:ext cx="291227" cy="532757"/>
          </a:xfrm>
          <a:prstGeom prst="rtTriangle">
            <a:avLst/>
          </a:prstGeom>
          <a:pattFill prst="dkUpDiag">
            <a:fgClr>
              <a:srgbClr val="008000"/>
            </a:fgClr>
            <a:bgClr>
              <a:prstClr val="white"/>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90</a:t>
            </a:fld>
            <a:endParaRPr lang="en-US"/>
          </a:p>
        </p:txBody>
      </p:sp>
      <p:cxnSp>
        <p:nvCxnSpPr>
          <p:cNvPr id="7" name="Straight Connector 6"/>
          <p:cNvCxnSpPr>
            <a:cxnSpLocks/>
          </p:cNvCxnSpPr>
          <p:nvPr/>
        </p:nvCxnSpPr>
        <p:spPr>
          <a:xfrm>
            <a:off x="1143000" y="4743450"/>
            <a:ext cx="22288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V="1">
            <a:off x="11430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914400" y="2114550"/>
            <a:ext cx="514350" cy="369332"/>
          </a:xfrm>
          <a:prstGeom prst="rect">
            <a:avLst/>
          </a:prstGeom>
          <a:noFill/>
        </p:spPr>
        <p:txBody>
          <a:bodyPr wrap="square" rtlCol="0">
            <a:spAutoFit/>
          </a:bodyPr>
          <a:lstStyle/>
          <a:p>
            <a:r>
              <a:rPr lang="en-US" dirty="0"/>
              <a:t>P</a:t>
            </a:r>
          </a:p>
        </p:txBody>
      </p:sp>
      <p:sp>
        <p:nvSpPr>
          <p:cNvPr id="34" name="TextBox 33"/>
          <p:cNvSpPr txBox="1"/>
          <p:nvPr/>
        </p:nvSpPr>
        <p:spPr>
          <a:xfrm>
            <a:off x="1314450" y="1600201"/>
            <a:ext cx="1943100" cy="646331"/>
          </a:xfrm>
          <a:prstGeom prst="rect">
            <a:avLst/>
          </a:prstGeom>
          <a:noFill/>
        </p:spPr>
        <p:txBody>
          <a:bodyPr wrap="square" rtlCol="0">
            <a:spAutoFit/>
          </a:bodyPr>
          <a:lstStyle/>
          <a:p>
            <a:pPr algn="ctr"/>
            <a:r>
              <a:rPr lang="en-US" dirty="0"/>
              <a:t>Export Supplies of B, C, and D</a:t>
            </a:r>
          </a:p>
        </p:txBody>
      </p:sp>
      <p:sp>
        <p:nvSpPr>
          <p:cNvPr id="38" name="Left Brace 37"/>
          <p:cNvSpPr/>
          <p:nvPr/>
        </p:nvSpPr>
        <p:spPr>
          <a:xfrm>
            <a:off x="971550" y="3371850"/>
            <a:ext cx="171450" cy="1028700"/>
          </a:xfrm>
          <a:prstGeom prst="leftBrace">
            <a:avLst>
              <a:gd name="adj1" fmla="val 44444"/>
              <a:gd name="adj2"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61" name="Straight Connector 60"/>
          <p:cNvCxnSpPr>
            <a:cxnSpLocks/>
          </p:cNvCxnSpPr>
          <p:nvPr/>
        </p:nvCxnSpPr>
        <p:spPr>
          <a:xfrm>
            <a:off x="4000500" y="4743450"/>
            <a:ext cx="36004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flipV="1">
            <a:off x="4000500" y="2228850"/>
            <a:ext cx="0" cy="25146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5" name="TextBox 64"/>
          <p:cNvSpPr txBox="1"/>
          <p:nvPr/>
        </p:nvSpPr>
        <p:spPr>
          <a:xfrm>
            <a:off x="7486650" y="4686300"/>
            <a:ext cx="514350" cy="369332"/>
          </a:xfrm>
          <a:prstGeom prst="rect">
            <a:avLst/>
          </a:prstGeom>
          <a:noFill/>
        </p:spPr>
        <p:txBody>
          <a:bodyPr wrap="square" rtlCol="0">
            <a:spAutoFit/>
          </a:bodyPr>
          <a:lstStyle/>
          <a:p>
            <a:r>
              <a:rPr lang="en-US" dirty="0"/>
              <a:t>Q</a:t>
            </a:r>
          </a:p>
        </p:txBody>
      </p:sp>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92EE2414-DF8A-4344-983D-77235EC7E06D}"/>
                  </a:ext>
                </a:extLst>
              </p:cNvPr>
              <p:cNvSpPr txBox="1"/>
              <p:nvPr/>
            </p:nvSpPr>
            <p:spPr>
              <a:xfrm>
                <a:off x="2286000" y="2171700"/>
                <a:ext cx="1023657" cy="3702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m:t>
                          </m:r>
                          <m:r>
                            <a:rPr lang="en-US" b="0" i="1" smtClean="0">
                              <a:latin typeface="Cambria Math" panose="02040503050406030204" pitchFamily="18" charset="0"/>
                            </a:rPr>
                            <m:t>𝑡</m:t>
                          </m:r>
                        </m:sup>
                      </m:sSup>
                      <m:r>
                        <a:rPr lang="en-US" i="1">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𝐶</m:t>
                          </m:r>
                          <m:r>
                            <a:rPr lang="en-US" b="0" i="1" smtClean="0">
                              <a:latin typeface="Cambria Math" panose="02040503050406030204" pitchFamily="18" charset="0"/>
                            </a:rPr>
                            <m:t>𝑡</m:t>
                          </m:r>
                        </m:sup>
                      </m:sSup>
                      <m:r>
                        <a:rPr lang="en-US" b="0" i="1" smtClean="0">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b="0" i="1" smtClean="0">
                              <a:latin typeface="Cambria Math" panose="02040503050406030204" pitchFamily="18" charset="0"/>
                            </a:rPr>
                            <m:t>𝐷</m:t>
                          </m:r>
                          <m:r>
                            <a:rPr lang="en-US" i="1">
                              <a:latin typeface="Cambria Math" panose="02040503050406030204" pitchFamily="18" charset="0"/>
                            </a:rPr>
                            <m:t>𝑡</m:t>
                          </m:r>
                        </m:sup>
                      </m:sSup>
                    </m:oMath>
                  </m:oMathPara>
                </a14:m>
                <a:endParaRPr lang="en-US" baseline="30000" dirty="0"/>
              </a:p>
            </p:txBody>
          </p:sp>
        </mc:Choice>
        <mc:Fallback xmlns="">
          <p:sp>
            <p:nvSpPr>
              <p:cNvPr id="52" name="TextBox 51">
                <a:extLst>
                  <a:ext uri="{FF2B5EF4-FFF2-40B4-BE49-F238E27FC236}">
                    <a16:creationId xmlns:a16="http://schemas.microsoft.com/office/drawing/2014/main" id="{92EE2414-DF8A-4344-983D-77235EC7E06D}"/>
                  </a:ext>
                </a:extLst>
              </p:cNvPr>
              <p:cNvSpPr txBox="1">
                <a:spLocks noRot="1" noChangeAspect="1" noMove="1" noResize="1" noEditPoints="1" noAdjustHandles="1" noChangeArrowheads="1" noChangeShapeType="1" noTextEdit="1"/>
              </p:cNvSpPr>
              <p:nvPr/>
            </p:nvSpPr>
            <p:spPr>
              <a:xfrm>
                <a:off x="2286000" y="2171700"/>
                <a:ext cx="1023657" cy="370230"/>
              </a:xfrm>
              <a:prstGeom prst="rect">
                <a:avLst/>
              </a:prstGeom>
              <a:blipFill>
                <a:blip r:embed="rId2"/>
                <a:stretch>
                  <a:fillRect r="-33333"/>
                </a:stretch>
              </a:blipFill>
            </p:spPr>
            <p:txBody>
              <a:bodyPr/>
              <a:lstStyle/>
              <a:p>
                <a:r>
                  <a:rPr lang="en-US">
                    <a:noFill/>
                  </a:rPr>
                  <a:t> </a:t>
                </a:r>
              </a:p>
            </p:txBody>
          </p:sp>
        </mc:Fallback>
      </mc:AlternateContent>
      <p:sp>
        <p:nvSpPr>
          <p:cNvPr id="82" name="TextBox 81">
            <a:extLst>
              <a:ext uri="{FF2B5EF4-FFF2-40B4-BE49-F238E27FC236}">
                <a16:creationId xmlns:a16="http://schemas.microsoft.com/office/drawing/2014/main" id="{7E6B0EBB-1053-F74B-9D67-38DE2DAC1BC9}"/>
              </a:ext>
            </a:extLst>
          </p:cNvPr>
          <p:cNvSpPr txBox="1"/>
          <p:nvPr/>
        </p:nvSpPr>
        <p:spPr>
          <a:xfrm>
            <a:off x="3771900" y="2114550"/>
            <a:ext cx="514350" cy="369332"/>
          </a:xfrm>
          <a:prstGeom prst="rect">
            <a:avLst/>
          </a:prstGeom>
          <a:noFill/>
        </p:spPr>
        <p:txBody>
          <a:bodyPr wrap="square" rtlCol="0">
            <a:spAutoFit/>
          </a:bodyPr>
          <a:lstStyle/>
          <a:p>
            <a:r>
              <a:rPr lang="en-US" dirty="0"/>
              <a:t>P</a:t>
            </a:r>
          </a:p>
        </p:txBody>
      </p:sp>
      <p:cxnSp>
        <p:nvCxnSpPr>
          <p:cNvPr id="37" name="Straight Connector 36">
            <a:extLst>
              <a:ext uri="{FF2B5EF4-FFF2-40B4-BE49-F238E27FC236}">
                <a16:creationId xmlns:a16="http://schemas.microsoft.com/office/drawing/2014/main" id="{2B69756F-A655-3D4B-94B8-1C84BBD8D05F}"/>
              </a:ext>
            </a:extLst>
          </p:cNvPr>
          <p:cNvCxnSpPr>
            <a:cxnSpLocks/>
          </p:cNvCxnSpPr>
          <p:nvPr/>
        </p:nvCxnSpPr>
        <p:spPr>
          <a:xfrm flipV="1">
            <a:off x="4000500" y="3371850"/>
            <a:ext cx="108585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7D3B3EFB-8AD7-B847-A9E9-32226D6619E0}"/>
              </a:ext>
            </a:extLst>
          </p:cNvPr>
          <p:cNvCxnSpPr>
            <a:cxnSpLocks/>
          </p:cNvCxnSpPr>
          <p:nvPr/>
        </p:nvCxnSpPr>
        <p:spPr>
          <a:xfrm flipV="1">
            <a:off x="4000500" y="3371850"/>
            <a:ext cx="217170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0" name="Straight Connector 89">
            <a:extLst>
              <a:ext uri="{FF2B5EF4-FFF2-40B4-BE49-F238E27FC236}">
                <a16:creationId xmlns:a16="http://schemas.microsoft.com/office/drawing/2014/main" id="{B2D8F04D-0077-A244-88D3-72FB5EC1C75A}"/>
              </a:ext>
            </a:extLst>
          </p:cNvPr>
          <p:cNvCxnSpPr>
            <a:cxnSpLocks/>
          </p:cNvCxnSpPr>
          <p:nvPr/>
        </p:nvCxnSpPr>
        <p:spPr>
          <a:xfrm flipV="1">
            <a:off x="1143000" y="2343150"/>
            <a:ext cx="1143000" cy="10287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2" name="Straight Connector 91">
            <a:extLst>
              <a:ext uri="{FF2B5EF4-FFF2-40B4-BE49-F238E27FC236}">
                <a16:creationId xmlns:a16="http://schemas.microsoft.com/office/drawing/2014/main" id="{8B85F163-61A3-0746-963C-6D9ECA960372}"/>
              </a:ext>
            </a:extLst>
          </p:cNvPr>
          <p:cNvCxnSpPr>
            <a:cxnSpLocks/>
          </p:cNvCxnSpPr>
          <p:nvPr/>
        </p:nvCxnSpPr>
        <p:spPr>
          <a:xfrm flipV="1">
            <a:off x="1143000" y="2743200"/>
            <a:ext cx="1828800" cy="16573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5" name="Straight Connector 104">
            <a:extLst>
              <a:ext uri="{FF2B5EF4-FFF2-40B4-BE49-F238E27FC236}">
                <a16:creationId xmlns:a16="http://schemas.microsoft.com/office/drawing/2014/main" id="{BD22C410-650B-8D47-BD64-C672E078F6CA}"/>
              </a:ext>
            </a:extLst>
          </p:cNvPr>
          <p:cNvCxnSpPr>
            <a:cxnSpLocks/>
          </p:cNvCxnSpPr>
          <p:nvPr/>
        </p:nvCxnSpPr>
        <p:spPr>
          <a:xfrm flipV="1">
            <a:off x="6172200" y="2914650"/>
            <a:ext cx="1485900" cy="4572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8" name="Straight Connector 107">
            <a:extLst>
              <a:ext uri="{FF2B5EF4-FFF2-40B4-BE49-F238E27FC236}">
                <a16:creationId xmlns:a16="http://schemas.microsoft.com/office/drawing/2014/main" id="{78587724-9D09-8C47-A585-6DFE04317138}"/>
              </a:ext>
            </a:extLst>
          </p:cNvPr>
          <p:cNvCxnSpPr>
            <a:cxnSpLocks/>
          </p:cNvCxnSpPr>
          <p:nvPr/>
        </p:nvCxnSpPr>
        <p:spPr>
          <a:xfrm flipV="1">
            <a:off x="5086350" y="2571750"/>
            <a:ext cx="2571750" cy="80010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0296D01C-5A67-F249-8B2F-49D0E799DF72}"/>
              </a:ext>
            </a:extLst>
          </p:cNvPr>
          <p:cNvCxnSpPr>
            <a:cxnSpLocks/>
          </p:cNvCxnSpPr>
          <p:nvPr/>
        </p:nvCxnSpPr>
        <p:spPr>
          <a:xfrm>
            <a:off x="5772150" y="2286000"/>
            <a:ext cx="1771650" cy="142875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80892F4F-B952-8C4F-B790-4341425ED3BF}"/>
                  </a:ext>
                </a:extLst>
              </p:cNvPr>
              <p:cNvSpPr/>
              <p:nvPr/>
            </p:nvSpPr>
            <p:spPr>
              <a:xfrm>
                <a:off x="7258051" y="2286000"/>
                <a:ext cx="64203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𝑋</m:t>
                          </m:r>
                        </m:e>
                        <m:sub>
                          <m:r>
                            <a:rPr lang="en-US" i="1">
                              <a:solidFill>
                                <a:schemeClr val="tx1"/>
                              </a:solidFill>
                              <a:latin typeface="Cambria Math" panose="02040503050406030204" pitchFamily="18" charset="0"/>
                            </a:rPr>
                            <m:t>1</m:t>
                          </m:r>
                        </m:sub>
                      </m:sSub>
                    </m:oMath>
                  </m:oMathPara>
                </a14:m>
                <a:endParaRPr lang="en-US" dirty="0">
                  <a:solidFill>
                    <a:schemeClr val="tx1"/>
                  </a:solidFill>
                </a:endParaRPr>
              </a:p>
            </p:txBody>
          </p:sp>
        </mc:Choice>
        <mc:Fallback xmlns="">
          <p:sp>
            <p:nvSpPr>
              <p:cNvPr id="2" name="Rectangle 1">
                <a:extLst>
                  <a:ext uri="{FF2B5EF4-FFF2-40B4-BE49-F238E27FC236}">
                    <a16:creationId xmlns:a16="http://schemas.microsoft.com/office/drawing/2014/main" id="{80892F4F-B952-8C4F-B790-4341425ED3BF}"/>
                  </a:ext>
                </a:extLst>
              </p:cNvPr>
              <p:cNvSpPr>
                <a:spLocks noRot="1" noChangeAspect="1" noMove="1" noResize="1" noEditPoints="1" noAdjustHandles="1" noChangeArrowheads="1" noChangeShapeType="1" noTextEdit="1"/>
              </p:cNvSpPr>
              <p:nvPr/>
            </p:nvSpPr>
            <p:spPr>
              <a:xfrm>
                <a:off x="7258051" y="2286000"/>
                <a:ext cx="642035" cy="369332"/>
              </a:xfrm>
              <a:prstGeom prst="rect">
                <a:avLst/>
              </a:prstGeom>
              <a:blipFill>
                <a:blip r:embed="rId3"/>
                <a:stretch>
                  <a:fillRect b="-137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Rectangle 40">
                <a:extLst>
                  <a:ext uri="{FF2B5EF4-FFF2-40B4-BE49-F238E27FC236}">
                    <a16:creationId xmlns:a16="http://schemas.microsoft.com/office/drawing/2014/main" id="{DABB84F5-AE17-204A-80ED-F6F8F057D7D9}"/>
                  </a:ext>
                </a:extLst>
              </p:cNvPr>
              <p:cNvSpPr/>
              <p:nvPr/>
            </p:nvSpPr>
            <p:spPr>
              <a:xfrm>
                <a:off x="7315200" y="2971800"/>
                <a:ext cx="64735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𝑋</m:t>
                          </m:r>
                        </m:e>
                        <m:sub>
                          <m:r>
                            <a:rPr lang="en-US" b="0" i="1" smtClean="0">
                              <a:solidFill>
                                <a:schemeClr val="tx1"/>
                              </a:solidFill>
                              <a:latin typeface="Cambria Math" panose="02040503050406030204" pitchFamily="18" charset="0"/>
                            </a:rPr>
                            <m:t>2</m:t>
                          </m:r>
                        </m:sub>
                      </m:sSub>
                    </m:oMath>
                  </m:oMathPara>
                </a14:m>
                <a:endParaRPr lang="en-US" dirty="0">
                  <a:solidFill>
                    <a:schemeClr val="tx1"/>
                  </a:solidFill>
                </a:endParaRPr>
              </a:p>
            </p:txBody>
          </p:sp>
        </mc:Choice>
        <mc:Fallback xmlns="">
          <p:sp>
            <p:nvSpPr>
              <p:cNvPr id="41" name="Rectangle 40">
                <a:extLst>
                  <a:ext uri="{FF2B5EF4-FFF2-40B4-BE49-F238E27FC236}">
                    <a16:creationId xmlns:a16="http://schemas.microsoft.com/office/drawing/2014/main" id="{DABB84F5-AE17-204A-80ED-F6F8F057D7D9}"/>
                  </a:ext>
                </a:extLst>
              </p:cNvPr>
              <p:cNvSpPr>
                <a:spLocks noRot="1" noChangeAspect="1" noMove="1" noResize="1" noEditPoints="1" noAdjustHandles="1" noChangeArrowheads="1" noChangeShapeType="1" noTextEdit="1"/>
              </p:cNvSpPr>
              <p:nvPr/>
            </p:nvSpPr>
            <p:spPr>
              <a:xfrm>
                <a:off x="7315200" y="2971800"/>
                <a:ext cx="647357" cy="369332"/>
              </a:xfrm>
              <a:prstGeom prst="rect">
                <a:avLst/>
              </a:prstGeom>
              <a:blipFill>
                <a:blip r:embed="rId4"/>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Rectangle 44">
                <a:extLst>
                  <a:ext uri="{FF2B5EF4-FFF2-40B4-BE49-F238E27FC236}">
                    <a16:creationId xmlns:a16="http://schemas.microsoft.com/office/drawing/2014/main" id="{0CF069C6-2FA6-5044-AFDE-4E27CCAE2EE5}"/>
                  </a:ext>
                </a:extLst>
              </p:cNvPr>
              <p:cNvSpPr/>
              <p:nvPr/>
            </p:nvSpPr>
            <p:spPr>
              <a:xfrm>
                <a:off x="7315200" y="3371850"/>
                <a:ext cx="570349" cy="37003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𝑀</m:t>
                          </m:r>
                        </m:e>
                        <m:sup>
                          <m:r>
                            <a:rPr lang="en-US" i="1">
                              <a:latin typeface="Cambria Math" panose="02040503050406030204" pitchFamily="18" charset="0"/>
                            </a:rPr>
                            <m:t>𝐴</m:t>
                          </m:r>
                        </m:sup>
                      </m:sSup>
                    </m:oMath>
                  </m:oMathPara>
                </a14:m>
                <a:endParaRPr lang="en-US" dirty="0"/>
              </a:p>
            </p:txBody>
          </p:sp>
        </mc:Choice>
        <mc:Fallback xmlns="">
          <p:sp>
            <p:nvSpPr>
              <p:cNvPr id="45" name="Rectangle 44">
                <a:extLst>
                  <a:ext uri="{FF2B5EF4-FFF2-40B4-BE49-F238E27FC236}">
                    <a16:creationId xmlns:a16="http://schemas.microsoft.com/office/drawing/2014/main" id="{0CF069C6-2FA6-5044-AFDE-4E27CCAE2EE5}"/>
                  </a:ext>
                </a:extLst>
              </p:cNvPr>
              <p:cNvSpPr>
                <a:spLocks noRot="1" noChangeAspect="1" noMove="1" noResize="1" noEditPoints="1" noAdjustHandles="1" noChangeArrowheads="1" noChangeShapeType="1" noTextEdit="1"/>
              </p:cNvSpPr>
              <p:nvPr/>
            </p:nvSpPr>
            <p:spPr>
              <a:xfrm>
                <a:off x="7315200" y="3371850"/>
                <a:ext cx="570349" cy="370038"/>
              </a:xfrm>
              <a:prstGeom prst="rect">
                <a:avLst/>
              </a:prstGeom>
              <a:blipFill>
                <a:blip r:embed="rId5"/>
                <a:stretch>
                  <a:fillRect/>
                </a:stretch>
              </a:blipFill>
            </p:spPr>
            <p:txBody>
              <a:bodyPr/>
              <a:lstStyle/>
              <a:p>
                <a:r>
                  <a:rPr lang="en-US">
                    <a:noFill/>
                  </a:rPr>
                  <a:t> </a:t>
                </a:r>
              </a:p>
            </p:txBody>
          </p:sp>
        </mc:Fallback>
      </mc:AlternateContent>
      <p:cxnSp>
        <p:nvCxnSpPr>
          <p:cNvPr id="46" name="Straight Connector 45">
            <a:extLst>
              <a:ext uri="{FF2B5EF4-FFF2-40B4-BE49-F238E27FC236}">
                <a16:creationId xmlns:a16="http://schemas.microsoft.com/office/drawing/2014/main" id="{2AF4C72D-A217-9045-8FD3-1A2D1F3846E0}"/>
              </a:ext>
            </a:extLst>
          </p:cNvPr>
          <p:cNvCxnSpPr>
            <a:cxnSpLocks/>
          </p:cNvCxnSpPr>
          <p:nvPr/>
        </p:nvCxnSpPr>
        <p:spPr>
          <a:xfrm>
            <a:off x="1143000" y="2914650"/>
            <a:ext cx="5350669"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3" name="Straight Connector 52">
            <a:extLst>
              <a:ext uri="{FF2B5EF4-FFF2-40B4-BE49-F238E27FC236}">
                <a16:creationId xmlns:a16="http://schemas.microsoft.com/office/drawing/2014/main" id="{C411EB69-7D49-CF40-82E4-3B972507DF3B}"/>
              </a:ext>
            </a:extLst>
          </p:cNvPr>
          <p:cNvCxnSpPr>
            <a:cxnSpLocks/>
          </p:cNvCxnSpPr>
          <p:nvPr/>
        </p:nvCxnSpPr>
        <p:spPr>
          <a:xfrm flipV="1">
            <a:off x="6549146" y="2908570"/>
            <a:ext cx="0" cy="1839744"/>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9F0E4899-CCAF-DB40-8F93-BF49E3BE89D1}"/>
              </a:ext>
            </a:extLst>
          </p:cNvPr>
          <p:cNvCxnSpPr>
            <a:cxnSpLocks/>
          </p:cNvCxnSpPr>
          <p:nvPr/>
        </p:nvCxnSpPr>
        <p:spPr>
          <a:xfrm flipV="1">
            <a:off x="2791838" y="2906138"/>
            <a:ext cx="0" cy="1839744"/>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8" name="Straight Connector 57">
            <a:extLst>
              <a:ext uri="{FF2B5EF4-FFF2-40B4-BE49-F238E27FC236}">
                <a16:creationId xmlns:a16="http://schemas.microsoft.com/office/drawing/2014/main" id="{8BC69BF0-E90A-5D48-AB9E-DEFC55577E12}"/>
              </a:ext>
            </a:extLst>
          </p:cNvPr>
          <p:cNvCxnSpPr>
            <a:cxnSpLocks/>
          </p:cNvCxnSpPr>
          <p:nvPr/>
        </p:nvCxnSpPr>
        <p:spPr>
          <a:xfrm flipV="1">
            <a:off x="1651270" y="2908570"/>
            <a:ext cx="0" cy="2377805"/>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108F5F29-3284-6845-BBD9-F61EF62DE53E}"/>
              </a:ext>
            </a:extLst>
          </p:cNvPr>
          <p:cNvCxnSpPr>
            <a:cxnSpLocks/>
          </p:cNvCxnSpPr>
          <p:nvPr/>
        </p:nvCxnSpPr>
        <p:spPr>
          <a:xfrm>
            <a:off x="1143000" y="3156698"/>
            <a:ext cx="5710378"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CD0ACFD9-A660-F14C-BA38-C134DEBEC825}"/>
              </a:ext>
            </a:extLst>
          </p:cNvPr>
          <p:cNvCxnSpPr>
            <a:cxnSpLocks/>
          </p:cNvCxnSpPr>
          <p:nvPr/>
        </p:nvCxnSpPr>
        <p:spPr>
          <a:xfrm flipV="1">
            <a:off x="6858000" y="3160569"/>
            <a:ext cx="0" cy="1582882"/>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458363F3-4D2B-F944-B8A8-BDF52ADACE6B}"/>
              </a:ext>
            </a:extLst>
          </p:cNvPr>
          <p:cNvCxnSpPr>
            <a:cxnSpLocks/>
          </p:cNvCxnSpPr>
          <p:nvPr/>
        </p:nvCxnSpPr>
        <p:spPr>
          <a:xfrm flipV="1">
            <a:off x="2514600" y="3143251"/>
            <a:ext cx="0" cy="2095499"/>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A2D15046-B6AB-D446-B3B4-F3C28A3E276E}"/>
              </a:ext>
            </a:extLst>
          </p:cNvPr>
          <p:cNvCxnSpPr>
            <a:cxnSpLocks/>
          </p:cNvCxnSpPr>
          <p:nvPr/>
        </p:nvCxnSpPr>
        <p:spPr>
          <a:xfrm flipV="1">
            <a:off x="1371600" y="3143250"/>
            <a:ext cx="0" cy="1582882"/>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sp>
        <p:nvSpPr>
          <p:cNvPr id="80" name="TextBox 79">
            <a:extLst>
              <a:ext uri="{FF2B5EF4-FFF2-40B4-BE49-F238E27FC236}">
                <a16:creationId xmlns:a16="http://schemas.microsoft.com/office/drawing/2014/main" id="{23324163-DAA0-964E-A3D4-8EFA0336428B}"/>
              </a:ext>
            </a:extLst>
          </p:cNvPr>
          <p:cNvSpPr txBox="1"/>
          <p:nvPr/>
        </p:nvSpPr>
        <p:spPr>
          <a:xfrm>
            <a:off x="1933575" y="1104901"/>
            <a:ext cx="5086350" cy="507831"/>
          </a:xfrm>
          <a:prstGeom prst="rect">
            <a:avLst/>
          </a:prstGeom>
          <a:noFill/>
        </p:spPr>
        <p:txBody>
          <a:bodyPr wrap="square" rtlCol="0">
            <a:spAutoFit/>
          </a:bodyPr>
          <a:lstStyle/>
          <a:p>
            <a:pPr algn="ctr"/>
            <a:r>
              <a:rPr lang="en-US" sz="2700" dirty="0"/>
              <a:t>Welfare Effect on World</a:t>
            </a:r>
          </a:p>
        </p:txBody>
      </p:sp>
      <p:cxnSp>
        <p:nvCxnSpPr>
          <p:cNvPr id="81" name="Straight Connector 80">
            <a:extLst>
              <a:ext uri="{FF2B5EF4-FFF2-40B4-BE49-F238E27FC236}">
                <a16:creationId xmlns:a16="http://schemas.microsoft.com/office/drawing/2014/main" id="{ACBECF16-67F2-054D-BE41-9CD22182BC4F}"/>
              </a:ext>
            </a:extLst>
          </p:cNvPr>
          <p:cNvCxnSpPr>
            <a:cxnSpLocks/>
          </p:cNvCxnSpPr>
          <p:nvPr/>
        </p:nvCxnSpPr>
        <p:spPr>
          <a:xfrm flipV="1">
            <a:off x="1946545" y="2908570"/>
            <a:ext cx="0" cy="2377805"/>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79" name="Straight Connector 78">
            <a:extLst>
              <a:ext uri="{FF2B5EF4-FFF2-40B4-BE49-F238E27FC236}">
                <a16:creationId xmlns:a16="http://schemas.microsoft.com/office/drawing/2014/main" id="{A22CEB0E-BB12-E44A-A995-61708A6DA36E}"/>
              </a:ext>
            </a:extLst>
          </p:cNvPr>
          <p:cNvCxnSpPr>
            <a:cxnSpLocks/>
          </p:cNvCxnSpPr>
          <p:nvPr/>
        </p:nvCxnSpPr>
        <p:spPr>
          <a:xfrm flipV="1">
            <a:off x="2242148" y="2888863"/>
            <a:ext cx="0" cy="2377805"/>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89" name="TextBox 88">
                <a:extLst>
                  <a:ext uri="{FF2B5EF4-FFF2-40B4-BE49-F238E27FC236}">
                    <a16:creationId xmlns:a16="http://schemas.microsoft.com/office/drawing/2014/main" id="{3CFD67C7-62AF-A748-99C6-7ED112E94CE4}"/>
                  </a:ext>
                </a:extLst>
              </p:cNvPr>
              <p:cNvSpPr txBox="1"/>
              <p:nvPr/>
            </p:nvSpPr>
            <p:spPr>
              <a:xfrm>
                <a:off x="2438400" y="2438400"/>
                <a:ext cx="1793502" cy="376963"/>
              </a:xfrm>
              <a:prstGeom prst="rect">
                <a:avLst/>
              </a:prstGeom>
              <a:noFill/>
            </p:spPr>
            <p:txBody>
              <a:bodyPr wrap="square" rtlCol="0">
                <a:spAutoFit/>
              </a:bodyPr>
              <a:lstStyle/>
              <a:p>
                <a14:m>
                  <m:oMath xmlns:m="http://schemas.openxmlformats.org/officeDocument/2006/math">
                    <m:sSup>
                      <m:sSupPr>
                        <m:ctrlPr>
                          <a:rPr lang="en-US" i="1" smtClean="0">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𝐵𝑓</m:t>
                        </m:r>
                      </m:sup>
                    </m:sSup>
                    <m:r>
                      <a:rPr lang="en-US" b="0" i="1" smtClean="0">
                        <a:latin typeface="Cambria Math" panose="02040503050406030204" pitchFamily="18" charset="0"/>
                      </a:rPr>
                      <m:t>,</m:t>
                    </m:r>
                    <m:r>
                      <a:rPr lang="en-US" i="1">
                        <a:latin typeface="Cambria Math" panose="02040503050406030204" pitchFamily="18" charset="0"/>
                      </a:rPr>
                      <m:t> </m:t>
                    </m:r>
                    <m:sSup>
                      <m:sSupPr>
                        <m:ctrlPr>
                          <a:rPr lang="en-US" i="1">
                            <a:latin typeface="Cambria Math" panose="02040503050406030204" pitchFamily="18" charset="0"/>
                          </a:rPr>
                        </m:ctrlPr>
                      </m:sSupPr>
                      <m:e>
                        <m:r>
                          <a:rPr lang="en-US" b="0" i="1" smtClean="0">
                            <a:latin typeface="Cambria Math" panose="02040503050406030204" pitchFamily="18" charset="0"/>
                          </a:rPr>
                          <m:t> </m:t>
                        </m:r>
                        <m:r>
                          <a:rPr lang="en-US" i="1">
                            <a:latin typeface="Cambria Math" panose="02040503050406030204" pitchFamily="18" charset="0"/>
                          </a:rPr>
                          <m:t>𝑋</m:t>
                        </m:r>
                      </m:e>
                      <m:sup>
                        <m:r>
                          <a:rPr lang="en-US" i="1">
                            <a:latin typeface="Cambria Math" panose="02040503050406030204" pitchFamily="18" charset="0"/>
                          </a:rPr>
                          <m:t>𝐶𝑓</m:t>
                        </m:r>
                      </m:sup>
                    </m:sSup>
                  </m:oMath>
                </a14:m>
                <a:r>
                  <a:rPr lang="en-US" dirty="0"/>
                  <a:t>,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b="0" i="1" smtClean="0">
                            <a:latin typeface="Cambria Math" panose="02040503050406030204" pitchFamily="18" charset="0"/>
                          </a:rPr>
                          <m:t>𝐷</m:t>
                        </m:r>
                        <m:r>
                          <a:rPr lang="en-US" i="1">
                            <a:latin typeface="Cambria Math" panose="02040503050406030204" pitchFamily="18" charset="0"/>
                          </a:rPr>
                          <m:t>𝑓</m:t>
                        </m:r>
                      </m:sup>
                    </m:sSup>
                  </m:oMath>
                </a14:m>
                <a:endParaRPr lang="en-US" baseline="30000" dirty="0"/>
              </a:p>
            </p:txBody>
          </p:sp>
        </mc:Choice>
        <mc:Fallback xmlns="">
          <p:sp>
            <p:nvSpPr>
              <p:cNvPr id="89" name="TextBox 88">
                <a:extLst>
                  <a:ext uri="{FF2B5EF4-FFF2-40B4-BE49-F238E27FC236}">
                    <a16:creationId xmlns:a16="http://schemas.microsoft.com/office/drawing/2014/main" id="{3CFD67C7-62AF-A748-99C6-7ED112E94CE4}"/>
                  </a:ext>
                </a:extLst>
              </p:cNvPr>
              <p:cNvSpPr txBox="1">
                <a:spLocks noRot="1" noChangeAspect="1" noMove="1" noResize="1" noEditPoints="1" noAdjustHandles="1" noChangeArrowheads="1" noChangeShapeType="1" noTextEdit="1"/>
              </p:cNvSpPr>
              <p:nvPr/>
            </p:nvSpPr>
            <p:spPr>
              <a:xfrm>
                <a:off x="2438400" y="2438400"/>
                <a:ext cx="1793502" cy="376963"/>
              </a:xfrm>
              <a:prstGeom prst="rect">
                <a:avLst/>
              </a:prstGeom>
              <a:blipFill>
                <a:blip r:embed="rId6"/>
                <a:stretch>
                  <a:fillRect t="-3333" b="-2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3" name="Rectangle 92">
                <a:extLst>
                  <a:ext uri="{FF2B5EF4-FFF2-40B4-BE49-F238E27FC236}">
                    <a16:creationId xmlns:a16="http://schemas.microsoft.com/office/drawing/2014/main" id="{3B4F6305-2EA5-504F-AF82-0900B241E033}"/>
                  </a:ext>
                </a:extLst>
              </p:cNvPr>
              <p:cNvSpPr/>
              <p:nvPr/>
            </p:nvSpPr>
            <p:spPr>
              <a:xfrm>
                <a:off x="685800" y="3657600"/>
                <a:ext cx="33457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𝑡</m:t>
                      </m:r>
                    </m:oMath>
                  </m:oMathPara>
                </a14:m>
                <a:endParaRPr lang="en-US" dirty="0"/>
              </a:p>
            </p:txBody>
          </p:sp>
        </mc:Choice>
        <mc:Fallback xmlns="">
          <p:sp>
            <p:nvSpPr>
              <p:cNvPr id="93" name="Rectangle 92">
                <a:extLst>
                  <a:ext uri="{FF2B5EF4-FFF2-40B4-BE49-F238E27FC236}">
                    <a16:creationId xmlns:a16="http://schemas.microsoft.com/office/drawing/2014/main" id="{3B4F6305-2EA5-504F-AF82-0900B241E033}"/>
                  </a:ext>
                </a:extLst>
              </p:cNvPr>
              <p:cNvSpPr>
                <a:spLocks noRot="1" noChangeAspect="1" noMove="1" noResize="1" noEditPoints="1" noAdjustHandles="1" noChangeArrowheads="1" noChangeShapeType="1" noTextEdit="1"/>
              </p:cNvSpPr>
              <p:nvPr/>
            </p:nvSpPr>
            <p:spPr>
              <a:xfrm>
                <a:off x="685800" y="3657600"/>
                <a:ext cx="334579" cy="369332"/>
              </a:xfrm>
              <a:prstGeom prst="rect">
                <a:avLst/>
              </a:prstGeom>
              <a:blipFill>
                <a:blip r:embed="rId7"/>
                <a:stretch>
                  <a:fillRect/>
                </a:stretch>
              </a:blipFill>
            </p:spPr>
            <p:txBody>
              <a:bodyPr/>
              <a:lstStyle/>
              <a:p>
                <a:r>
                  <a:rPr lang="en-US">
                    <a:noFill/>
                  </a:rPr>
                  <a:t> </a:t>
                </a:r>
              </a:p>
            </p:txBody>
          </p:sp>
        </mc:Fallback>
      </mc:AlternateContent>
      <p:sp>
        <p:nvSpPr>
          <p:cNvPr id="97" name="TextBox 96">
            <a:extLst>
              <a:ext uri="{FF2B5EF4-FFF2-40B4-BE49-F238E27FC236}">
                <a16:creationId xmlns:a16="http://schemas.microsoft.com/office/drawing/2014/main" id="{4A7D6660-6106-1F46-AD76-2533C6300305}"/>
              </a:ext>
            </a:extLst>
          </p:cNvPr>
          <p:cNvSpPr txBox="1"/>
          <p:nvPr/>
        </p:nvSpPr>
        <p:spPr>
          <a:xfrm>
            <a:off x="4743450" y="1771650"/>
            <a:ext cx="2171700" cy="369332"/>
          </a:xfrm>
          <a:prstGeom prst="rect">
            <a:avLst/>
          </a:prstGeom>
          <a:noFill/>
        </p:spPr>
        <p:txBody>
          <a:bodyPr wrap="square" rtlCol="0">
            <a:spAutoFit/>
          </a:bodyPr>
          <a:lstStyle/>
          <a:p>
            <a:pPr algn="ctr"/>
            <a:r>
              <a:rPr lang="en-US" dirty="0"/>
              <a:t>Import Market</a:t>
            </a:r>
          </a:p>
        </p:txBody>
      </p:sp>
      <p:sp>
        <p:nvSpPr>
          <p:cNvPr id="98" name="TextBox 97">
            <a:extLst>
              <a:ext uri="{FF2B5EF4-FFF2-40B4-BE49-F238E27FC236}">
                <a16:creationId xmlns:a16="http://schemas.microsoft.com/office/drawing/2014/main" id="{8B7AFFE9-48CF-7647-9720-E4A70B362C60}"/>
              </a:ext>
            </a:extLst>
          </p:cNvPr>
          <p:cNvSpPr txBox="1"/>
          <p:nvPr/>
        </p:nvSpPr>
        <p:spPr>
          <a:xfrm>
            <a:off x="3143250" y="4686300"/>
            <a:ext cx="514350" cy="369332"/>
          </a:xfrm>
          <a:prstGeom prst="rect">
            <a:avLst/>
          </a:prstGeom>
          <a:noFill/>
        </p:spPr>
        <p:txBody>
          <a:bodyPr wrap="square" rtlCol="0">
            <a:spAutoFit/>
          </a:bodyPr>
          <a:lstStyle/>
          <a:p>
            <a:r>
              <a:rPr lang="en-US" dirty="0"/>
              <a:t>Q</a:t>
            </a:r>
          </a:p>
        </p:txBody>
      </p:sp>
      <p:cxnSp>
        <p:nvCxnSpPr>
          <p:cNvPr id="103" name="Straight Arrow Connector 102">
            <a:extLst>
              <a:ext uri="{FF2B5EF4-FFF2-40B4-BE49-F238E27FC236}">
                <a16:creationId xmlns:a16="http://schemas.microsoft.com/office/drawing/2014/main" id="{853E620D-2F39-5D49-9A33-4652246E5BFC}"/>
              </a:ext>
            </a:extLst>
          </p:cNvPr>
          <p:cNvCxnSpPr/>
          <p:nvPr/>
        </p:nvCxnSpPr>
        <p:spPr>
          <a:xfrm>
            <a:off x="1657350" y="4457700"/>
            <a:ext cx="857250" cy="0"/>
          </a:xfrm>
          <a:prstGeom prst="straightConnector1">
            <a:avLst/>
          </a:prstGeom>
          <a:ln w="38100">
            <a:solidFill>
              <a:srgbClr val="00B0F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4" name="Straight Arrow Connector 103">
            <a:extLst>
              <a:ext uri="{FF2B5EF4-FFF2-40B4-BE49-F238E27FC236}">
                <a16:creationId xmlns:a16="http://schemas.microsoft.com/office/drawing/2014/main" id="{45ED5A3F-8803-5840-81B2-8E99C99BBC91}"/>
              </a:ext>
            </a:extLst>
          </p:cNvPr>
          <p:cNvCxnSpPr>
            <a:cxnSpLocks/>
          </p:cNvCxnSpPr>
          <p:nvPr/>
        </p:nvCxnSpPr>
        <p:spPr>
          <a:xfrm>
            <a:off x="6547631" y="4461217"/>
            <a:ext cx="313886" cy="0"/>
          </a:xfrm>
          <a:prstGeom prst="straightConnector1">
            <a:avLst/>
          </a:prstGeom>
          <a:ln w="381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9" name="Straight Arrow Connector 108">
            <a:extLst>
              <a:ext uri="{FF2B5EF4-FFF2-40B4-BE49-F238E27FC236}">
                <a16:creationId xmlns:a16="http://schemas.microsoft.com/office/drawing/2014/main" id="{B3FB6307-B6EB-F14F-9039-35F63099EDF1}"/>
              </a:ext>
            </a:extLst>
          </p:cNvPr>
          <p:cNvCxnSpPr>
            <a:cxnSpLocks/>
          </p:cNvCxnSpPr>
          <p:nvPr/>
        </p:nvCxnSpPr>
        <p:spPr>
          <a:xfrm flipH="1">
            <a:off x="2514600" y="4457700"/>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0" name="Straight Arrow Connector 109">
            <a:extLst>
              <a:ext uri="{FF2B5EF4-FFF2-40B4-BE49-F238E27FC236}">
                <a16:creationId xmlns:a16="http://schemas.microsoft.com/office/drawing/2014/main" id="{46672327-8272-694F-9702-470EEA75A1E4}"/>
              </a:ext>
            </a:extLst>
          </p:cNvPr>
          <p:cNvCxnSpPr>
            <a:cxnSpLocks/>
          </p:cNvCxnSpPr>
          <p:nvPr/>
        </p:nvCxnSpPr>
        <p:spPr>
          <a:xfrm flipH="1">
            <a:off x="1371600" y="4457700"/>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11" name="Left Brace 110">
            <a:extLst>
              <a:ext uri="{FF2B5EF4-FFF2-40B4-BE49-F238E27FC236}">
                <a16:creationId xmlns:a16="http://schemas.microsoft.com/office/drawing/2014/main" id="{DB03D421-A1D6-964E-8021-C53C14897C27}"/>
              </a:ext>
            </a:extLst>
          </p:cNvPr>
          <p:cNvSpPr/>
          <p:nvPr/>
        </p:nvSpPr>
        <p:spPr>
          <a:xfrm rot="5400000">
            <a:off x="1481138" y="4574382"/>
            <a:ext cx="54769" cy="273844"/>
          </a:xfrm>
          <a:prstGeom prst="leftBrace">
            <a:avLst>
              <a:gd name="adj1" fmla="val 44444"/>
              <a:gd name="adj2" fmla="val 50000"/>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2" name="Left Brace 111">
            <a:extLst>
              <a:ext uri="{FF2B5EF4-FFF2-40B4-BE49-F238E27FC236}">
                <a16:creationId xmlns:a16="http://schemas.microsoft.com/office/drawing/2014/main" id="{F7558160-E619-8E46-814F-E6246552FF85}"/>
              </a:ext>
            </a:extLst>
          </p:cNvPr>
          <p:cNvSpPr/>
          <p:nvPr/>
        </p:nvSpPr>
        <p:spPr>
          <a:xfrm rot="5400000">
            <a:off x="2624138" y="4574382"/>
            <a:ext cx="54769" cy="273844"/>
          </a:xfrm>
          <a:prstGeom prst="leftBrace">
            <a:avLst>
              <a:gd name="adj1" fmla="val 44444"/>
              <a:gd name="adj2" fmla="val 50000"/>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3" name="Left Brace 112">
            <a:extLst>
              <a:ext uri="{FF2B5EF4-FFF2-40B4-BE49-F238E27FC236}">
                <a16:creationId xmlns:a16="http://schemas.microsoft.com/office/drawing/2014/main" id="{202795DD-7E57-8240-910E-518912238F5B}"/>
              </a:ext>
            </a:extLst>
          </p:cNvPr>
          <p:cNvSpPr/>
          <p:nvPr/>
        </p:nvSpPr>
        <p:spPr>
          <a:xfrm rot="5400000">
            <a:off x="6672262" y="4555332"/>
            <a:ext cx="61913" cy="304800"/>
          </a:xfrm>
          <a:prstGeom prst="leftBrace">
            <a:avLst>
              <a:gd name="adj1" fmla="val 44444"/>
              <a:gd name="adj2" fmla="val 50000"/>
            </a:avLst>
          </a:prstGeom>
          <a:ln>
            <a:solidFill>
              <a:srgbClr val="00B05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14" name="Straight Arrow Connector 113">
            <a:extLst>
              <a:ext uri="{FF2B5EF4-FFF2-40B4-BE49-F238E27FC236}">
                <a16:creationId xmlns:a16="http://schemas.microsoft.com/office/drawing/2014/main" id="{7B8B0800-2EDE-4848-8C2D-820E02E6B47F}"/>
              </a:ext>
            </a:extLst>
          </p:cNvPr>
          <p:cNvCxnSpPr>
            <a:cxnSpLocks/>
          </p:cNvCxnSpPr>
          <p:nvPr/>
        </p:nvCxnSpPr>
        <p:spPr>
          <a:xfrm flipH="1">
            <a:off x="2226635" y="5048250"/>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15" name="Rectangle 114">
            <a:extLst>
              <a:ext uri="{FF2B5EF4-FFF2-40B4-BE49-F238E27FC236}">
                <a16:creationId xmlns:a16="http://schemas.microsoft.com/office/drawing/2014/main" id="{B294431B-C8E4-8444-8CDC-52384580DA19}"/>
              </a:ext>
            </a:extLst>
          </p:cNvPr>
          <p:cNvSpPr/>
          <p:nvPr/>
        </p:nvSpPr>
        <p:spPr>
          <a:xfrm>
            <a:off x="2120948" y="5048250"/>
            <a:ext cx="463588" cy="369332"/>
          </a:xfrm>
          <a:prstGeom prst="rect">
            <a:avLst/>
          </a:prstGeom>
        </p:spPr>
        <p:txBody>
          <a:bodyPr wrap="none">
            <a:spAutoFit/>
          </a:bodyPr>
          <a:lstStyle/>
          <a:p>
            <a:r>
              <a:rPr lang="en-US" i="1" dirty="0">
                <a:solidFill>
                  <a:srgbClr val="0070C0"/>
                </a:solidFill>
                <a:latin typeface="Cambria Math" panose="02040503050406030204" pitchFamily="18" charset="0"/>
              </a:rPr>
              <a:t>TR</a:t>
            </a:r>
          </a:p>
        </p:txBody>
      </p:sp>
      <p:cxnSp>
        <p:nvCxnSpPr>
          <p:cNvPr id="116" name="Straight Arrow Connector 115">
            <a:extLst>
              <a:ext uri="{FF2B5EF4-FFF2-40B4-BE49-F238E27FC236}">
                <a16:creationId xmlns:a16="http://schemas.microsoft.com/office/drawing/2014/main" id="{E99A3E6F-EA66-4C4D-84CA-4E4762C714B8}"/>
              </a:ext>
            </a:extLst>
          </p:cNvPr>
          <p:cNvCxnSpPr>
            <a:cxnSpLocks/>
          </p:cNvCxnSpPr>
          <p:nvPr/>
        </p:nvCxnSpPr>
        <p:spPr>
          <a:xfrm flipH="1">
            <a:off x="1651000" y="5052483"/>
            <a:ext cx="285750"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17" name="Rectangle 116">
            <a:extLst>
              <a:ext uri="{FF2B5EF4-FFF2-40B4-BE49-F238E27FC236}">
                <a16:creationId xmlns:a16="http://schemas.microsoft.com/office/drawing/2014/main" id="{FB0E256D-56AD-2B4B-813C-8FC78F876A45}"/>
              </a:ext>
            </a:extLst>
          </p:cNvPr>
          <p:cNvSpPr/>
          <p:nvPr/>
        </p:nvSpPr>
        <p:spPr>
          <a:xfrm>
            <a:off x="1531029" y="5059463"/>
            <a:ext cx="473206" cy="369332"/>
          </a:xfrm>
          <a:prstGeom prst="rect">
            <a:avLst/>
          </a:prstGeom>
        </p:spPr>
        <p:txBody>
          <a:bodyPr wrap="none">
            <a:spAutoFit/>
          </a:bodyPr>
          <a:lstStyle/>
          <a:p>
            <a:r>
              <a:rPr lang="en-US" i="1" dirty="0">
                <a:solidFill>
                  <a:srgbClr val="FF0000"/>
                </a:solidFill>
                <a:latin typeface="Cambria Math" panose="02040503050406030204" pitchFamily="18" charset="0"/>
              </a:rPr>
              <a:t>TD</a:t>
            </a:r>
          </a:p>
        </p:txBody>
      </p:sp>
      <p:cxnSp>
        <p:nvCxnSpPr>
          <p:cNvPr id="118" name="Straight Arrow Connector 117">
            <a:extLst>
              <a:ext uri="{FF2B5EF4-FFF2-40B4-BE49-F238E27FC236}">
                <a16:creationId xmlns:a16="http://schemas.microsoft.com/office/drawing/2014/main" id="{F5885BA3-7648-E749-9F7C-F009BAF44F6F}"/>
              </a:ext>
            </a:extLst>
          </p:cNvPr>
          <p:cNvCxnSpPr>
            <a:cxnSpLocks/>
          </p:cNvCxnSpPr>
          <p:nvPr/>
        </p:nvCxnSpPr>
        <p:spPr>
          <a:xfrm>
            <a:off x="1940917" y="5051767"/>
            <a:ext cx="313886" cy="0"/>
          </a:xfrm>
          <a:prstGeom prst="straightConnector1">
            <a:avLst/>
          </a:prstGeom>
          <a:ln w="381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sp>
        <p:nvSpPr>
          <p:cNvPr id="119" name="Rectangle 118">
            <a:extLst>
              <a:ext uri="{FF2B5EF4-FFF2-40B4-BE49-F238E27FC236}">
                <a16:creationId xmlns:a16="http://schemas.microsoft.com/office/drawing/2014/main" id="{202F09DA-9FD5-B045-875E-DD363CCF4086}"/>
              </a:ext>
            </a:extLst>
          </p:cNvPr>
          <p:cNvSpPr/>
          <p:nvPr/>
        </p:nvSpPr>
        <p:spPr>
          <a:xfrm>
            <a:off x="1831605" y="5055230"/>
            <a:ext cx="447623" cy="369332"/>
          </a:xfrm>
          <a:prstGeom prst="rect">
            <a:avLst/>
          </a:prstGeom>
        </p:spPr>
        <p:txBody>
          <a:bodyPr wrap="none">
            <a:spAutoFit/>
          </a:bodyPr>
          <a:lstStyle/>
          <a:p>
            <a:r>
              <a:rPr lang="en-US" i="1" dirty="0">
                <a:solidFill>
                  <a:srgbClr val="00B050"/>
                </a:solidFill>
                <a:latin typeface="Cambria Math" panose="02040503050406030204" pitchFamily="18" charset="0"/>
              </a:rPr>
              <a:t>TC</a:t>
            </a:r>
          </a:p>
        </p:txBody>
      </p:sp>
      <p:sp>
        <p:nvSpPr>
          <p:cNvPr id="120" name="Rectangle 119">
            <a:extLst>
              <a:ext uri="{FF2B5EF4-FFF2-40B4-BE49-F238E27FC236}">
                <a16:creationId xmlns:a16="http://schemas.microsoft.com/office/drawing/2014/main" id="{A709AEAE-9963-C243-8DB7-86B1E49BBA00}"/>
              </a:ext>
            </a:extLst>
          </p:cNvPr>
          <p:cNvSpPr/>
          <p:nvPr/>
        </p:nvSpPr>
        <p:spPr>
          <a:xfrm>
            <a:off x="2409324" y="4420268"/>
            <a:ext cx="463588" cy="369332"/>
          </a:xfrm>
          <a:prstGeom prst="rect">
            <a:avLst/>
          </a:prstGeom>
        </p:spPr>
        <p:txBody>
          <a:bodyPr wrap="none">
            <a:spAutoFit/>
          </a:bodyPr>
          <a:lstStyle/>
          <a:p>
            <a:r>
              <a:rPr lang="en-US" i="1" dirty="0">
                <a:solidFill>
                  <a:srgbClr val="0070C0"/>
                </a:solidFill>
                <a:latin typeface="Cambria Math" panose="02040503050406030204" pitchFamily="18" charset="0"/>
              </a:rPr>
              <a:t>TR</a:t>
            </a:r>
          </a:p>
        </p:txBody>
      </p:sp>
      <p:sp>
        <p:nvSpPr>
          <p:cNvPr id="121" name="Rectangle 120">
            <a:extLst>
              <a:ext uri="{FF2B5EF4-FFF2-40B4-BE49-F238E27FC236}">
                <a16:creationId xmlns:a16="http://schemas.microsoft.com/office/drawing/2014/main" id="{9448DF6F-49DB-1C4D-B148-FC845973F5A2}"/>
              </a:ext>
            </a:extLst>
          </p:cNvPr>
          <p:cNvSpPr/>
          <p:nvPr/>
        </p:nvSpPr>
        <p:spPr>
          <a:xfrm>
            <a:off x="6445299" y="4415819"/>
            <a:ext cx="447623" cy="369332"/>
          </a:xfrm>
          <a:prstGeom prst="rect">
            <a:avLst/>
          </a:prstGeom>
        </p:spPr>
        <p:txBody>
          <a:bodyPr wrap="none">
            <a:spAutoFit/>
          </a:bodyPr>
          <a:lstStyle/>
          <a:p>
            <a:r>
              <a:rPr lang="en-US" i="1" dirty="0">
                <a:solidFill>
                  <a:srgbClr val="00B050"/>
                </a:solidFill>
                <a:latin typeface="Cambria Math" panose="02040503050406030204" pitchFamily="18" charset="0"/>
              </a:rPr>
              <a:t>TC</a:t>
            </a:r>
          </a:p>
        </p:txBody>
      </p:sp>
      <p:sp>
        <p:nvSpPr>
          <p:cNvPr id="122" name="Rectangle 121">
            <a:extLst>
              <a:ext uri="{FF2B5EF4-FFF2-40B4-BE49-F238E27FC236}">
                <a16:creationId xmlns:a16="http://schemas.microsoft.com/office/drawing/2014/main" id="{BA3387B4-5B34-7542-AAFF-9916D4AF29C1}"/>
              </a:ext>
            </a:extLst>
          </p:cNvPr>
          <p:cNvSpPr/>
          <p:nvPr/>
        </p:nvSpPr>
        <p:spPr>
          <a:xfrm>
            <a:off x="1260977" y="4420268"/>
            <a:ext cx="473206" cy="369332"/>
          </a:xfrm>
          <a:prstGeom prst="rect">
            <a:avLst/>
          </a:prstGeom>
        </p:spPr>
        <p:txBody>
          <a:bodyPr wrap="none">
            <a:spAutoFit/>
          </a:bodyPr>
          <a:lstStyle/>
          <a:p>
            <a:r>
              <a:rPr lang="en-US" i="1" dirty="0">
                <a:solidFill>
                  <a:srgbClr val="FF0000"/>
                </a:solidFill>
                <a:latin typeface="Cambria Math" panose="02040503050406030204" pitchFamily="18" charset="0"/>
              </a:rPr>
              <a:t>TD</a:t>
            </a:r>
          </a:p>
        </p:txBody>
      </p:sp>
      <p:sp>
        <p:nvSpPr>
          <p:cNvPr id="3" name="Footer Placeholder 2">
            <a:extLst>
              <a:ext uri="{FF2B5EF4-FFF2-40B4-BE49-F238E27FC236}">
                <a16:creationId xmlns:a16="http://schemas.microsoft.com/office/drawing/2014/main" id="{5615FE88-266B-BD40-8D74-0303C35F4130}"/>
              </a:ext>
            </a:extLst>
          </p:cNvPr>
          <p:cNvSpPr>
            <a:spLocks noGrp="1"/>
          </p:cNvSpPr>
          <p:nvPr>
            <p:ph type="ftr" sz="quarter" idx="11"/>
          </p:nvPr>
        </p:nvSpPr>
        <p:spPr/>
        <p:txBody>
          <a:bodyPr/>
          <a:lstStyle/>
          <a:p>
            <a:pPr>
              <a:defRPr/>
            </a:pPr>
            <a:r>
              <a:rPr lang="en-US"/>
              <a:t>Class 19:  Preferential Trading Arrangements</a:t>
            </a:r>
          </a:p>
        </p:txBody>
      </p:sp>
    </p:spTree>
    <p:extLst>
      <p:ext uri="{BB962C8B-B14F-4D97-AF65-F5344CB8AC3E}">
        <p14:creationId xmlns:p14="http://schemas.microsoft.com/office/powerpoint/2010/main" val="168136638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609600"/>
            <a:ext cx="7239000" cy="1127125"/>
          </a:xfrm>
        </p:spPr>
        <p:txBody>
          <a:bodyPr/>
          <a:lstStyle/>
          <a:p>
            <a:r>
              <a:rPr lang="en-US" dirty="0"/>
              <a:t>4-country case</a:t>
            </a:r>
          </a:p>
        </p:txBody>
      </p:sp>
      <p:sp>
        <p:nvSpPr>
          <p:cNvPr id="4" name="Slide Number Placeholder 3"/>
          <p:cNvSpPr>
            <a:spLocks noGrp="1"/>
          </p:cNvSpPr>
          <p:nvPr>
            <p:ph type="sldNum" sz="quarter" idx="10"/>
          </p:nvPr>
        </p:nvSpPr>
        <p:spPr/>
        <p:txBody>
          <a:bodyPr/>
          <a:lstStyle/>
          <a:p>
            <a:fld id="{6934DB79-9026-674A-8CB3-9EAE7ABF02E6}" type="slidenum">
              <a:rPr lang="en-US" smtClean="0"/>
              <a:pPr/>
              <a:t>91</a:t>
            </a:fld>
            <a:endParaRPr lang="en-US"/>
          </a:p>
        </p:txBody>
      </p:sp>
      <p:sp>
        <p:nvSpPr>
          <p:cNvPr id="5" name="Rectangle 4">
            <a:extLst>
              <a:ext uri="{FF2B5EF4-FFF2-40B4-BE49-F238E27FC236}">
                <a16:creationId xmlns:a16="http://schemas.microsoft.com/office/drawing/2014/main" id="{A76A2FEF-5FE6-6343-BCFB-43BF578E068B}"/>
              </a:ext>
            </a:extLst>
          </p:cNvPr>
          <p:cNvSpPr/>
          <p:nvPr/>
        </p:nvSpPr>
        <p:spPr>
          <a:xfrm>
            <a:off x="0" y="0"/>
            <a:ext cx="9144000" cy="6858000"/>
          </a:xfrm>
          <a:prstGeom prst="rect">
            <a:avLst/>
          </a:prstGeom>
          <a:noFill/>
          <a:ln w="152400">
            <a:solidFill>
              <a:srgbClr val="FFC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Content Placeholder 2">
            <a:extLst>
              <a:ext uri="{FF2B5EF4-FFF2-40B4-BE49-F238E27FC236}">
                <a16:creationId xmlns:a16="http://schemas.microsoft.com/office/drawing/2014/main" id="{9D15B62D-8140-6F44-8763-B88804C0ACE4}"/>
              </a:ext>
            </a:extLst>
          </p:cNvPr>
          <p:cNvSpPr>
            <a:spLocks noGrp="1"/>
          </p:cNvSpPr>
          <p:nvPr>
            <p:ph idx="1"/>
          </p:nvPr>
        </p:nvSpPr>
        <p:spPr>
          <a:xfrm>
            <a:off x="1447800" y="1447800"/>
            <a:ext cx="7239000" cy="5053691"/>
          </a:xfrm>
        </p:spPr>
        <p:txBody>
          <a:bodyPr/>
          <a:lstStyle/>
          <a:p>
            <a:r>
              <a:rPr lang="en-US" sz="2400" dirty="0">
                <a:solidFill>
                  <a:srgbClr val="00487B"/>
                </a:solidFill>
              </a:rPr>
              <a:t>Result:</a:t>
            </a:r>
          </a:p>
          <a:p>
            <a:pPr lvl="1"/>
            <a:r>
              <a:rPr lang="en-US" sz="2000" dirty="0">
                <a:solidFill>
                  <a:srgbClr val="00487B"/>
                </a:solidFill>
              </a:rPr>
              <a:t>World welfare rises with second FTA, by amount depending on trade creation and the tariff</a:t>
            </a:r>
          </a:p>
          <a:p>
            <a:r>
              <a:rPr lang="en-US" sz="2400" dirty="0">
                <a:solidFill>
                  <a:srgbClr val="00487B"/>
                </a:solidFill>
              </a:rPr>
              <a:t>Recall from model:</a:t>
            </a:r>
          </a:p>
          <a:p>
            <a:endParaRPr lang="en-US" sz="2400" dirty="0">
              <a:solidFill>
                <a:srgbClr val="00487B"/>
              </a:solidFill>
            </a:endParaRPr>
          </a:p>
          <a:p>
            <a:endParaRPr lang="en-US" sz="2400" dirty="0">
              <a:solidFill>
                <a:srgbClr val="00487B"/>
              </a:solidFill>
            </a:endParaRPr>
          </a:p>
          <a:p>
            <a:endParaRPr lang="en-US" sz="2400" dirty="0">
              <a:solidFill>
                <a:srgbClr val="00487B"/>
              </a:solidFill>
            </a:endParaRPr>
          </a:p>
          <a:p>
            <a:r>
              <a:rPr lang="en-US" sz="2400" dirty="0">
                <a:solidFill>
                  <a:srgbClr val="00487B"/>
                </a:solidFill>
              </a:rPr>
              <a:t>Here, because we’ve assumed countries B and D are the same, </a:t>
            </a:r>
            <a:r>
              <a:rPr lang="en-US" sz="2400" i="1" dirty="0">
                <a:solidFill>
                  <a:srgbClr val="00487B"/>
                </a:solidFill>
              </a:rPr>
              <a:t>TR</a:t>
            </a:r>
            <a:r>
              <a:rPr lang="en-US" sz="2400" dirty="0">
                <a:solidFill>
                  <a:srgbClr val="00487B"/>
                </a:solidFill>
              </a:rPr>
              <a:t>=</a:t>
            </a:r>
            <a:r>
              <a:rPr lang="en-US" sz="2400" i="1" dirty="0">
                <a:solidFill>
                  <a:srgbClr val="00487B"/>
                </a:solidFill>
              </a:rPr>
              <a:t>TD</a:t>
            </a:r>
          </a:p>
          <a:p>
            <a:endParaRPr lang="en-US" sz="2400" dirty="0">
              <a:solidFill>
                <a:srgbClr val="00487B"/>
              </a:solidFill>
            </a:endParaRPr>
          </a:p>
          <a:p>
            <a:endParaRPr lang="en-US" sz="2400" dirty="0">
              <a:solidFill>
                <a:srgbClr val="00487B"/>
              </a:solidFill>
            </a:endParaRPr>
          </a:p>
          <a:p>
            <a:endParaRPr lang="en-US" sz="2400" dirty="0">
              <a:solidFill>
                <a:srgbClr val="00487B"/>
              </a:solidFill>
            </a:endParaRPr>
          </a:p>
        </p:txBody>
      </p:sp>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D4CBD0F9-E403-6F4E-BE7C-2639BA4664EB}"/>
                  </a:ext>
                </a:extLst>
              </p:cNvPr>
              <p:cNvSpPr/>
              <p:nvPr/>
            </p:nvSpPr>
            <p:spPr>
              <a:xfrm>
                <a:off x="2667000" y="3200400"/>
                <a:ext cx="4146904" cy="783804"/>
              </a:xfrm>
              <a:prstGeom prst="rect">
                <a:avLst/>
              </a:prstGeom>
              <a:ln w="57150">
                <a:solidFill>
                  <a:srgbClr val="00B050"/>
                </a:solidFill>
              </a:ln>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sz="2400" i="1">
                              <a:latin typeface="Cambria Math" panose="02040503050406030204" pitchFamily="18" charset="0"/>
                            </a:rPr>
                          </m:ctrlPr>
                        </m:sSupPr>
                        <m:e>
                          <m:r>
                            <a:rPr lang="en-US" sz="2400">
                              <a:latin typeface="Cambria Math" panose="02040503050406030204" pitchFamily="18" charset="0"/>
                            </a:rPr>
                            <m:t>∆</m:t>
                          </m:r>
                          <m:r>
                            <a:rPr lang="en-US" sz="2400" i="1">
                              <a:latin typeface="Cambria Math" panose="02040503050406030204" pitchFamily="18" charset="0"/>
                            </a:rPr>
                            <m:t>𝑊</m:t>
                          </m:r>
                        </m:e>
                        <m:sup>
                          <m:r>
                            <a:rPr lang="en-US" sz="2400" i="1">
                              <a:latin typeface="Cambria Math" panose="02040503050406030204" pitchFamily="18" charset="0"/>
                            </a:rPr>
                            <m:t>𝑊</m:t>
                          </m:r>
                        </m:sup>
                      </m:sSup>
                      <m:r>
                        <a:rPr lang="en-US" sz="2400" i="0">
                          <a:latin typeface="Cambria Math" panose="02040503050406030204" pitchFamily="18" charset="0"/>
                        </a:rPr>
                        <m:t>=</m:t>
                      </m:r>
                      <m:f>
                        <m:fPr>
                          <m:ctrlPr>
                            <a:rPr lang="en-US" sz="2400" i="1">
                              <a:latin typeface="Cambria Math" panose="02040503050406030204" pitchFamily="18" charset="0"/>
                            </a:rPr>
                          </m:ctrlPr>
                        </m:fPr>
                        <m:num>
                          <m:r>
                            <a:rPr lang="en-US" sz="2400" i="0">
                              <a:latin typeface="Cambria Math" panose="02040503050406030204" pitchFamily="18" charset="0"/>
                            </a:rPr>
                            <m:t>1</m:t>
                          </m:r>
                        </m:num>
                        <m:den>
                          <m:r>
                            <a:rPr lang="en-US" sz="2400" i="0">
                              <a:latin typeface="Cambria Math" panose="02040503050406030204" pitchFamily="18" charset="0"/>
                            </a:rPr>
                            <m:t>2</m:t>
                          </m:r>
                        </m:den>
                      </m:f>
                      <m:r>
                        <a:rPr lang="en-US" sz="2400" i="1">
                          <a:latin typeface="Cambria Math" panose="02040503050406030204" pitchFamily="18" charset="0"/>
                        </a:rPr>
                        <m:t>𝑇𝐶𝑡</m:t>
                      </m:r>
                      <m:r>
                        <a:rPr lang="en-US" sz="2400" i="0">
                          <a:latin typeface="Cambria Math" panose="02040503050406030204" pitchFamily="18" charset="0"/>
                        </a:rPr>
                        <m:t>+</m:t>
                      </m:r>
                      <m:f>
                        <m:fPr>
                          <m:ctrlPr>
                            <a:rPr lang="en-US" sz="2400" i="1">
                              <a:latin typeface="Cambria Math" panose="02040503050406030204" pitchFamily="18" charset="0"/>
                            </a:rPr>
                          </m:ctrlPr>
                        </m:fPr>
                        <m:num>
                          <m:r>
                            <a:rPr lang="en-US" sz="2400" i="0">
                              <a:latin typeface="Cambria Math" panose="02040503050406030204" pitchFamily="18" charset="0"/>
                            </a:rPr>
                            <m:t>1</m:t>
                          </m:r>
                        </m:num>
                        <m:den>
                          <m:r>
                            <a:rPr lang="en-US" sz="2400" i="0">
                              <a:latin typeface="Cambria Math" panose="02040503050406030204" pitchFamily="18" charset="0"/>
                            </a:rPr>
                            <m:t>2</m:t>
                          </m:r>
                        </m:den>
                      </m:f>
                      <m:d>
                        <m:dPr>
                          <m:ctrlPr>
                            <a:rPr lang="en-US" sz="2400" i="1">
                              <a:latin typeface="Cambria Math" panose="02040503050406030204" pitchFamily="18" charset="0"/>
                            </a:rPr>
                          </m:ctrlPr>
                        </m:dPr>
                        <m:e>
                          <m:r>
                            <a:rPr lang="en-US" sz="2400" i="1">
                              <a:latin typeface="Cambria Math" panose="02040503050406030204" pitchFamily="18" charset="0"/>
                            </a:rPr>
                            <m:t>𝑇𝑅</m:t>
                          </m:r>
                          <m:r>
                            <a:rPr lang="en-US" sz="2400" i="0">
                              <a:latin typeface="Cambria Math" panose="02040503050406030204" pitchFamily="18" charset="0"/>
                            </a:rPr>
                            <m:t>−</m:t>
                          </m:r>
                          <m:r>
                            <a:rPr lang="en-US" sz="2400" i="1">
                              <a:latin typeface="Cambria Math" panose="02040503050406030204" pitchFamily="18" charset="0"/>
                            </a:rPr>
                            <m:t>𝑇𝐷</m:t>
                          </m:r>
                        </m:e>
                      </m:d>
                      <m:r>
                        <a:rPr lang="en-US" sz="2400" i="1">
                          <a:latin typeface="Cambria Math" panose="02040503050406030204" pitchFamily="18" charset="0"/>
                        </a:rPr>
                        <m:t>𝑡</m:t>
                      </m:r>
                    </m:oMath>
                  </m:oMathPara>
                </a14:m>
                <a:endParaRPr lang="en-US" sz="2400" dirty="0"/>
              </a:p>
            </p:txBody>
          </p:sp>
        </mc:Choice>
        <mc:Fallback xmlns="">
          <p:sp>
            <p:nvSpPr>
              <p:cNvPr id="8" name="Rectangle 7">
                <a:extLst>
                  <a:ext uri="{FF2B5EF4-FFF2-40B4-BE49-F238E27FC236}">
                    <a16:creationId xmlns:a16="http://schemas.microsoft.com/office/drawing/2014/main" id="{D4CBD0F9-E403-6F4E-BE7C-2639BA4664EB}"/>
                  </a:ext>
                </a:extLst>
              </p:cNvPr>
              <p:cNvSpPr>
                <a:spLocks noRot="1" noChangeAspect="1" noMove="1" noResize="1" noEditPoints="1" noAdjustHandles="1" noChangeArrowheads="1" noChangeShapeType="1" noTextEdit="1"/>
              </p:cNvSpPr>
              <p:nvPr/>
            </p:nvSpPr>
            <p:spPr>
              <a:xfrm>
                <a:off x="2667000" y="3200400"/>
                <a:ext cx="4146904" cy="783804"/>
              </a:xfrm>
              <a:prstGeom prst="rect">
                <a:avLst/>
              </a:prstGeom>
              <a:blipFill>
                <a:blip r:embed="rId2"/>
                <a:stretch>
                  <a:fillRect/>
                </a:stretch>
              </a:blipFill>
              <a:ln w="57150">
                <a:solidFill>
                  <a:srgbClr val="00B05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id="{E9A5E5E4-95D8-6644-836E-404B0568082E}"/>
                  </a:ext>
                </a:extLst>
              </p:cNvPr>
              <p:cNvSpPr/>
              <p:nvPr/>
            </p:nvSpPr>
            <p:spPr>
              <a:xfrm>
                <a:off x="3298371" y="5301343"/>
                <a:ext cx="2016449" cy="783804"/>
              </a:xfrm>
              <a:prstGeom prst="rect">
                <a:avLst/>
              </a:prstGeom>
              <a:ln w="57150">
                <a:solidFill>
                  <a:srgbClr val="00B050"/>
                </a:solidFill>
              </a:ln>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sz="2400" i="1">
                              <a:latin typeface="Cambria Math" panose="02040503050406030204" pitchFamily="18" charset="0"/>
                            </a:rPr>
                          </m:ctrlPr>
                        </m:sSupPr>
                        <m:e>
                          <m:r>
                            <a:rPr lang="en-US" sz="2400">
                              <a:latin typeface="Cambria Math" panose="02040503050406030204" pitchFamily="18" charset="0"/>
                            </a:rPr>
                            <m:t>∆</m:t>
                          </m:r>
                          <m:r>
                            <a:rPr lang="en-US" sz="2400" i="1">
                              <a:latin typeface="Cambria Math" panose="02040503050406030204" pitchFamily="18" charset="0"/>
                            </a:rPr>
                            <m:t>𝑊</m:t>
                          </m:r>
                        </m:e>
                        <m:sup>
                          <m:r>
                            <a:rPr lang="en-US" sz="2400" i="1">
                              <a:latin typeface="Cambria Math" panose="02040503050406030204" pitchFamily="18" charset="0"/>
                            </a:rPr>
                            <m:t>𝑊</m:t>
                          </m:r>
                        </m:sup>
                      </m:sSup>
                      <m:r>
                        <a:rPr lang="en-US" sz="2400" i="0">
                          <a:latin typeface="Cambria Math" panose="02040503050406030204" pitchFamily="18" charset="0"/>
                        </a:rPr>
                        <m:t>=</m:t>
                      </m:r>
                      <m:f>
                        <m:fPr>
                          <m:ctrlPr>
                            <a:rPr lang="en-US" sz="2400" i="1">
                              <a:latin typeface="Cambria Math" panose="02040503050406030204" pitchFamily="18" charset="0"/>
                            </a:rPr>
                          </m:ctrlPr>
                        </m:fPr>
                        <m:num>
                          <m:r>
                            <a:rPr lang="en-US" sz="2400" i="0">
                              <a:latin typeface="Cambria Math" panose="02040503050406030204" pitchFamily="18" charset="0"/>
                            </a:rPr>
                            <m:t>1</m:t>
                          </m:r>
                        </m:num>
                        <m:den>
                          <m:r>
                            <a:rPr lang="en-US" sz="2400" i="0">
                              <a:latin typeface="Cambria Math" panose="02040503050406030204" pitchFamily="18" charset="0"/>
                            </a:rPr>
                            <m:t>2</m:t>
                          </m:r>
                        </m:den>
                      </m:f>
                      <m:r>
                        <a:rPr lang="en-US" sz="2400" i="1">
                          <a:latin typeface="Cambria Math" panose="02040503050406030204" pitchFamily="18" charset="0"/>
                        </a:rPr>
                        <m:t>𝑇𝐶𝑡</m:t>
                      </m:r>
                    </m:oMath>
                  </m:oMathPara>
                </a14:m>
                <a:endParaRPr lang="en-US" sz="2400" dirty="0"/>
              </a:p>
            </p:txBody>
          </p:sp>
        </mc:Choice>
        <mc:Fallback xmlns="">
          <p:sp>
            <p:nvSpPr>
              <p:cNvPr id="12" name="Rectangle 11">
                <a:extLst>
                  <a:ext uri="{FF2B5EF4-FFF2-40B4-BE49-F238E27FC236}">
                    <a16:creationId xmlns:a16="http://schemas.microsoft.com/office/drawing/2014/main" id="{E9A5E5E4-95D8-6644-836E-404B0568082E}"/>
                  </a:ext>
                </a:extLst>
              </p:cNvPr>
              <p:cNvSpPr>
                <a:spLocks noRot="1" noChangeAspect="1" noMove="1" noResize="1" noEditPoints="1" noAdjustHandles="1" noChangeArrowheads="1" noChangeShapeType="1" noTextEdit="1"/>
              </p:cNvSpPr>
              <p:nvPr/>
            </p:nvSpPr>
            <p:spPr>
              <a:xfrm>
                <a:off x="3298371" y="5301343"/>
                <a:ext cx="2016449" cy="783804"/>
              </a:xfrm>
              <a:prstGeom prst="rect">
                <a:avLst/>
              </a:prstGeom>
              <a:blipFill>
                <a:blip r:embed="rId3"/>
                <a:stretch>
                  <a:fillRect b="-1471"/>
                </a:stretch>
              </a:blipFill>
              <a:ln w="57150">
                <a:solidFill>
                  <a:srgbClr val="00B050"/>
                </a:solidFill>
              </a:ln>
            </p:spPr>
            <p:txBody>
              <a:bodyPr/>
              <a:lstStyle/>
              <a:p>
                <a:r>
                  <a:rPr lang="en-US">
                    <a:noFill/>
                  </a:rPr>
                  <a:t> </a:t>
                </a:r>
              </a:p>
            </p:txBody>
          </p:sp>
        </mc:Fallback>
      </mc:AlternateContent>
      <p:sp>
        <p:nvSpPr>
          <p:cNvPr id="3" name="Footer Placeholder 2">
            <a:extLst>
              <a:ext uri="{FF2B5EF4-FFF2-40B4-BE49-F238E27FC236}">
                <a16:creationId xmlns:a16="http://schemas.microsoft.com/office/drawing/2014/main" id="{39B59F7A-4574-7D40-8709-C1B03F08CF6D}"/>
              </a:ext>
            </a:extLst>
          </p:cNvPr>
          <p:cNvSpPr>
            <a:spLocks noGrp="1"/>
          </p:cNvSpPr>
          <p:nvPr>
            <p:ph type="ftr" sz="quarter" idx="11"/>
          </p:nvPr>
        </p:nvSpPr>
        <p:spPr/>
        <p:txBody>
          <a:bodyPr/>
          <a:lstStyle/>
          <a:p>
            <a:pPr>
              <a:defRPr/>
            </a:pPr>
            <a:r>
              <a:rPr lang="en-US"/>
              <a:t>Class 19:  Preferential Trading Arrangements</a:t>
            </a:r>
          </a:p>
        </p:txBody>
      </p:sp>
    </p:spTree>
    <p:extLst>
      <p:ext uri="{BB962C8B-B14F-4D97-AF65-F5344CB8AC3E}">
        <p14:creationId xmlns:p14="http://schemas.microsoft.com/office/powerpoint/2010/main" val="146030408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609600"/>
            <a:ext cx="7239000" cy="1127125"/>
          </a:xfrm>
        </p:spPr>
        <p:txBody>
          <a:bodyPr/>
          <a:lstStyle/>
          <a:p>
            <a:r>
              <a:rPr lang="en-US" dirty="0"/>
              <a:t>4-country case</a:t>
            </a:r>
          </a:p>
        </p:txBody>
      </p:sp>
      <p:sp>
        <p:nvSpPr>
          <p:cNvPr id="4" name="Slide Number Placeholder 3"/>
          <p:cNvSpPr>
            <a:spLocks noGrp="1"/>
          </p:cNvSpPr>
          <p:nvPr>
            <p:ph type="sldNum" sz="quarter" idx="10"/>
          </p:nvPr>
        </p:nvSpPr>
        <p:spPr/>
        <p:txBody>
          <a:bodyPr/>
          <a:lstStyle/>
          <a:p>
            <a:fld id="{6934DB79-9026-674A-8CB3-9EAE7ABF02E6}" type="slidenum">
              <a:rPr lang="en-US" smtClean="0"/>
              <a:pPr/>
              <a:t>92</a:t>
            </a:fld>
            <a:endParaRPr lang="en-US"/>
          </a:p>
        </p:txBody>
      </p:sp>
      <p:sp>
        <p:nvSpPr>
          <p:cNvPr id="5" name="Rectangle 4">
            <a:extLst>
              <a:ext uri="{FF2B5EF4-FFF2-40B4-BE49-F238E27FC236}">
                <a16:creationId xmlns:a16="http://schemas.microsoft.com/office/drawing/2014/main" id="{A76A2FEF-5FE6-6343-BCFB-43BF578E068B}"/>
              </a:ext>
            </a:extLst>
          </p:cNvPr>
          <p:cNvSpPr/>
          <p:nvPr/>
        </p:nvSpPr>
        <p:spPr>
          <a:xfrm>
            <a:off x="0" y="0"/>
            <a:ext cx="9144000" cy="6858000"/>
          </a:xfrm>
          <a:prstGeom prst="rect">
            <a:avLst/>
          </a:prstGeom>
          <a:noFill/>
          <a:ln w="152400">
            <a:solidFill>
              <a:srgbClr val="FFC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9" name="Content Placeholder 2">
                <a:extLst>
                  <a:ext uri="{FF2B5EF4-FFF2-40B4-BE49-F238E27FC236}">
                    <a16:creationId xmlns:a16="http://schemas.microsoft.com/office/drawing/2014/main" id="{9D15B62D-8140-6F44-8763-B88804C0ACE4}"/>
                  </a:ext>
                </a:extLst>
              </p:cNvPr>
              <p:cNvSpPr>
                <a:spLocks noGrp="1"/>
              </p:cNvSpPr>
              <p:nvPr>
                <p:ph idx="1"/>
              </p:nvPr>
            </p:nvSpPr>
            <p:spPr>
              <a:xfrm>
                <a:off x="1447800" y="1447800"/>
                <a:ext cx="7239000" cy="5484578"/>
              </a:xfrm>
            </p:spPr>
            <p:txBody>
              <a:bodyPr/>
              <a:lstStyle/>
              <a:p>
                <a:r>
                  <a:rPr lang="en-US" sz="2400" dirty="0">
                    <a:solidFill>
                      <a:srgbClr val="00487B"/>
                    </a:solidFill>
                  </a:rPr>
                  <a:t>In general, </a:t>
                </a:r>
                <a14:m>
                  <m:oMath xmlns:m="http://schemas.openxmlformats.org/officeDocument/2006/math">
                    <m:r>
                      <a:rPr lang="en-US" sz="2400" i="1">
                        <a:latin typeface="Cambria Math" panose="02040503050406030204" pitchFamily="18" charset="0"/>
                      </a:rPr>
                      <m:t>𝑇𝑅</m:t>
                    </m:r>
                    <m:r>
                      <a:rPr lang="en-US" i="1">
                        <a:latin typeface="Cambria Math" panose="02040503050406030204" pitchFamily="18" charset="0"/>
                      </a:rPr>
                      <m:t>≠</m:t>
                    </m:r>
                    <m:r>
                      <a:rPr lang="en-US" sz="2400" i="1">
                        <a:latin typeface="Cambria Math" panose="02040503050406030204" pitchFamily="18" charset="0"/>
                      </a:rPr>
                      <m:t>𝑇𝐷</m:t>
                    </m:r>
                    <m:r>
                      <a:rPr lang="en-US" sz="2400" i="1">
                        <a:latin typeface="Cambria Math" panose="02040503050406030204" pitchFamily="18" charset="0"/>
                      </a:rPr>
                      <m:t> </m:t>
                    </m:r>
                  </m:oMath>
                </a14:m>
                <a:endParaRPr lang="en-US" sz="2400" dirty="0">
                  <a:solidFill>
                    <a:srgbClr val="00487B"/>
                  </a:solidFill>
                </a:endParaRPr>
              </a:p>
              <a:p>
                <a:r>
                  <a:rPr lang="en-US" sz="2400" dirty="0">
                    <a:solidFill>
                      <a:srgbClr val="00487B"/>
                    </a:solidFill>
                  </a:rPr>
                  <a:t>Which is larger depends just on country size, size both face the same price change.</a:t>
                </a:r>
              </a:p>
              <a:p>
                <a:endParaRPr lang="en-US" sz="2400" dirty="0">
                  <a:solidFill>
                    <a:srgbClr val="00487B"/>
                  </a:solidFill>
                </a:endParaRPr>
              </a:p>
              <a:p>
                <a:pPr marL="0" indent="0">
                  <a:buNone/>
                </a:pPr>
                <a:endParaRPr lang="en-US" sz="2400" dirty="0">
                  <a:solidFill>
                    <a:srgbClr val="00487B"/>
                  </a:solidFill>
                </a:endParaRPr>
              </a:p>
              <a:p>
                <a:r>
                  <a:rPr lang="en-US" sz="2400" dirty="0">
                    <a:solidFill>
                      <a:srgbClr val="00487B"/>
                    </a:solidFill>
                  </a:rPr>
                  <a:t>If the new partner is smaller than the old,        </a:t>
                </a:r>
                <a14:m>
                  <m:oMath xmlns:m="http://schemas.openxmlformats.org/officeDocument/2006/math">
                    <m:r>
                      <a:rPr lang="en-US" sz="2400" i="1">
                        <a:latin typeface="Cambria Math" panose="02040503050406030204" pitchFamily="18" charset="0"/>
                      </a:rPr>
                      <m:t>𝑇𝑅</m:t>
                    </m:r>
                    <m:r>
                      <a:rPr lang="en-US" sz="2400" b="0" i="1" smtClean="0">
                        <a:latin typeface="Cambria Math" panose="02040503050406030204" pitchFamily="18" charset="0"/>
                      </a:rPr>
                      <m:t>&gt;</m:t>
                    </m:r>
                    <m:r>
                      <a:rPr lang="en-US" sz="2400" i="1">
                        <a:latin typeface="Cambria Math" panose="02040503050406030204" pitchFamily="18" charset="0"/>
                      </a:rPr>
                      <m:t>𝑇𝐷</m:t>
                    </m:r>
                    <m:r>
                      <a:rPr lang="en-US" sz="2400" i="1">
                        <a:latin typeface="Cambria Math" panose="02040503050406030204" pitchFamily="18" charset="0"/>
                      </a:rPr>
                      <m:t> </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and</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world</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gain</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will</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be</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larger</m:t>
                    </m:r>
                  </m:oMath>
                </a14:m>
                <a:endParaRPr lang="en-US" sz="2400" b="0" dirty="0"/>
              </a:p>
              <a:p>
                <a:r>
                  <a:rPr lang="en-US" sz="2400" dirty="0">
                    <a:solidFill>
                      <a:srgbClr val="00487B"/>
                    </a:solidFill>
                  </a:rPr>
                  <a:t>If new partner is bigger than old, then </a:t>
                </a:r>
                <a14:m>
                  <m:oMath xmlns:m="http://schemas.openxmlformats.org/officeDocument/2006/math">
                    <m:r>
                      <a:rPr lang="en-US" sz="2400" i="1">
                        <a:latin typeface="Cambria Math" panose="02040503050406030204" pitchFamily="18" charset="0"/>
                      </a:rPr>
                      <m:t>𝑇𝑅</m:t>
                    </m:r>
                    <m:r>
                      <a:rPr lang="en-US" sz="2400" b="0" i="1" smtClean="0">
                        <a:latin typeface="Cambria Math" panose="02040503050406030204" pitchFamily="18" charset="0"/>
                      </a:rPr>
                      <m:t>&lt;</m:t>
                    </m:r>
                    <m:r>
                      <a:rPr lang="en-US" sz="2400" i="1">
                        <a:latin typeface="Cambria Math" panose="02040503050406030204" pitchFamily="18" charset="0"/>
                      </a:rPr>
                      <m:t>𝑇𝐷</m:t>
                    </m:r>
                    <m:r>
                      <a:rPr lang="en-US" sz="2400" i="1">
                        <a:latin typeface="Cambria Math" panose="02040503050406030204" pitchFamily="18" charset="0"/>
                      </a:rPr>
                      <m:t> </m:t>
                    </m:r>
                  </m:oMath>
                </a14:m>
                <a:r>
                  <a:rPr lang="en-US" sz="2400" dirty="0">
                    <a:solidFill>
                      <a:srgbClr val="00487B"/>
                    </a:solidFill>
                  </a:rPr>
                  <a:t> and world gain will be smaller and perhaps a loss.</a:t>
                </a:r>
              </a:p>
              <a:p>
                <a:endParaRPr lang="en-US" sz="2400" dirty="0">
                  <a:solidFill>
                    <a:srgbClr val="00487B"/>
                  </a:solidFill>
                </a:endParaRPr>
              </a:p>
              <a:p>
                <a:endParaRPr lang="en-US" sz="2400" dirty="0">
                  <a:solidFill>
                    <a:srgbClr val="00487B"/>
                  </a:solidFill>
                </a:endParaRPr>
              </a:p>
              <a:p>
                <a:endParaRPr lang="en-US" sz="2400" dirty="0">
                  <a:solidFill>
                    <a:srgbClr val="00487B"/>
                  </a:solidFill>
                </a:endParaRPr>
              </a:p>
            </p:txBody>
          </p:sp>
        </mc:Choice>
        <mc:Fallback xmlns="">
          <p:sp>
            <p:nvSpPr>
              <p:cNvPr id="9" name="Content Placeholder 2">
                <a:extLst>
                  <a:ext uri="{FF2B5EF4-FFF2-40B4-BE49-F238E27FC236}">
                    <a16:creationId xmlns:a16="http://schemas.microsoft.com/office/drawing/2014/main" id="{9D15B62D-8140-6F44-8763-B88804C0ACE4}"/>
                  </a:ext>
                </a:extLst>
              </p:cNvPr>
              <p:cNvSpPr>
                <a:spLocks noGrp="1" noRot="1" noChangeAspect="1" noMove="1" noResize="1" noEditPoints="1" noAdjustHandles="1" noChangeArrowheads="1" noChangeShapeType="1" noTextEdit="1"/>
              </p:cNvSpPr>
              <p:nvPr>
                <p:ph idx="1"/>
              </p:nvPr>
            </p:nvSpPr>
            <p:spPr>
              <a:xfrm>
                <a:off x="1447800" y="1447800"/>
                <a:ext cx="7239000" cy="5484578"/>
              </a:xfrm>
              <a:blipFill>
                <a:blip r:embed="rId2"/>
                <a:stretch>
                  <a:fillRect l="-1051" t="-924" r="-140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D4CBD0F9-E403-6F4E-BE7C-2639BA4664EB}"/>
                  </a:ext>
                </a:extLst>
              </p:cNvPr>
              <p:cNvSpPr/>
              <p:nvPr/>
            </p:nvSpPr>
            <p:spPr>
              <a:xfrm>
                <a:off x="2738252" y="2725387"/>
                <a:ext cx="4146904" cy="783804"/>
              </a:xfrm>
              <a:prstGeom prst="rect">
                <a:avLst/>
              </a:prstGeom>
              <a:ln w="57150">
                <a:solidFill>
                  <a:srgbClr val="00B050"/>
                </a:solidFill>
              </a:ln>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sz="2400" i="1">
                              <a:latin typeface="Cambria Math" panose="02040503050406030204" pitchFamily="18" charset="0"/>
                            </a:rPr>
                          </m:ctrlPr>
                        </m:sSupPr>
                        <m:e>
                          <m:r>
                            <a:rPr lang="en-US" sz="2400">
                              <a:latin typeface="Cambria Math" panose="02040503050406030204" pitchFamily="18" charset="0"/>
                            </a:rPr>
                            <m:t>∆</m:t>
                          </m:r>
                          <m:r>
                            <a:rPr lang="en-US" sz="2400" i="1">
                              <a:latin typeface="Cambria Math" panose="02040503050406030204" pitchFamily="18" charset="0"/>
                            </a:rPr>
                            <m:t>𝑊</m:t>
                          </m:r>
                        </m:e>
                        <m:sup>
                          <m:r>
                            <a:rPr lang="en-US" sz="2400" i="1">
                              <a:latin typeface="Cambria Math" panose="02040503050406030204" pitchFamily="18" charset="0"/>
                            </a:rPr>
                            <m:t>𝑊</m:t>
                          </m:r>
                        </m:sup>
                      </m:sSup>
                      <m:r>
                        <a:rPr lang="en-US" sz="2400" i="0">
                          <a:latin typeface="Cambria Math" panose="02040503050406030204" pitchFamily="18" charset="0"/>
                        </a:rPr>
                        <m:t>=</m:t>
                      </m:r>
                      <m:f>
                        <m:fPr>
                          <m:ctrlPr>
                            <a:rPr lang="en-US" sz="2400" i="1">
                              <a:latin typeface="Cambria Math" panose="02040503050406030204" pitchFamily="18" charset="0"/>
                            </a:rPr>
                          </m:ctrlPr>
                        </m:fPr>
                        <m:num>
                          <m:r>
                            <a:rPr lang="en-US" sz="2400" i="0">
                              <a:latin typeface="Cambria Math" panose="02040503050406030204" pitchFamily="18" charset="0"/>
                            </a:rPr>
                            <m:t>1</m:t>
                          </m:r>
                        </m:num>
                        <m:den>
                          <m:r>
                            <a:rPr lang="en-US" sz="2400" i="0">
                              <a:latin typeface="Cambria Math" panose="02040503050406030204" pitchFamily="18" charset="0"/>
                            </a:rPr>
                            <m:t>2</m:t>
                          </m:r>
                        </m:den>
                      </m:f>
                      <m:r>
                        <a:rPr lang="en-US" sz="2400" i="1">
                          <a:latin typeface="Cambria Math" panose="02040503050406030204" pitchFamily="18" charset="0"/>
                        </a:rPr>
                        <m:t>𝑇𝐶𝑡</m:t>
                      </m:r>
                      <m:r>
                        <a:rPr lang="en-US" sz="2400" i="0">
                          <a:latin typeface="Cambria Math" panose="02040503050406030204" pitchFamily="18" charset="0"/>
                        </a:rPr>
                        <m:t>+</m:t>
                      </m:r>
                      <m:f>
                        <m:fPr>
                          <m:ctrlPr>
                            <a:rPr lang="en-US" sz="2400" i="1">
                              <a:latin typeface="Cambria Math" panose="02040503050406030204" pitchFamily="18" charset="0"/>
                            </a:rPr>
                          </m:ctrlPr>
                        </m:fPr>
                        <m:num>
                          <m:r>
                            <a:rPr lang="en-US" sz="2400" i="0">
                              <a:latin typeface="Cambria Math" panose="02040503050406030204" pitchFamily="18" charset="0"/>
                            </a:rPr>
                            <m:t>1</m:t>
                          </m:r>
                        </m:num>
                        <m:den>
                          <m:r>
                            <a:rPr lang="en-US" sz="2400" i="0">
                              <a:latin typeface="Cambria Math" panose="02040503050406030204" pitchFamily="18" charset="0"/>
                            </a:rPr>
                            <m:t>2</m:t>
                          </m:r>
                        </m:den>
                      </m:f>
                      <m:d>
                        <m:dPr>
                          <m:ctrlPr>
                            <a:rPr lang="en-US" sz="2400" i="1">
                              <a:latin typeface="Cambria Math" panose="02040503050406030204" pitchFamily="18" charset="0"/>
                            </a:rPr>
                          </m:ctrlPr>
                        </m:dPr>
                        <m:e>
                          <m:r>
                            <a:rPr lang="en-US" sz="2400" i="1">
                              <a:latin typeface="Cambria Math" panose="02040503050406030204" pitchFamily="18" charset="0"/>
                            </a:rPr>
                            <m:t>𝑇𝑅</m:t>
                          </m:r>
                          <m:r>
                            <a:rPr lang="en-US" sz="2400" i="0">
                              <a:latin typeface="Cambria Math" panose="02040503050406030204" pitchFamily="18" charset="0"/>
                            </a:rPr>
                            <m:t>−</m:t>
                          </m:r>
                          <m:r>
                            <a:rPr lang="en-US" sz="2400" i="1">
                              <a:latin typeface="Cambria Math" panose="02040503050406030204" pitchFamily="18" charset="0"/>
                            </a:rPr>
                            <m:t>𝑇𝐷</m:t>
                          </m:r>
                        </m:e>
                      </m:d>
                      <m:r>
                        <a:rPr lang="en-US" sz="2400" i="1">
                          <a:latin typeface="Cambria Math" panose="02040503050406030204" pitchFamily="18" charset="0"/>
                        </a:rPr>
                        <m:t>𝑡</m:t>
                      </m:r>
                    </m:oMath>
                  </m:oMathPara>
                </a14:m>
                <a:endParaRPr lang="en-US" sz="2400" dirty="0"/>
              </a:p>
            </p:txBody>
          </p:sp>
        </mc:Choice>
        <mc:Fallback xmlns="">
          <p:sp>
            <p:nvSpPr>
              <p:cNvPr id="8" name="Rectangle 7">
                <a:extLst>
                  <a:ext uri="{FF2B5EF4-FFF2-40B4-BE49-F238E27FC236}">
                    <a16:creationId xmlns:a16="http://schemas.microsoft.com/office/drawing/2014/main" id="{D4CBD0F9-E403-6F4E-BE7C-2639BA4664EB}"/>
                  </a:ext>
                </a:extLst>
              </p:cNvPr>
              <p:cNvSpPr>
                <a:spLocks noRot="1" noChangeAspect="1" noMove="1" noResize="1" noEditPoints="1" noAdjustHandles="1" noChangeArrowheads="1" noChangeShapeType="1" noTextEdit="1"/>
              </p:cNvSpPr>
              <p:nvPr/>
            </p:nvSpPr>
            <p:spPr>
              <a:xfrm>
                <a:off x="2738252" y="2725387"/>
                <a:ext cx="4146904" cy="783804"/>
              </a:xfrm>
              <a:prstGeom prst="rect">
                <a:avLst/>
              </a:prstGeom>
              <a:blipFill>
                <a:blip r:embed="rId3"/>
                <a:stretch>
                  <a:fillRect b="-1493"/>
                </a:stretch>
              </a:blipFill>
              <a:ln w="57150">
                <a:solidFill>
                  <a:srgbClr val="00B050"/>
                </a:solidFill>
              </a:ln>
            </p:spPr>
            <p:txBody>
              <a:bodyPr/>
              <a:lstStyle/>
              <a:p>
                <a:r>
                  <a:rPr lang="en-US">
                    <a:noFill/>
                  </a:rPr>
                  <a:t> </a:t>
                </a:r>
              </a:p>
            </p:txBody>
          </p:sp>
        </mc:Fallback>
      </mc:AlternateContent>
      <p:sp>
        <p:nvSpPr>
          <p:cNvPr id="3" name="Footer Placeholder 2">
            <a:extLst>
              <a:ext uri="{FF2B5EF4-FFF2-40B4-BE49-F238E27FC236}">
                <a16:creationId xmlns:a16="http://schemas.microsoft.com/office/drawing/2014/main" id="{780C7623-E2D3-BA47-B742-ACD8ACE56AB1}"/>
              </a:ext>
            </a:extLst>
          </p:cNvPr>
          <p:cNvSpPr>
            <a:spLocks noGrp="1"/>
          </p:cNvSpPr>
          <p:nvPr>
            <p:ph type="ftr" sz="quarter" idx="11"/>
          </p:nvPr>
        </p:nvSpPr>
        <p:spPr/>
        <p:txBody>
          <a:bodyPr/>
          <a:lstStyle/>
          <a:p>
            <a:pPr>
              <a:defRPr/>
            </a:pPr>
            <a:r>
              <a:rPr lang="en-US"/>
              <a:t>Class 19:  Preferential Trading Arrangements</a:t>
            </a:r>
          </a:p>
        </p:txBody>
      </p:sp>
    </p:spTree>
    <p:extLst>
      <p:ext uri="{BB962C8B-B14F-4D97-AF65-F5344CB8AC3E}">
        <p14:creationId xmlns:p14="http://schemas.microsoft.com/office/powerpoint/2010/main" val="246165386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609600"/>
            <a:ext cx="7239000" cy="1127125"/>
          </a:xfrm>
        </p:spPr>
        <p:txBody>
          <a:bodyPr/>
          <a:lstStyle/>
          <a:p>
            <a:r>
              <a:rPr lang="en-US" dirty="0"/>
              <a:t>Conclusion</a:t>
            </a:r>
          </a:p>
        </p:txBody>
      </p:sp>
      <p:sp>
        <p:nvSpPr>
          <p:cNvPr id="3" name="Content Placeholder 2"/>
          <p:cNvSpPr>
            <a:spLocks noGrp="1"/>
          </p:cNvSpPr>
          <p:nvPr>
            <p:ph idx="1"/>
          </p:nvPr>
        </p:nvSpPr>
        <p:spPr>
          <a:xfrm>
            <a:off x="1447800" y="2133600"/>
            <a:ext cx="7239000" cy="1988237"/>
          </a:xfrm>
        </p:spPr>
        <p:txBody>
          <a:bodyPr/>
          <a:lstStyle/>
          <a:p>
            <a:r>
              <a:rPr lang="en-US" sz="2800" dirty="0"/>
              <a:t>Analysis of FTAs shouldn’t treat each independently of FTAs that already exist</a:t>
            </a:r>
          </a:p>
          <a:p>
            <a:r>
              <a:rPr lang="en-US" sz="2800" dirty="0"/>
              <a:t>Sequencing of FTAs can matter.</a:t>
            </a:r>
            <a:endParaRPr lang="en-US" sz="2400" dirty="0"/>
          </a:p>
          <a:p>
            <a:endParaRPr lang="en-US" sz="2800" dirty="0"/>
          </a:p>
        </p:txBody>
      </p:sp>
      <p:sp>
        <p:nvSpPr>
          <p:cNvPr id="4" name="Slide Number Placeholder 3"/>
          <p:cNvSpPr>
            <a:spLocks noGrp="1"/>
          </p:cNvSpPr>
          <p:nvPr>
            <p:ph type="sldNum" sz="quarter" idx="10"/>
          </p:nvPr>
        </p:nvSpPr>
        <p:spPr/>
        <p:txBody>
          <a:bodyPr/>
          <a:lstStyle/>
          <a:p>
            <a:fld id="{6934DB79-9026-674A-8CB3-9EAE7ABF02E6}" type="slidenum">
              <a:rPr lang="en-US" smtClean="0"/>
              <a:pPr/>
              <a:t>93</a:t>
            </a:fld>
            <a:endParaRPr lang="en-US"/>
          </a:p>
        </p:txBody>
      </p:sp>
      <p:sp>
        <p:nvSpPr>
          <p:cNvPr id="5" name="Rectangle 4">
            <a:extLst>
              <a:ext uri="{FF2B5EF4-FFF2-40B4-BE49-F238E27FC236}">
                <a16:creationId xmlns:a16="http://schemas.microsoft.com/office/drawing/2014/main" id="{A76A2FEF-5FE6-6343-BCFB-43BF578E068B}"/>
              </a:ext>
            </a:extLst>
          </p:cNvPr>
          <p:cNvSpPr/>
          <p:nvPr/>
        </p:nvSpPr>
        <p:spPr>
          <a:xfrm>
            <a:off x="0" y="0"/>
            <a:ext cx="9144000" cy="6858000"/>
          </a:xfrm>
          <a:prstGeom prst="rect">
            <a:avLst/>
          </a:prstGeom>
          <a:noFill/>
          <a:ln w="152400">
            <a:solidFill>
              <a:srgbClr val="FFC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9A924DBE-3C30-6A4C-B56D-B7858E8ED2BE}"/>
              </a:ext>
            </a:extLst>
          </p:cNvPr>
          <p:cNvSpPr>
            <a:spLocks noGrp="1"/>
          </p:cNvSpPr>
          <p:nvPr>
            <p:ph type="ftr" sz="quarter" idx="11"/>
          </p:nvPr>
        </p:nvSpPr>
        <p:spPr/>
        <p:txBody>
          <a:bodyPr/>
          <a:lstStyle/>
          <a:p>
            <a:pPr>
              <a:defRPr/>
            </a:pPr>
            <a:r>
              <a:rPr lang="en-US"/>
              <a:t>Class 19:  Preferential Trading Arrangements</a:t>
            </a:r>
          </a:p>
        </p:txBody>
      </p:sp>
    </p:spTree>
    <p:extLst>
      <p:ext uri="{BB962C8B-B14F-4D97-AF65-F5344CB8AC3E}">
        <p14:creationId xmlns:p14="http://schemas.microsoft.com/office/powerpoint/2010/main" val="2213526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2"/>
          <p:cNvSpPr>
            <a:spLocks noGrp="1" noChangeArrowheads="1"/>
          </p:cNvSpPr>
          <p:nvPr>
            <p:ph type="title"/>
          </p:nvPr>
        </p:nvSpPr>
        <p:spPr>
          <a:xfrm>
            <a:off x="381000" y="2590800"/>
            <a:ext cx="8229600" cy="1143000"/>
          </a:xfrm>
        </p:spPr>
        <p:txBody>
          <a:bodyPr/>
          <a:lstStyle/>
          <a:p>
            <a:pPr eaLnBrk="1" hangingPunct="1"/>
            <a:r>
              <a:rPr lang="en-US" sz="6000" b="1" dirty="0">
                <a:solidFill>
                  <a:srgbClr val="00B050"/>
                </a:solidFill>
                <a:ea typeface="ＭＳ Ｐゴシック" pitchFamily="-109" charset="-128"/>
                <a:cs typeface="ＭＳ Ｐゴシック" pitchFamily="-109" charset="-128"/>
              </a:rPr>
              <a:t>Pause for Discussion</a:t>
            </a:r>
          </a:p>
        </p:txBody>
      </p:sp>
      <p:sp>
        <p:nvSpPr>
          <p:cNvPr id="6" name="Rectangle 5"/>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Footer Placeholder 1">
            <a:extLst>
              <a:ext uri="{FF2B5EF4-FFF2-40B4-BE49-F238E27FC236}">
                <a16:creationId xmlns:a16="http://schemas.microsoft.com/office/drawing/2014/main" id="{1B20D08A-428A-E24B-9135-C9F18B89A3AA}"/>
              </a:ext>
            </a:extLst>
          </p:cNvPr>
          <p:cNvSpPr>
            <a:spLocks noGrp="1"/>
          </p:cNvSpPr>
          <p:nvPr>
            <p:ph type="ftr" sz="quarter" idx="11"/>
          </p:nvPr>
        </p:nvSpPr>
        <p:spPr/>
        <p:txBody>
          <a:bodyPr/>
          <a:lstStyle/>
          <a:p>
            <a:pPr>
              <a:defRPr/>
            </a:pPr>
            <a:r>
              <a:rPr lang="en-US"/>
              <a:t>Class 19:  Preferential Trading Arrangements</a:t>
            </a:r>
          </a:p>
        </p:txBody>
      </p:sp>
      <p:sp>
        <p:nvSpPr>
          <p:cNvPr id="3" name="Slide Number Placeholder 2">
            <a:extLst>
              <a:ext uri="{FF2B5EF4-FFF2-40B4-BE49-F238E27FC236}">
                <a16:creationId xmlns:a16="http://schemas.microsoft.com/office/drawing/2014/main" id="{2EADA7F1-3977-A04D-8E41-9A8075486AAA}"/>
              </a:ext>
            </a:extLst>
          </p:cNvPr>
          <p:cNvSpPr>
            <a:spLocks noGrp="1"/>
          </p:cNvSpPr>
          <p:nvPr>
            <p:ph type="sldNum" sz="quarter" idx="12"/>
          </p:nvPr>
        </p:nvSpPr>
        <p:spPr/>
        <p:txBody>
          <a:bodyPr/>
          <a:lstStyle/>
          <a:p>
            <a:pPr>
              <a:defRPr/>
            </a:pPr>
            <a:fld id="{659DFB22-C7E9-9E4B-8431-4E4E88AD005A}" type="slidenum">
              <a:rPr lang="en-US" smtClean="0"/>
              <a:pPr>
                <a:defRPr/>
              </a:pPr>
              <a:t>94</a:t>
            </a:fld>
            <a:endParaRPr lang="en-US"/>
          </a:p>
        </p:txBody>
      </p:sp>
    </p:spTree>
    <p:extLst>
      <p:ext uri="{BB962C8B-B14F-4D97-AF65-F5344CB8AC3E}">
        <p14:creationId xmlns:p14="http://schemas.microsoft.com/office/powerpoint/2010/main" val="146177608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87616-3EA8-5A4A-BCCC-E0675C2EAC99}"/>
              </a:ext>
            </a:extLst>
          </p:cNvPr>
          <p:cNvSpPr>
            <a:spLocks noGrp="1"/>
          </p:cNvSpPr>
          <p:nvPr>
            <p:ph type="title"/>
          </p:nvPr>
        </p:nvSpPr>
        <p:spPr/>
        <p:txBody>
          <a:bodyPr/>
          <a:lstStyle/>
          <a:p>
            <a:pPr lvl="1"/>
            <a:r>
              <a:rPr lang="en-US" sz="4000" dirty="0"/>
              <a:t>Questions</a:t>
            </a:r>
          </a:p>
        </p:txBody>
      </p:sp>
      <p:sp>
        <p:nvSpPr>
          <p:cNvPr id="3" name="Content Placeholder 2">
            <a:extLst>
              <a:ext uri="{FF2B5EF4-FFF2-40B4-BE49-F238E27FC236}">
                <a16:creationId xmlns:a16="http://schemas.microsoft.com/office/drawing/2014/main" id="{8486B655-64A1-C348-96F6-2E47C2FA9E16}"/>
              </a:ext>
            </a:extLst>
          </p:cNvPr>
          <p:cNvSpPr>
            <a:spLocks noGrp="1"/>
          </p:cNvSpPr>
          <p:nvPr>
            <p:ph idx="1"/>
          </p:nvPr>
        </p:nvSpPr>
        <p:spPr/>
        <p:txBody>
          <a:bodyPr/>
          <a:lstStyle/>
          <a:p>
            <a:r>
              <a:rPr lang="en-US" dirty="0"/>
              <a:t>Why is adding a second FTA not harmful for the world in the graphs, but may be harmful in the world in the equations?</a:t>
            </a:r>
            <a:endParaRPr lang="en-US" sz="2800" dirty="0"/>
          </a:p>
        </p:txBody>
      </p:sp>
      <p:sp>
        <p:nvSpPr>
          <p:cNvPr id="6" name="Rectangle 5">
            <a:extLst>
              <a:ext uri="{FF2B5EF4-FFF2-40B4-BE49-F238E27FC236}">
                <a16:creationId xmlns:a16="http://schemas.microsoft.com/office/drawing/2014/main" id="{95B7D61B-DC79-B046-A919-82226793953F}"/>
              </a:ext>
            </a:extLst>
          </p:cNvPr>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Footer Placeholder 6">
            <a:extLst>
              <a:ext uri="{FF2B5EF4-FFF2-40B4-BE49-F238E27FC236}">
                <a16:creationId xmlns:a16="http://schemas.microsoft.com/office/drawing/2014/main" id="{EE0A0906-A322-4B4A-A4BB-AF263A3FC3F8}"/>
              </a:ext>
            </a:extLst>
          </p:cNvPr>
          <p:cNvSpPr>
            <a:spLocks noGrp="1"/>
          </p:cNvSpPr>
          <p:nvPr>
            <p:ph type="ftr" sz="quarter" idx="11"/>
          </p:nvPr>
        </p:nvSpPr>
        <p:spPr/>
        <p:txBody>
          <a:bodyPr/>
          <a:lstStyle/>
          <a:p>
            <a:pPr>
              <a:defRPr/>
            </a:pPr>
            <a:r>
              <a:rPr lang="en-US"/>
              <a:t>Class 19:  Preferential Trading Arrangements</a:t>
            </a:r>
          </a:p>
        </p:txBody>
      </p:sp>
      <p:sp>
        <p:nvSpPr>
          <p:cNvPr id="4" name="Slide Number Placeholder 3">
            <a:extLst>
              <a:ext uri="{FF2B5EF4-FFF2-40B4-BE49-F238E27FC236}">
                <a16:creationId xmlns:a16="http://schemas.microsoft.com/office/drawing/2014/main" id="{B2D1ADE7-74D6-174F-BF7C-E1881A41BB92}"/>
              </a:ext>
            </a:extLst>
          </p:cNvPr>
          <p:cNvSpPr>
            <a:spLocks noGrp="1"/>
          </p:cNvSpPr>
          <p:nvPr>
            <p:ph type="sldNum" sz="quarter" idx="12"/>
          </p:nvPr>
        </p:nvSpPr>
        <p:spPr/>
        <p:txBody>
          <a:bodyPr/>
          <a:lstStyle/>
          <a:p>
            <a:pPr>
              <a:defRPr/>
            </a:pPr>
            <a:fld id="{659DFB22-C7E9-9E4B-8431-4E4E88AD005A}" type="slidenum">
              <a:rPr lang="en-US" smtClean="0"/>
              <a:pPr>
                <a:defRPr/>
              </a:pPr>
              <a:t>95</a:t>
            </a:fld>
            <a:endParaRPr lang="en-US"/>
          </a:p>
        </p:txBody>
      </p:sp>
    </p:spTree>
    <p:extLst>
      <p:ext uri="{BB962C8B-B14F-4D97-AF65-F5344CB8AC3E}">
        <p14:creationId xmlns:p14="http://schemas.microsoft.com/office/powerpoint/2010/main" val="257155705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0BF76-D84D-5A40-8C67-8D9F78640094}"/>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A145A8BE-841A-914E-86A3-240CF0EBD534}"/>
              </a:ext>
            </a:extLst>
          </p:cNvPr>
          <p:cNvSpPr>
            <a:spLocks noGrp="1"/>
          </p:cNvSpPr>
          <p:nvPr>
            <p:ph idx="1"/>
          </p:nvPr>
        </p:nvSpPr>
        <p:spPr/>
        <p:txBody>
          <a:bodyPr/>
          <a:lstStyle/>
          <a:p>
            <a:r>
              <a:rPr lang="en-US" dirty="0">
                <a:solidFill>
                  <a:schemeClr val="bg1">
                    <a:lumMod val="75000"/>
                  </a:schemeClr>
                </a:solidFill>
              </a:rPr>
              <a:t>Background</a:t>
            </a:r>
          </a:p>
          <a:p>
            <a:r>
              <a:rPr lang="en-US" dirty="0">
                <a:solidFill>
                  <a:schemeClr val="bg1">
                    <a:lumMod val="75000"/>
                  </a:schemeClr>
                </a:solidFill>
              </a:rPr>
              <a:t>Simplest model:  horizontal supplies</a:t>
            </a:r>
          </a:p>
          <a:p>
            <a:r>
              <a:rPr lang="en-US" dirty="0">
                <a:solidFill>
                  <a:schemeClr val="bg1">
                    <a:lumMod val="75000"/>
                  </a:schemeClr>
                </a:solidFill>
              </a:rPr>
              <a:t>Upward-sloping supplies</a:t>
            </a:r>
          </a:p>
          <a:p>
            <a:pPr lvl="1"/>
            <a:r>
              <a:rPr lang="en-US" dirty="0">
                <a:solidFill>
                  <a:schemeClr val="bg1">
                    <a:lumMod val="75000"/>
                  </a:schemeClr>
                </a:solidFill>
              </a:rPr>
              <a:t>3-country case, in graphs</a:t>
            </a:r>
          </a:p>
          <a:p>
            <a:pPr lvl="1"/>
            <a:r>
              <a:rPr lang="en-US" dirty="0">
                <a:solidFill>
                  <a:schemeClr val="bg1">
                    <a:lumMod val="75000"/>
                  </a:schemeClr>
                </a:solidFill>
              </a:rPr>
              <a:t>Somewhat more general case, in equations</a:t>
            </a:r>
          </a:p>
          <a:p>
            <a:pPr lvl="1"/>
            <a:r>
              <a:rPr lang="en-US" dirty="0">
                <a:solidFill>
                  <a:schemeClr val="bg1">
                    <a:lumMod val="75000"/>
                  </a:schemeClr>
                </a:solidFill>
              </a:rPr>
              <a:t>4-country case, in graphs</a:t>
            </a:r>
          </a:p>
          <a:p>
            <a:r>
              <a:rPr lang="en-US" dirty="0"/>
              <a:t>Are FTAs Beneficial?</a:t>
            </a:r>
          </a:p>
        </p:txBody>
      </p:sp>
      <p:sp>
        <p:nvSpPr>
          <p:cNvPr id="4" name="Footer Placeholder 3">
            <a:extLst>
              <a:ext uri="{FF2B5EF4-FFF2-40B4-BE49-F238E27FC236}">
                <a16:creationId xmlns:a16="http://schemas.microsoft.com/office/drawing/2014/main" id="{CF6B9BF2-7140-AB46-9BF1-0FE56FE9CA5E}"/>
              </a:ext>
            </a:extLst>
          </p:cNvPr>
          <p:cNvSpPr>
            <a:spLocks noGrp="1"/>
          </p:cNvSpPr>
          <p:nvPr>
            <p:ph type="ftr" sz="quarter" idx="11"/>
          </p:nvPr>
        </p:nvSpPr>
        <p:spPr/>
        <p:txBody>
          <a:bodyPr/>
          <a:lstStyle/>
          <a:p>
            <a:pPr>
              <a:defRPr/>
            </a:pPr>
            <a:r>
              <a:rPr lang="en-US"/>
              <a:t>Class 19:  Preferential Trading Arrangements</a:t>
            </a:r>
          </a:p>
        </p:txBody>
      </p:sp>
      <p:sp>
        <p:nvSpPr>
          <p:cNvPr id="5" name="Slide Number Placeholder 4">
            <a:extLst>
              <a:ext uri="{FF2B5EF4-FFF2-40B4-BE49-F238E27FC236}">
                <a16:creationId xmlns:a16="http://schemas.microsoft.com/office/drawing/2014/main" id="{24A61CF0-8930-CA4A-98A6-596D45EDF7C0}"/>
              </a:ext>
            </a:extLst>
          </p:cNvPr>
          <p:cNvSpPr>
            <a:spLocks noGrp="1"/>
          </p:cNvSpPr>
          <p:nvPr>
            <p:ph type="sldNum" sz="quarter" idx="12"/>
          </p:nvPr>
        </p:nvSpPr>
        <p:spPr/>
        <p:txBody>
          <a:bodyPr/>
          <a:lstStyle/>
          <a:p>
            <a:pPr>
              <a:defRPr/>
            </a:pPr>
            <a:fld id="{659DFB22-C7E9-9E4B-8431-4E4E88AD005A}" type="slidenum">
              <a:rPr lang="en-US" smtClean="0"/>
              <a:pPr>
                <a:defRPr/>
              </a:pPr>
              <a:t>96</a:t>
            </a:fld>
            <a:endParaRPr lang="en-US"/>
          </a:p>
        </p:txBody>
      </p:sp>
      <p:sp>
        <p:nvSpPr>
          <p:cNvPr id="6" name="Rectangle 5">
            <a:extLst>
              <a:ext uri="{FF2B5EF4-FFF2-40B4-BE49-F238E27FC236}">
                <a16:creationId xmlns:a16="http://schemas.microsoft.com/office/drawing/2014/main" id="{EE694520-40A8-BD45-AAAE-6802E557F68D}"/>
              </a:ext>
            </a:extLst>
          </p:cNvPr>
          <p:cNvSpPr/>
          <p:nvPr/>
        </p:nvSpPr>
        <p:spPr>
          <a:xfrm>
            <a:off x="0" y="0"/>
            <a:ext cx="9144000" cy="6858000"/>
          </a:xfrm>
          <a:prstGeom prst="rect">
            <a:avLst/>
          </a:prstGeom>
          <a:noFill/>
          <a:ln w="381000">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288334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99736C-668A-4A4C-8097-55CEAFCB24B1}"/>
              </a:ext>
            </a:extLst>
          </p:cNvPr>
          <p:cNvSpPr>
            <a:spLocks noGrp="1"/>
          </p:cNvSpPr>
          <p:nvPr>
            <p:ph type="title"/>
          </p:nvPr>
        </p:nvSpPr>
        <p:spPr/>
        <p:txBody>
          <a:bodyPr/>
          <a:lstStyle/>
          <a:p>
            <a:r>
              <a:rPr lang="en-US" dirty="0"/>
              <a:t>Are FTAs Beneficial?</a:t>
            </a:r>
          </a:p>
        </p:txBody>
      </p:sp>
      <p:sp>
        <p:nvSpPr>
          <p:cNvPr id="3" name="Content Placeholder 2">
            <a:extLst>
              <a:ext uri="{FF2B5EF4-FFF2-40B4-BE49-F238E27FC236}">
                <a16:creationId xmlns:a16="http://schemas.microsoft.com/office/drawing/2014/main" id="{6F2615FB-573B-CC48-9B83-95F39C6A88A2}"/>
              </a:ext>
            </a:extLst>
          </p:cNvPr>
          <p:cNvSpPr>
            <a:spLocks noGrp="1"/>
          </p:cNvSpPr>
          <p:nvPr>
            <p:ph idx="1"/>
          </p:nvPr>
        </p:nvSpPr>
        <p:spPr/>
        <p:txBody>
          <a:bodyPr/>
          <a:lstStyle/>
          <a:p>
            <a:r>
              <a:rPr lang="en-US" sz="2800" dirty="0"/>
              <a:t>My own work suggests that they are, though the benefits are not huge</a:t>
            </a:r>
          </a:p>
          <a:p>
            <a:r>
              <a:rPr lang="en-US" sz="2800" dirty="0"/>
              <a:t>But many (not economists) disagree</a:t>
            </a:r>
          </a:p>
          <a:p>
            <a:r>
              <a:rPr lang="en-US" sz="2800" dirty="0"/>
              <a:t>Much has been said about NAFTA</a:t>
            </a:r>
          </a:p>
          <a:p>
            <a:pPr lvl="1"/>
            <a:r>
              <a:rPr lang="en-US" sz="2400" dirty="0"/>
              <a:t>It’s political reputation has been negative</a:t>
            </a:r>
          </a:p>
          <a:p>
            <a:pPr lvl="2"/>
            <a:r>
              <a:rPr lang="en-US" sz="2000" dirty="0"/>
              <a:t>Labor unions</a:t>
            </a:r>
          </a:p>
          <a:p>
            <a:pPr lvl="2"/>
            <a:r>
              <a:rPr lang="en-US" sz="2000" dirty="0"/>
              <a:t>Democrats</a:t>
            </a:r>
          </a:p>
          <a:p>
            <a:pPr lvl="2"/>
            <a:r>
              <a:rPr lang="en-US" sz="2000" dirty="0"/>
              <a:t>Trump</a:t>
            </a:r>
          </a:p>
          <a:p>
            <a:pPr lvl="1"/>
            <a:r>
              <a:rPr lang="en-US" sz="2400" dirty="0"/>
              <a:t>Economists have been more positive</a:t>
            </a:r>
          </a:p>
          <a:p>
            <a:pPr lvl="2"/>
            <a:r>
              <a:rPr lang="en-US" sz="2000" dirty="0"/>
              <a:t>See Posen (economist and President of Peterson Institute of International Economics)</a:t>
            </a:r>
          </a:p>
        </p:txBody>
      </p:sp>
      <p:sp>
        <p:nvSpPr>
          <p:cNvPr id="4" name="Footer Placeholder 3">
            <a:extLst>
              <a:ext uri="{FF2B5EF4-FFF2-40B4-BE49-F238E27FC236}">
                <a16:creationId xmlns:a16="http://schemas.microsoft.com/office/drawing/2014/main" id="{DE689E32-DDD3-1E4E-AEA2-50F5B4F1F6FE}"/>
              </a:ext>
            </a:extLst>
          </p:cNvPr>
          <p:cNvSpPr>
            <a:spLocks noGrp="1"/>
          </p:cNvSpPr>
          <p:nvPr>
            <p:ph type="ftr" sz="quarter" idx="11"/>
          </p:nvPr>
        </p:nvSpPr>
        <p:spPr/>
        <p:txBody>
          <a:bodyPr/>
          <a:lstStyle/>
          <a:p>
            <a:pPr>
              <a:defRPr/>
            </a:pPr>
            <a:r>
              <a:rPr lang="en-US"/>
              <a:t>Class 19:  Preferential Trading Arrangements</a:t>
            </a:r>
          </a:p>
        </p:txBody>
      </p:sp>
      <p:sp>
        <p:nvSpPr>
          <p:cNvPr id="5" name="Slide Number Placeholder 4">
            <a:extLst>
              <a:ext uri="{FF2B5EF4-FFF2-40B4-BE49-F238E27FC236}">
                <a16:creationId xmlns:a16="http://schemas.microsoft.com/office/drawing/2014/main" id="{64AFC70D-C518-6540-93DF-072B364F0D72}"/>
              </a:ext>
            </a:extLst>
          </p:cNvPr>
          <p:cNvSpPr>
            <a:spLocks noGrp="1"/>
          </p:cNvSpPr>
          <p:nvPr>
            <p:ph type="sldNum" sz="quarter" idx="12"/>
          </p:nvPr>
        </p:nvSpPr>
        <p:spPr/>
        <p:txBody>
          <a:bodyPr/>
          <a:lstStyle/>
          <a:p>
            <a:pPr>
              <a:defRPr/>
            </a:pPr>
            <a:fld id="{659DFB22-C7E9-9E4B-8431-4E4E88AD005A}" type="slidenum">
              <a:rPr lang="en-US" smtClean="0"/>
              <a:pPr>
                <a:defRPr/>
              </a:pPr>
              <a:t>97</a:t>
            </a:fld>
            <a:endParaRPr lang="en-US"/>
          </a:p>
        </p:txBody>
      </p:sp>
    </p:spTree>
    <p:extLst>
      <p:ext uri="{BB962C8B-B14F-4D97-AF65-F5344CB8AC3E}">
        <p14:creationId xmlns:p14="http://schemas.microsoft.com/office/powerpoint/2010/main" val="252677404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99736C-668A-4A4C-8097-55CEAFCB24B1}"/>
              </a:ext>
            </a:extLst>
          </p:cNvPr>
          <p:cNvSpPr>
            <a:spLocks noGrp="1"/>
          </p:cNvSpPr>
          <p:nvPr>
            <p:ph type="title"/>
          </p:nvPr>
        </p:nvSpPr>
        <p:spPr/>
        <p:txBody>
          <a:bodyPr/>
          <a:lstStyle/>
          <a:p>
            <a:r>
              <a:rPr lang="en-US" dirty="0"/>
              <a:t>Are FTAs Beneficial</a:t>
            </a:r>
          </a:p>
        </p:txBody>
      </p:sp>
      <p:sp>
        <p:nvSpPr>
          <p:cNvPr id="3" name="Content Placeholder 2">
            <a:extLst>
              <a:ext uri="{FF2B5EF4-FFF2-40B4-BE49-F238E27FC236}">
                <a16:creationId xmlns:a16="http://schemas.microsoft.com/office/drawing/2014/main" id="{6F2615FB-573B-CC48-9B83-95F39C6A88A2}"/>
              </a:ext>
            </a:extLst>
          </p:cNvPr>
          <p:cNvSpPr>
            <a:spLocks noGrp="1"/>
          </p:cNvSpPr>
          <p:nvPr>
            <p:ph idx="1"/>
          </p:nvPr>
        </p:nvSpPr>
        <p:spPr>
          <a:xfrm>
            <a:off x="457200" y="1295400"/>
            <a:ext cx="8229600" cy="4525963"/>
          </a:xfrm>
        </p:spPr>
        <p:txBody>
          <a:bodyPr/>
          <a:lstStyle/>
          <a:p>
            <a:r>
              <a:rPr lang="en-US" dirty="0"/>
              <a:t>Posen’s points</a:t>
            </a:r>
          </a:p>
          <a:p>
            <a:pPr lvl="1"/>
            <a:r>
              <a:rPr lang="en-US" sz="2000" dirty="0"/>
              <a:t>Consumers in all three countries have gained.</a:t>
            </a:r>
          </a:p>
          <a:p>
            <a:pPr lvl="1"/>
            <a:r>
              <a:rPr lang="en-US" sz="2000" dirty="0"/>
              <a:t>Workers have suffered, but not from NAFTA.</a:t>
            </a:r>
          </a:p>
          <a:p>
            <a:pPr lvl="1"/>
            <a:r>
              <a:rPr lang="en-US" sz="2000" dirty="0"/>
              <a:t>“Recent research has found that, on average, for every 100 jobs US manufacturers created in Mexican manufacturing, they added nearly 250 jobs at their larger US home operations…”</a:t>
            </a:r>
          </a:p>
          <a:p>
            <a:pPr lvl="1"/>
            <a:r>
              <a:rPr lang="en-US" sz="2000" dirty="0"/>
              <a:t>Until the financial crisis of 2008, US unemployment was lower after NAFTA than before.</a:t>
            </a:r>
          </a:p>
          <a:p>
            <a:pPr lvl="1"/>
            <a:r>
              <a:rPr lang="en-US" sz="2000" dirty="0"/>
              <a:t>Concern that displaced Mexican farmers would come north were not justified, as border apprehensions have declined steadily since 2000.  The recent surge of minors crossing from Central America has nothing to do with NAFTA.</a:t>
            </a:r>
          </a:p>
          <a:p>
            <a:pPr lvl="1"/>
            <a:r>
              <a:rPr lang="en-US" sz="2000" dirty="0"/>
              <a:t>Critics estimate job losses due to NAFTA of 45,000 a year.  But that is less than  0.1 percent of turnover.</a:t>
            </a:r>
          </a:p>
          <a:p>
            <a:pPr lvl="1"/>
            <a:endParaRPr lang="en-US" dirty="0"/>
          </a:p>
        </p:txBody>
      </p:sp>
      <p:sp>
        <p:nvSpPr>
          <p:cNvPr id="4" name="Footer Placeholder 3">
            <a:extLst>
              <a:ext uri="{FF2B5EF4-FFF2-40B4-BE49-F238E27FC236}">
                <a16:creationId xmlns:a16="http://schemas.microsoft.com/office/drawing/2014/main" id="{DE689E32-DDD3-1E4E-AEA2-50F5B4F1F6FE}"/>
              </a:ext>
            </a:extLst>
          </p:cNvPr>
          <p:cNvSpPr>
            <a:spLocks noGrp="1"/>
          </p:cNvSpPr>
          <p:nvPr>
            <p:ph type="ftr" sz="quarter" idx="11"/>
          </p:nvPr>
        </p:nvSpPr>
        <p:spPr/>
        <p:txBody>
          <a:bodyPr/>
          <a:lstStyle/>
          <a:p>
            <a:pPr>
              <a:defRPr/>
            </a:pPr>
            <a:r>
              <a:rPr lang="en-US"/>
              <a:t>Class 19:  Preferential Trading Arrangements</a:t>
            </a:r>
          </a:p>
        </p:txBody>
      </p:sp>
      <p:sp>
        <p:nvSpPr>
          <p:cNvPr id="5" name="Slide Number Placeholder 4">
            <a:extLst>
              <a:ext uri="{FF2B5EF4-FFF2-40B4-BE49-F238E27FC236}">
                <a16:creationId xmlns:a16="http://schemas.microsoft.com/office/drawing/2014/main" id="{64AFC70D-C518-6540-93DF-072B364F0D72}"/>
              </a:ext>
            </a:extLst>
          </p:cNvPr>
          <p:cNvSpPr>
            <a:spLocks noGrp="1"/>
          </p:cNvSpPr>
          <p:nvPr>
            <p:ph type="sldNum" sz="quarter" idx="12"/>
          </p:nvPr>
        </p:nvSpPr>
        <p:spPr/>
        <p:txBody>
          <a:bodyPr/>
          <a:lstStyle/>
          <a:p>
            <a:pPr>
              <a:defRPr/>
            </a:pPr>
            <a:fld id="{659DFB22-C7E9-9E4B-8431-4E4E88AD005A}" type="slidenum">
              <a:rPr lang="en-US" smtClean="0"/>
              <a:pPr>
                <a:defRPr/>
              </a:pPr>
              <a:t>98</a:t>
            </a:fld>
            <a:endParaRPr lang="en-US"/>
          </a:p>
        </p:txBody>
      </p:sp>
    </p:spTree>
    <p:extLst>
      <p:ext uri="{BB962C8B-B14F-4D97-AF65-F5344CB8AC3E}">
        <p14:creationId xmlns:p14="http://schemas.microsoft.com/office/powerpoint/2010/main" val="254937795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2"/>
          <p:cNvSpPr>
            <a:spLocks noGrp="1" noChangeArrowheads="1"/>
          </p:cNvSpPr>
          <p:nvPr>
            <p:ph type="title"/>
          </p:nvPr>
        </p:nvSpPr>
        <p:spPr>
          <a:xfrm>
            <a:off x="381000" y="2590800"/>
            <a:ext cx="8229600" cy="1143000"/>
          </a:xfrm>
        </p:spPr>
        <p:txBody>
          <a:bodyPr/>
          <a:lstStyle/>
          <a:p>
            <a:pPr eaLnBrk="1" hangingPunct="1"/>
            <a:r>
              <a:rPr lang="en-US" sz="6000" b="1" dirty="0">
                <a:solidFill>
                  <a:srgbClr val="00B050"/>
                </a:solidFill>
                <a:ea typeface="ＭＳ Ｐゴシック" pitchFamily="-109" charset="-128"/>
                <a:cs typeface="ＭＳ Ｐゴシック" pitchFamily="-109" charset="-128"/>
              </a:rPr>
              <a:t>Pause for Discussion</a:t>
            </a:r>
          </a:p>
        </p:txBody>
      </p:sp>
      <p:sp>
        <p:nvSpPr>
          <p:cNvPr id="6" name="Rectangle 5"/>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Footer Placeholder 1">
            <a:extLst>
              <a:ext uri="{FF2B5EF4-FFF2-40B4-BE49-F238E27FC236}">
                <a16:creationId xmlns:a16="http://schemas.microsoft.com/office/drawing/2014/main" id="{1B20D08A-428A-E24B-9135-C9F18B89A3AA}"/>
              </a:ext>
            </a:extLst>
          </p:cNvPr>
          <p:cNvSpPr>
            <a:spLocks noGrp="1"/>
          </p:cNvSpPr>
          <p:nvPr>
            <p:ph type="ftr" sz="quarter" idx="11"/>
          </p:nvPr>
        </p:nvSpPr>
        <p:spPr/>
        <p:txBody>
          <a:bodyPr/>
          <a:lstStyle/>
          <a:p>
            <a:pPr>
              <a:defRPr/>
            </a:pPr>
            <a:r>
              <a:rPr lang="en-US"/>
              <a:t>Class 19:  Preferential Trading Arrangements</a:t>
            </a:r>
          </a:p>
        </p:txBody>
      </p:sp>
      <p:sp>
        <p:nvSpPr>
          <p:cNvPr id="3" name="Slide Number Placeholder 2">
            <a:extLst>
              <a:ext uri="{FF2B5EF4-FFF2-40B4-BE49-F238E27FC236}">
                <a16:creationId xmlns:a16="http://schemas.microsoft.com/office/drawing/2014/main" id="{2EADA7F1-3977-A04D-8E41-9A8075486AAA}"/>
              </a:ext>
            </a:extLst>
          </p:cNvPr>
          <p:cNvSpPr>
            <a:spLocks noGrp="1"/>
          </p:cNvSpPr>
          <p:nvPr>
            <p:ph type="sldNum" sz="quarter" idx="12"/>
          </p:nvPr>
        </p:nvSpPr>
        <p:spPr/>
        <p:txBody>
          <a:bodyPr/>
          <a:lstStyle/>
          <a:p>
            <a:pPr>
              <a:defRPr/>
            </a:pPr>
            <a:fld id="{659DFB22-C7E9-9E4B-8431-4E4E88AD005A}" type="slidenum">
              <a:rPr lang="en-US" smtClean="0"/>
              <a:pPr>
                <a:defRPr/>
              </a:pPr>
              <a:t>99</a:t>
            </a:fld>
            <a:endParaRPr lang="en-US"/>
          </a:p>
        </p:txBody>
      </p:sp>
    </p:spTree>
    <p:extLst>
      <p:ext uri="{BB962C8B-B14F-4D97-AF65-F5344CB8AC3E}">
        <p14:creationId xmlns:p14="http://schemas.microsoft.com/office/powerpoint/2010/main" val="2293160324"/>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80128</TotalTime>
  <Words>5606</Words>
  <Application>Microsoft Macintosh PowerPoint</Application>
  <PresentationFormat>On-screen Show (4:3)</PresentationFormat>
  <Paragraphs>1756</Paragraphs>
  <Slides>101</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101</vt:i4>
      </vt:variant>
    </vt:vector>
  </HeadingPairs>
  <TitlesOfParts>
    <vt:vector size="105" baseType="lpstr">
      <vt:lpstr>ＭＳ Ｐゴシック</vt:lpstr>
      <vt:lpstr>Arial</vt:lpstr>
      <vt:lpstr>Cambria Math</vt:lpstr>
      <vt:lpstr>Default Design</vt:lpstr>
      <vt:lpstr>Class 19  Preferential Trading Arrangements  by Alan V. Deardorff University of Michigan 2020</vt:lpstr>
      <vt:lpstr>Outline</vt:lpstr>
      <vt:lpstr>Outline</vt:lpstr>
      <vt:lpstr>Background</vt:lpstr>
      <vt:lpstr>Background</vt:lpstr>
      <vt:lpstr>Background</vt:lpstr>
      <vt:lpstr>Pause for Discussion</vt:lpstr>
      <vt:lpstr>Questions</vt:lpstr>
      <vt:lpstr>Outline</vt:lpstr>
      <vt:lpstr>Simplest Model</vt:lpstr>
      <vt:lpstr>No FTA</vt:lpstr>
      <vt:lpstr>PowerPoint Presentation</vt:lpstr>
      <vt:lpstr>PowerPoint Presentation</vt:lpstr>
      <vt:lpstr>PowerPoint Presentation</vt:lpstr>
      <vt:lpstr>PowerPoint Presentation</vt:lpstr>
      <vt:lpstr>Pause for Discussion</vt:lpstr>
      <vt:lpstr>Questions</vt:lpstr>
      <vt:lpstr>PowerPoint Presentation</vt:lpstr>
      <vt:lpstr>PowerPoint Presentation</vt:lpstr>
      <vt:lpstr>PowerPoint Presentation</vt:lpstr>
      <vt:lpstr>Pause for Discussion</vt:lpstr>
      <vt:lpstr>Questions</vt:lpstr>
      <vt:lpstr>Outline</vt:lpstr>
      <vt:lpstr>Upward-sloping Supplies 3-country case*</vt:lpstr>
      <vt:lpstr>Upward-sloping Supplies 3-country case*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Pause for Discussion</vt:lpstr>
      <vt:lpstr>Questions</vt:lpstr>
      <vt:lpstr>Outline</vt:lpstr>
      <vt:lpstr>Four-Country Model in Equations</vt:lpstr>
      <vt:lpstr>Four-Country Model in Equations</vt:lpstr>
      <vt:lpstr>The Model</vt:lpstr>
      <vt:lpstr>The Model</vt:lpstr>
      <vt:lpstr>The Model</vt:lpstr>
      <vt:lpstr>The Model</vt:lpstr>
      <vt:lpstr>The Model</vt:lpstr>
      <vt:lpstr>The Model</vt:lpstr>
      <vt:lpstr>The Model</vt:lpstr>
      <vt:lpstr>The Model</vt:lpstr>
      <vt:lpstr>The Model</vt:lpstr>
      <vt:lpstr>Pause for Discussion</vt:lpstr>
      <vt:lpstr>Questions</vt:lpstr>
      <vt:lpstr>Outline</vt:lpstr>
      <vt:lpstr>Four-Country Model in Figures</vt:lpstr>
      <vt:lpstr>Four-Country Model in Figures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4-country case</vt:lpstr>
      <vt:lpstr>4-country case</vt:lpstr>
      <vt:lpstr>Conclusion</vt:lpstr>
      <vt:lpstr>Pause for Discussion</vt:lpstr>
      <vt:lpstr>Questions</vt:lpstr>
      <vt:lpstr>Outline</vt:lpstr>
      <vt:lpstr>Are FTAs Beneficial?</vt:lpstr>
      <vt:lpstr>Are FTAs Beneficial</vt:lpstr>
      <vt:lpstr>Pause for Discussion</vt:lpstr>
      <vt:lpstr>Questions</vt:lpstr>
      <vt:lpstr>PowerPoint Presentation</vt:lpstr>
    </vt:vector>
  </TitlesOfParts>
  <Company>University of Michigan</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1 International Economics Introduction and Overview</dc:title>
  <dc:creator>Ford School</dc:creator>
  <cp:lastModifiedBy>Microsoft Office User</cp:lastModifiedBy>
  <cp:revision>176</cp:revision>
  <cp:lastPrinted>2020-10-21T23:28:24Z</cp:lastPrinted>
  <dcterms:created xsi:type="dcterms:W3CDTF">2011-01-03T19:29:08Z</dcterms:created>
  <dcterms:modified xsi:type="dcterms:W3CDTF">2020-11-09T21:34:18Z</dcterms:modified>
</cp:coreProperties>
</file>